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0.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9.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0.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1.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2.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47" r:id="rId4"/>
    <p:sldMasterId id="2147485551" r:id="rId5"/>
  </p:sldMasterIdLst>
  <p:notesMasterIdLst>
    <p:notesMasterId r:id="rId40"/>
  </p:notesMasterIdLst>
  <p:handoutMasterIdLst>
    <p:handoutMasterId r:id="rId41"/>
  </p:handoutMasterIdLst>
  <p:sldIdLst>
    <p:sldId id="2147479564" r:id="rId6"/>
    <p:sldId id="2147479567" r:id="rId7"/>
    <p:sldId id="265" r:id="rId8"/>
    <p:sldId id="2051" r:id="rId9"/>
    <p:sldId id="268" r:id="rId10"/>
    <p:sldId id="2147483640" r:id="rId11"/>
    <p:sldId id="267" r:id="rId12"/>
    <p:sldId id="272" r:id="rId13"/>
    <p:sldId id="266" r:id="rId14"/>
    <p:sldId id="273" r:id="rId15"/>
    <p:sldId id="301" r:id="rId16"/>
    <p:sldId id="2147483639" r:id="rId17"/>
    <p:sldId id="303" r:id="rId18"/>
    <p:sldId id="274" r:id="rId19"/>
    <p:sldId id="269" r:id="rId20"/>
    <p:sldId id="277" r:id="rId21"/>
    <p:sldId id="276" r:id="rId22"/>
    <p:sldId id="287" r:id="rId23"/>
    <p:sldId id="288" r:id="rId24"/>
    <p:sldId id="289" r:id="rId25"/>
    <p:sldId id="290" r:id="rId26"/>
    <p:sldId id="291" r:id="rId27"/>
    <p:sldId id="292" r:id="rId28"/>
    <p:sldId id="293" r:id="rId29"/>
    <p:sldId id="270" r:id="rId30"/>
    <p:sldId id="275" r:id="rId31"/>
    <p:sldId id="294" r:id="rId32"/>
    <p:sldId id="297" r:id="rId33"/>
    <p:sldId id="271" r:id="rId34"/>
    <p:sldId id="295" r:id="rId35"/>
    <p:sldId id="296" r:id="rId36"/>
    <p:sldId id="283" r:id="rId37"/>
    <p:sldId id="299" r:id="rId38"/>
    <p:sldId id="300" r:id="rId3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S AIスキルフェスト16:9テンプレートライト" id="{38B656EC-D568-4EF7-8842-9FA1AE1192C9}">
          <p14:sldIdLst>
            <p14:sldId id="2147479564"/>
          </p14:sldIdLst>
        </p14:section>
        <p14:section name="ウェルカム&amp; 概要 (2分)" id="{B7675ACE-CC8F-4B16-A737-F2EAD7F6F0AE}">
          <p14:sldIdLst>
            <p14:sldId id="2147479567"/>
            <p14:sldId id="265"/>
            <p14:sldId id="2051"/>
          </p14:sldIdLst>
        </p14:section>
        <p14:section name="アイスブレーカー&amp;AIマインドセット (5分)" id="{AF1D9107-6B44-4FFF-826B-DB3B9BF2EAC8}">
          <p14:sldIdLst>
            <p14:sldId id="268"/>
            <p14:sldId id="2147483640"/>
            <p14:sldId id="267"/>
            <p14:sldId id="272"/>
          </p14:sldIdLst>
        </p14:section>
        <p14:section name="AI の同僚に会う (6 分)" id="{A038A42E-01B6-4877-8C45-F9C5334F85AB}">
          <p14:sldIdLst>
            <p14:sldId id="266"/>
            <p14:sldId id="273"/>
            <p14:sldId id="301"/>
            <p14:sldId id="2147483639"/>
            <p14:sldId id="303"/>
            <p14:sldId id="274"/>
          </p14:sldIdLst>
        </p14:section>
        <p14:section name="実際のアプリケーション (5 分)" id="{8DD8EFE2-F064-4912-8909-6C8422874C3F}">
          <p14:sldIdLst>
            <p14:sldId id="269"/>
            <p14:sldId id="277"/>
            <p14:sldId id="276"/>
            <p14:sldId id="287"/>
          </p14:sldIdLst>
        </p14:section>
        <p14:section name="インスピレーション動画(5分)" id="{A236B0A0-53B9-4A25-8EA4-001776E83E9A}">
          <p14:sldIdLst>
            <p14:sldId id="288"/>
            <p14:sldId id="289"/>
            <p14:sldId id="290"/>
            <p14:sldId id="291"/>
            <p14:sldId id="292"/>
          </p14:sldIdLst>
        </p14:section>
        <p14:section name="自己反省 (5分)" id="{3AB5692B-2B9E-412E-A370-29813780433F}">
          <p14:sldIdLst>
            <p14:sldId id="293"/>
          </p14:sldIdLst>
        </p14:section>
        <p14:section name="プロンプトの基本 (4 分)" id="{9DCC9988-356E-4505-819D-9BC92F27B328}">
          <p14:sldIdLst>
            <p14:sldId id="270"/>
            <p14:sldId id="275"/>
            <p14:sldId id="294"/>
          </p14:sldIdLst>
        </p14:section>
        <p14:section name="ミニエクササイズ (8分)" id="{A3A6D85B-41D5-4260-86CF-1244C0EA6CFC}">
          <p14:sldIdLst>
            <p14:sldId id="297"/>
          </p14:sldIdLst>
        </p14:section>
        <p14:section name="AIの責任ある使い方 (3分)" id="{E8ECB7DF-6451-4847-8B0B-A4F3066C9610}">
          <p14:sldIdLst>
            <p14:sldId id="271"/>
            <p14:sldId id="295"/>
          </p14:sldIdLst>
        </p14:section>
        <p14:section name="アクションプランニング (5分)" id="{61A28ACB-B0D6-4CB9-A045-427BB767E47E}">
          <p14:sldIdLst>
            <p14:sldId id="296"/>
          </p14:sldIdLst>
        </p14:section>
        <p14:section name="クロージング (2分)" id="{FF97E752-3E81-46EC-92F9-9C09876AA869}">
          <p14:sldIdLst>
            <p14:sldId id="283"/>
            <p14:sldId id="299"/>
            <p14:sldId id="30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91F2C"/>
    <a:srgbClr val="E3E4E5"/>
    <a:srgbClr val="F0F0ED"/>
    <a:srgbClr val="E8E6DF"/>
    <a:srgbClr val="FFFFFF"/>
    <a:srgbClr val="1A1A1F"/>
    <a:srgbClr val="F1EFEF"/>
    <a:srgbClr val="FFF0C9"/>
    <a:srgbClr val="FBAE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175D5E-8B1A-417F-BC0E-DA2ED939409A}" v="5" dt="2025-03-21T21:05:33.686"/>
    <p1510:client id="{B1908CBC-7A90-435B-960C-E0EFAD02ECAE}" v="1" dt="2025-03-21T21:17:00.6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1152" y="306"/>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microsoft.com/office/2018/10/relationships/authors" Targe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 Lee" userId="214746bd-87e1-473d-8d53-0a923f51e6fe" providerId="ADAL" clId="{B1908CBC-7A90-435B-960C-E0EFAD02ECAE}"/>
    <pc:docChg chg="custSel modSld">
      <pc:chgData name="Sam Lee" userId="214746bd-87e1-473d-8d53-0a923f51e6fe" providerId="ADAL" clId="{B1908CBC-7A90-435B-960C-E0EFAD02ECAE}" dt="2025-03-21T21:17:00.617" v="1"/>
      <pc:docMkLst>
        <pc:docMk/>
      </pc:docMkLst>
      <pc:sldChg chg="addSp delSp modSp mod">
        <pc:chgData name="Sam Lee" userId="214746bd-87e1-473d-8d53-0a923f51e6fe" providerId="ADAL" clId="{B1908CBC-7A90-435B-960C-E0EFAD02ECAE}" dt="2025-03-21T21:17:00.617" v="1"/>
        <pc:sldMkLst>
          <pc:docMk/>
          <pc:sldMk cId="1653546814" sldId="294"/>
        </pc:sldMkLst>
        <pc:spChg chg="del">
          <ac:chgData name="Sam Lee" userId="214746bd-87e1-473d-8d53-0a923f51e6fe" providerId="ADAL" clId="{B1908CBC-7A90-435B-960C-E0EFAD02ECAE}" dt="2025-03-21T21:16:59.788" v="0" actId="478"/>
          <ac:spMkLst>
            <pc:docMk/>
            <pc:sldMk cId="1653546814" sldId="294"/>
            <ac:spMk id="2" creationId="{02C94B46-450A-3404-C237-CC31E7BCCE51}"/>
          </ac:spMkLst>
        </pc:spChg>
        <pc:spChg chg="add mod">
          <ac:chgData name="Sam Lee" userId="214746bd-87e1-473d-8d53-0a923f51e6fe" providerId="ADAL" clId="{B1908CBC-7A90-435B-960C-E0EFAD02ECAE}" dt="2025-03-21T21:17:00.617" v="1"/>
          <ac:spMkLst>
            <pc:docMk/>
            <pc:sldMk cId="1653546814" sldId="294"/>
            <ac:spMk id="3" creationId="{769ECAD3-9665-B909-F14F-860251B9328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3/21/2025 5:16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ja" sz="400">
                <a:gradFill>
                  <a:gsLst>
                    <a:gs pos="0">
                      <a:schemeClr val="tx1"/>
                    </a:gs>
                    <a:gs pos="100000">
                      <a:schemeClr val="tx1"/>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ja" sz="40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3/21/2025 5:14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
              <a:t>イントロスレート</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ja" sz="40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p:cNvSpPr>
            <a:spLocks noGrp="1"/>
          </p:cNvSpPr>
          <p:nvPr>
            <p:ph type="dt" idx="1"/>
          </p:nvPr>
        </p:nvSpPr>
        <p:spPr/>
        <p:txBody>
          <a:bodyPr/>
          <a:lstStyle/>
          <a:p>
            <a:fld id="{386CE63F-9E7F-4C04-9D0D-FCA25A8E9E86}" type="datetime8">
              <a:rPr lang="en-US" smtClean="0"/>
              <a:t>3/21/2025 5:14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36383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84A98-FD43-525E-6200-31BEA4EA3B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8C712C-711D-A20B-0883-B18902E73F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795CD6-26E4-F872-CACE-D4FD59CC90AA}"/>
              </a:ext>
            </a:extLst>
          </p:cNvPr>
          <p:cNvSpPr>
            <a:spLocks noGrp="1"/>
          </p:cNvSpPr>
          <p:nvPr>
            <p:ph type="body" idx="1"/>
          </p:nvPr>
        </p:nvSpPr>
        <p:spPr/>
        <p:txBody>
          <a:bodyPr/>
          <a:lstStyle/>
          <a:p>
            <a:pPr marL="0" marR="0">
              <a:lnSpc>
                <a:spcPct val="115000"/>
              </a:lnSpc>
              <a:spcAft>
                <a:spcPts val="800"/>
              </a:spcAft>
              <a:buNone/>
            </a:pPr>
            <a:r>
              <a:rPr lang="ja"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~1分 |[スライド:AIとは?第1部](スライド10)</a:t>
            </a: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AIは、その核心</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として、人間の生産性を支援し、増幅するように設計されています。</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しかし、近年、特定のタイプのAIが見出しを飾っています</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—ジェネレーティブAIです。</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では、ジェネレーティブAIとは何でしょうか?</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ジェネレーティブAIは、あなたが提供する入力に基づいて</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新しいユニークなコンテンツを作成すること</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に焦点を当てた人工知能の一種です。これを分解してみましょう。</a:t>
            </a:r>
          </a:p>
          <a:p>
            <a:pPr marL="342900" marR="0" lvl="0" indent="-342900">
              <a:lnSpc>
                <a:spcPct val="115000"/>
              </a:lnSpc>
              <a:buFont typeface="Symbol" panose="05050102010706020507" pitchFamily="18" charset="2"/>
              <a:buChar char=""/>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ジェネレーティブAIは、大規模言語モデル(LLM)によって駆動されます。 </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これらは、人間のような言語を理解して生成するために、大量のデータでトレーニングされたAIモデルです</a:t>
            </a:r>
          </a:p>
          <a:p>
            <a:pPr marL="342900" marR="0" lvl="0" indent="-342900">
              <a:lnSpc>
                <a:spcPct val="115000"/>
              </a:lnSpc>
              <a:buFont typeface="Symbol" panose="05050102010706020507" pitchFamily="18" charset="2"/>
              <a:buChar char=""/>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それは「促す」ことによって機能します。 </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質問やリクエストなどの入力をAIに提供し、それに基づいて応答を生成します。</a:t>
            </a:r>
          </a:p>
          <a:p>
            <a:pPr marL="342900" marR="0" lvl="0" indent="-342900">
              <a:lnSpc>
                <a:spcPct val="115000"/>
              </a:lnSpc>
              <a:spcAft>
                <a:spcPts val="800"/>
              </a:spcAft>
              <a:buFont typeface="Symbol" panose="05050102010706020507" pitchFamily="18" charset="2"/>
              <a:buChar char=""/>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新しいコンテンツを作成する</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 人間の創造性を模倣する方法でコンテンツを作成、デザイン、要約、生成できます。</a:t>
            </a: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そして、これの良い例は? </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マイクロソフト コパイロット。 </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Copilotは、</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現在利用可能なAIを活用した生産性向上ツールの</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1つです。 既存のワークフローに統合され、</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インテリジェントなアシスタントとして機能します。</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endParaRPr lang="en-US"/>
          </a:p>
        </p:txBody>
      </p:sp>
      <p:sp>
        <p:nvSpPr>
          <p:cNvPr id="4" name="Header Placeholder 3">
            <a:extLst>
              <a:ext uri="{FF2B5EF4-FFF2-40B4-BE49-F238E27FC236}">
                <a16:creationId xmlns:a16="http://schemas.microsoft.com/office/drawing/2014/main" id="{5F40CABB-B83D-D9C8-1D7D-257B4C83FCAE}"/>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EA0A9F2A-6F4B-6FE1-EC87-C5E4D9005764}"/>
              </a:ext>
            </a:extLst>
          </p:cNvPr>
          <p:cNvSpPr>
            <a:spLocks noGrp="1"/>
          </p:cNvSpPr>
          <p:nvPr>
            <p:ph type="ftr" sz="quarter" idx="4"/>
          </p:nvPr>
        </p:nvSpPr>
        <p:spPr/>
        <p:txBody>
          <a:bodyPr/>
          <a:lstStyle/>
          <a:p>
            <a:pPr defTabSz="914099" eaLnBrk="0" hangingPunct="0"/>
            <a:r>
              <a:rPr lang="ja" sz="40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a:extLst>
              <a:ext uri="{FF2B5EF4-FFF2-40B4-BE49-F238E27FC236}">
                <a16:creationId xmlns:a16="http://schemas.microsoft.com/office/drawing/2014/main" id="{E93E0E67-E07C-7FDC-C28A-0A32F3B16DA1}"/>
              </a:ext>
            </a:extLst>
          </p:cNvPr>
          <p:cNvSpPr>
            <a:spLocks noGrp="1"/>
          </p:cNvSpPr>
          <p:nvPr>
            <p:ph type="dt" idx="1"/>
          </p:nvPr>
        </p:nvSpPr>
        <p:spPr/>
        <p:txBody>
          <a:bodyPr/>
          <a:lstStyle/>
          <a:p>
            <a:fld id="{386CE63F-9E7F-4C04-9D0D-FCA25A8E9E86}" type="datetime8">
              <a:rPr lang="en-US" smtClean="0"/>
              <a:t>3/21/2025 5:14 PM</a:t>
            </a:fld>
            <a:endParaRPr lang="en-US"/>
          </a:p>
        </p:txBody>
      </p:sp>
      <p:sp>
        <p:nvSpPr>
          <p:cNvPr id="7" name="Slide Number Placeholder 6">
            <a:extLst>
              <a:ext uri="{FF2B5EF4-FFF2-40B4-BE49-F238E27FC236}">
                <a16:creationId xmlns:a16="http://schemas.microsoft.com/office/drawing/2014/main" id="{9743804C-B33F-EDB0-959C-306D4E09140E}"/>
              </a:ext>
            </a:extLst>
          </p:cNvPr>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25166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35C99-30A4-2404-A553-350020C5FA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D1FE86-23F7-AA07-E436-E2D2126F81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B2F5C0-9F4C-2063-A298-B7018837126C}"/>
              </a:ext>
            </a:extLst>
          </p:cNvPr>
          <p:cNvSpPr>
            <a:spLocks noGrp="1"/>
          </p:cNvSpPr>
          <p:nvPr>
            <p:ph type="body" idx="1"/>
          </p:nvPr>
        </p:nvSpPr>
        <p:spPr/>
        <p:txBody>
          <a:bodyPr/>
          <a:lstStyle/>
          <a:p>
            <a:pPr marL="0" marR="0">
              <a:lnSpc>
                <a:spcPct val="115000"/>
              </a:lnSpc>
              <a:spcAft>
                <a:spcPts val="800"/>
              </a:spcAft>
              <a:buNone/>
            </a:pPr>
            <a:r>
              <a:rPr lang="ja"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~1分 |[スライド:AIとは?第2部](スライド11)</a:t>
            </a: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ここでは、  生産性を向上させるために</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AIが現在</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どのように使用されているかの</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実例をいくつか紹介します。</a:t>
            </a:r>
          </a:p>
          <a:p>
            <a:pPr marL="342900" marR="0" lvl="0" indent="-342900">
              <a:lnSpc>
                <a:spcPct val="115000"/>
              </a:lnSpc>
              <a:buFont typeface="Symbol" panose="05050102010706020507" pitchFamily="18" charset="2"/>
              <a:buChar char=""/>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プロフェッショナルなメールを数秒で作成</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 AI はメールの作成に時間を費やす代わりに、洗練された回答を提案できるため、労力を節約できます。</a:t>
            </a:r>
          </a:p>
          <a:p>
            <a:pPr marL="342900" marR="0" lvl="0" indent="-342900">
              <a:lnSpc>
                <a:spcPct val="115000"/>
              </a:lnSpc>
              <a:buFont typeface="Symbol" panose="05050102010706020507" pitchFamily="18" charset="2"/>
              <a:buChar char=""/>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ブランディング、マーケティング、製品デザインのための高品質な画像を生成する</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ことで、AIは手作業にかかる時間を置き換えるために、即座にビジュアルを作成することができます。</a:t>
            </a:r>
          </a:p>
          <a:p>
            <a:pPr marL="342900" marR="0" lvl="0" indent="-342900">
              <a:lnSpc>
                <a:spcPct val="115000"/>
              </a:lnSpc>
              <a:buFont typeface="Symbol" panose="05050102010706020507" pitchFamily="18" charset="2"/>
              <a:buChar char=""/>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コンテンツの翻訳とローカリゼーションを数分で完了</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 AI を使用すると、ビジネスの拡大や世界中のオーディエンスへのリーチが容易になります。</a:t>
            </a:r>
          </a:p>
          <a:p>
            <a:pPr marL="342900" marR="0" lvl="0" indent="-342900">
              <a:lnSpc>
                <a:spcPct val="115000"/>
              </a:lnSpc>
              <a:spcAft>
                <a:spcPts val="800"/>
              </a:spcAft>
              <a:buFont typeface="Symbol" panose="05050102010706020507" pitchFamily="18" charset="2"/>
              <a:buChar char=""/>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AI を活用したカスタマー サービス エージェントの育成</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 AI チャットボットとバーチャル アシスタントは、顧客とのやり取りを改善し、反復的な問い合わせを自動化しています。</a:t>
            </a: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これらは、 </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 AIがすでに仕事を変革</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している方法</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のほんの一部です。</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そして、</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私たちは表面をなぞったにすぎません。</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4163E6C4-9754-13C9-3ACD-1FD0B98AC130}"/>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F81388E8-95B4-C662-59FB-9625B2D36D17}"/>
              </a:ext>
            </a:extLst>
          </p:cNvPr>
          <p:cNvSpPr>
            <a:spLocks noGrp="1"/>
          </p:cNvSpPr>
          <p:nvPr>
            <p:ph type="ftr" sz="quarter" idx="4"/>
          </p:nvPr>
        </p:nvSpPr>
        <p:spPr/>
        <p:txBody>
          <a:bodyPr/>
          <a:lstStyle/>
          <a:p>
            <a:pPr defTabSz="914099" eaLnBrk="0" hangingPunct="0"/>
            <a:r>
              <a:rPr lang="ja" sz="40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a:extLst>
              <a:ext uri="{FF2B5EF4-FFF2-40B4-BE49-F238E27FC236}">
                <a16:creationId xmlns:a16="http://schemas.microsoft.com/office/drawing/2014/main" id="{9DCEE0BA-3570-9CCF-9B45-05A3C8D77642}"/>
              </a:ext>
            </a:extLst>
          </p:cNvPr>
          <p:cNvSpPr>
            <a:spLocks noGrp="1"/>
          </p:cNvSpPr>
          <p:nvPr>
            <p:ph type="dt" idx="1"/>
          </p:nvPr>
        </p:nvSpPr>
        <p:spPr/>
        <p:txBody>
          <a:bodyPr/>
          <a:lstStyle/>
          <a:p>
            <a:fld id="{386CE63F-9E7F-4C04-9D0D-FCA25A8E9E86}" type="datetime8">
              <a:rPr lang="en-US" smtClean="0"/>
              <a:t>3/21/2025 5:14 PM</a:t>
            </a:fld>
            <a:endParaRPr lang="en-US"/>
          </a:p>
        </p:txBody>
      </p:sp>
      <p:sp>
        <p:nvSpPr>
          <p:cNvPr id="7" name="Slide Number Placeholder 6">
            <a:extLst>
              <a:ext uri="{FF2B5EF4-FFF2-40B4-BE49-F238E27FC236}">
                <a16:creationId xmlns:a16="http://schemas.microsoft.com/office/drawing/2014/main" id="{A2307632-3531-7B8B-66BB-3CED59B51327}"/>
              </a:ext>
            </a:extLst>
          </p:cNvPr>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5844206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ja"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1分 |[スライド:なぜ今、AIが重要なのか?第1部](スライド12)</a:t>
            </a: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しかし、一歩下がって、</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なぜ今、AIに関心を持つべきなのか、と問いかけてみましょう。</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まず第一に、現実には </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、仕事はかつてないほど速く進んでいます。</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あなた自身の仕事の日について考えてみてください。</a:t>
            </a:r>
          </a:p>
          <a:p>
            <a:pPr marL="342900" marR="0" lvl="0" indent="-342900">
              <a:lnSpc>
                <a:spcPct val="115000"/>
              </a:lnSpc>
              <a:buFont typeface="Symbol" panose="05050102010706020507" pitchFamily="18" charset="2"/>
              <a:buChar char=""/>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情報過多: </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私たちは常にメール、ドキュメント、レポートに襲われています。</a:t>
            </a:r>
          </a:p>
          <a:p>
            <a:pPr marL="342900" marR="0" lvl="0" indent="-342900">
              <a:lnSpc>
                <a:spcPct val="115000"/>
              </a:lnSpc>
              <a:buFont typeface="Symbol" panose="05050102010706020507" pitchFamily="18" charset="2"/>
              <a:buChar char=""/>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ノンストップのコミュニケーション:</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会議、オンラインメッセージ、終わりのない通知など、止まることはありません。</a:t>
            </a:r>
          </a:p>
          <a:p>
            <a:pPr marL="342900" marR="0" lvl="0" indent="-342900">
              <a:lnSpc>
                <a:spcPct val="115000"/>
              </a:lnSpc>
              <a:spcAft>
                <a:spcPts val="800"/>
              </a:spcAft>
              <a:buFont typeface="Symbol" panose="05050102010706020507" pitchFamily="18" charset="2"/>
              <a:buChar char=""/>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生産性に対する要求: </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チームは手薄になり、リーダーは</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より少ないリソースでより多くのことを行う方法を探しています。</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このような状況下で、効率性を維持しなければならないというプレッシャーはかつてないほど高まっています。 </a:t>
            </a:r>
          </a:p>
          <a:p>
            <a:pPr marL="0" marR="0">
              <a:lnSpc>
                <a:spcPct val="115000"/>
              </a:lnSpc>
              <a:spcAft>
                <a:spcPts val="800"/>
              </a:spcAft>
              <a:buNone/>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AIを早期に導入した組織は、 </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競争力を獲得し</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、将来に備えたスキルを身に付けることができます。 </a:t>
            </a:r>
          </a:p>
          <a:p>
            <a:pPr marL="0" marR="0">
              <a:lnSpc>
                <a:spcPct val="115000"/>
              </a:lnSpc>
              <a:spcAft>
                <a:spcPts val="800"/>
              </a:spcAft>
              <a:buNone/>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そして、私たちはすでに現実世界での影響を目の当たりにしています。Microsoft の Work Trend Index によると、AI は、ナレッジ ワーカーから IT チーム、ビジネス チームまで、さまざまな役割のプロフェッショナルが生産性を高め、手作業を減らし、仕事で一歩先を行くのに役立っています。 </a:t>
            </a:r>
            <a:br>
              <a:rPr lang="en-US" sz="1800" kern="100">
                <a:effectLst/>
                <a:latin typeface="Aptos" panose="020B0004020202020204" pitchFamily="34" charset="0"/>
                <a:ea typeface="Malgun Gothic" panose="020B0503020000020004" pitchFamily="34" charset="-127"/>
                <a:cs typeface="Times New Roman" panose="02020603050405020304" pitchFamily="18" charset="0"/>
              </a:rPr>
            </a:b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今日、AIを効果的に使用することを学ぶことで、私たちは将来の役割や職場 </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で成功するために必要なスキルを身に付けることができます。</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D7A8C5-26A0-4E20-AD67-6BF94428EB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8610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F1B61-E1AA-8DED-97B5-D293C3B66F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620504-3039-EF61-69FA-034F772ADE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322360-EBDF-B148-4C05-7346FB5E717C}"/>
              </a:ext>
            </a:extLst>
          </p:cNvPr>
          <p:cNvSpPr>
            <a:spLocks noGrp="1"/>
          </p:cNvSpPr>
          <p:nvPr>
            <p:ph type="body" idx="1"/>
          </p:nvPr>
        </p:nvSpPr>
        <p:spPr/>
        <p:txBody>
          <a:bodyPr/>
          <a:lstStyle/>
          <a:p>
            <a:pPr marL="0" marR="0">
              <a:lnSpc>
                <a:spcPct val="115000"/>
              </a:lnSpc>
              <a:spcAft>
                <a:spcPts val="800"/>
              </a:spcAft>
              <a:buNone/>
            </a:pPr>
            <a:r>
              <a:rPr lang="ja"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1分 |[スライド:なぜ今、AIが重要なのか?第2部](スライド13)</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次に、AIは追いついているだけでなく、加速しています。現在利用可能なAIツールはすでに素晴らしいものですが、今後数年間で見られる進歩は、</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私たちの働き方を完全に変えるでしょう。</a:t>
            </a:r>
          </a:p>
          <a:p>
            <a:pPr marL="0" marR="0">
              <a:lnSpc>
                <a:spcPct val="115000"/>
              </a:lnSpc>
              <a:spcAft>
                <a:spcPts val="800"/>
              </a:spcAft>
              <a:buNone/>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AI を採用する組織は、創造性、効率性、生産性を解き放ち、AI がよりスマートで強力になる世界で一歩先を行くことができます。</a:t>
            </a:r>
          </a:p>
          <a:p>
            <a:pPr marL="342900" marR="0" lvl="0" indent="-342900">
              <a:lnSpc>
                <a:spcPct val="115000"/>
              </a:lnSpc>
              <a:buFont typeface="Symbol" panose="05050102010706020507" pitchFamily="18" charset="2"/>
              <a:buChar char=""/>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さて、あなたの仕事を理解し、あなたの役割と文脈に基づいて特定の質問に即座に答えることができるバーチャルアシスタントがいることを想像してみてください。</a:t>
            </a:r>
          </a:p>
          <a:p>
            <a:pPr marL="342900" marR="0" lvl="0" indent="-342900">
              <a:lnSpc>
                <a:spcPct val="115000"/>
              </a:lnSpc>
              <a:buFont typeface="Symbol" panose="05050102010706020507" pitchFamily="18" charset="2"/>
              <a:buChar char=""/>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そこで登場するのがAIエージェントです。仮想アシスタントとも呼ばれるこれらのスマートソフトウェアツールは、ニーズに基づいてタスクを支援します。</a:t>
            </a:r>
          </a:p>
          <a:p>
            <a:pPr marL="342900" marR="0" lvl="0" indent="-342900">
              <a:lnSpc>
                <a:spcPct val="115000"/>
              </a:lnSpc>
              <a:buFont typeface="Symbol" panose="05050102010706020507" pitchFamily="18" charset="2"/>
              <a:buChar char=""/>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AIエージェントは、ナレッジベースを使用して構築できるため、複数のドキュメントを検索することなく回答を提供できます。</a:t>
            </a:r>
          </a:p>
          <a:p>
            <a:pPr marL="342900" marR="0" lvl="0" indent="-342900">
              <a:lnSpc>
                <a:spcPct val="115000"/>
              </a:lnSpc>
              <a:spcAft>
                <a:spcPts val="800"/>
              </a:spcAft>
              <a:buFont typeface="Symbol" panose="05050102010706020507" pitchFamily="18" charset="2"/>
              <a:buChar char=""/>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例えば、Copilot Agentを使用すると、ユーザーはコーディングなしで基本的なAIエージェントを作成できるようになり、ロールの自動化と効率化が可能になります。</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早期に実験する人は、AIが進歩し続けるにつれて、より簡単に適応できます。</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今、AIを試</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せば試すほど、新しい機能の進化に合わせて統合しやすくなります。</a:t>
            </a:r>
          </a:p>
        </p:txBody>
      </p:sp>
      <p:sp>
        <p:nvSpPr>
          <p:cNvPr id="4" name="Slide Number Placeholder 3">
            <a:extLst>
              <a:ext uri="{FF2B5EF4-FFF2-40B4-BE49-F238E27FC236}">
                <a16:creationId xmlns:a16="http://schemas.microsoft.com/office/drawing/2014/main" id="{B3E7B2C6-98FE-1CF4-08E9-3EF3BFB60E8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D7A8C5-26A0-4E20-AD67-6BF94428EB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4494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6C937-15B8-56A4-5228-C52A4D5E06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154FC3-03CD-9D50-B0ED-A5AEDF80BE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D79C47-5032-76F4-773F-3B1445203F4E}"/>
              </a:ext>
            </a:extLst>
          </p:cNvPr>
          <p:cNvSpPr>
            <a:spLocks noGrp="1"/>
          </p:cNvSpPr>
          <p:nvPr>
            <p:ph type="body" idx="1"/>
          </p:nvPr>
        </p:nvSpPr>
        <p:spPr/>
        <p:txBody>
          <a:bodyPr/>
          <a:lstStyle/>
          <a:p>
            <a:pPr marL="0" marR="0">
              <a:lnSpc>
                <a:spcPct val="115000"/>
              </a:lnSpc>
              <a:spcAft>
                <a:spcPts val="800"/>
              </a:spcAft>
              <a:buNone/>
            </a:pPr>
            <a:r>
              <a:rPr lang="ja"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1分 |[スライド:AIが今日どのように役立つか](スライド14)</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さて、私たちは皆</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、AIの未来</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に期待を寄せていますが、より実用的なこと、</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つまりAIが今日の私たちにどのように役立つかに焦点を当てましょう。</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ここでは、  AIがゲームチェンジャーとなり得る</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日常的なタスクをいくつか紹介します。</a:t>
            </a:r>
          </a:p>
          <a:p>
            <a:pPr marL="342900" marR="0" lvl="0" indent="-342900">
              <a:lnSpc>
                <a:spcPct val="115000"/>
              </a:lnSpc>
              <a:buFont typeface="Symbol" panose="05050102010706020507" pitchFamily="18" charset="2"/>
              <a:buChar char=""/>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会議の概要とメモを生成します。</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すべてを書き留めるために慌てる必要はもうありません—AIはあなたのために重要なポイントを抽出できます。</a:t>
            </a:r>
          </a:p>
          <a:p>
            <a:pPr marL="342900" marR="0" lvl="0" indent="-342900">
              <a:lnSpc>
                <a:spcPct val="115000"/>
              </a:lnSpc>
              <a:buFont typeface="Symbol" panose="05050102010706020507" pitchFamily="18" charset="2"/>
              <a:buChar char=""/>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言語の翻訳と会議のまとめ。</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異なる地域間でチームの足並みを揃えることが、かつてないほど容易になりました。</a:t>
            </a:r>
          </a:p>
          <a:p>
            <a:pPr marL="342900" marR="0" lvl="0" indent="-342900">
              <a:lnSpc>
                <a:spcPct val="115000"/>
              </a:lnSpc>
              <a:buFont typeface="Symbol" panose="05050102010706020507" pitchFamily="18" charset="2"/>
              <a:buChar char=""/>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テキストをさまざまな形式に変換する。</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レポートの書式を変更する必要がある場合でも、さまざまな対象ユーザーに合わせてコンテンツを調整する必要がある場合でも、AI は数秒でそれを行うことができます。</a:t>
            </a:r>
          </a:p>
          <a:p>
            <a:pPr marL="342900" marR="0" lvl="0" indent="-342900">
              <a:lnSpc>
                <a:spcPct val="115000"/>
              </a:lnSpc>
              <a:buFont typeface="Symbol" panose="05050102010706020507" pitchFamily="18" charset="2"/>
              <a:buChar char=""/>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ブレインストーミングと創造的なアイデア。</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AIは、新鮮なアイデアを生み出し、作品を洗練させ、さらにはクリエイティブなパートナーとして行動するのに役立ちます。</a:t>
            </a:r>
          </a:p>
          <a:p>
            <a:pPr marL="342900" marR="0" lvl="0" indent="-342900">
              <a:lnSpc>
                <a:spcPct val="115000"/>
              </a:lnSpc>
              <a:spcAft>
                <a:spcPts val="800"/>
              </a:spcAft>
              <a:buFont typeface="Symbol" panose="05050102010706020507" pitchFamily="18" charset="2"/>
              <a:buChar char=""/>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コーチングとワークフローの提案を提供します。</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メールの構成にサポートが必要ですか?ドキュメントを要約しますか?AIが一歩一歩あなたを導きます。</a:t>
            </a:r>
          </a:p>
          <a:p>
            <a:pPr marL="0" marR="0">
              <a:lnSpc>
                <a:spcPct val="115000"/>
              </a:lnSpc>
              <a:spcAft>
                <a:spcPts val="800"/>
              </a:spcAft>
              <a:buNone/>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AIを</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賢い仕事の相棒と考えると、AIが毎日どのように役立つか</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がわかってくるでしょう。</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それは、働き方を置き換えることではなく</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、能力を高め、忙しい仕事を減らし、本当に重要なことに集中できるようにすることです。</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0C43D37B-9974-4D56-06E7-CB973CF0E3E8}"/>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21CD647F-74C2-1A29-6630-AD8BC9F883E0}"/>
              </a:ext>
            </a:extLst>
          </p:cNvPr>
          <p:cNvSpPr>
            <a:spLocks noGrp="1"/>
          </p:cNvSpPr>
          <p:nvPr>
            <p:ph type="ftr" sz="quarter" idx="4"/>
          </p:nvPr>
        </p:nvSpPr>
        <p:spPr/>
        <p:txBody>
          <a:bodyPr/>
          <a:lstStyle/>
          <a:p>
            <a:pPr defTabSz="914099" eaLnBrk="0" hangingPunct="0"/>
            <a:r>
              <a:rPr lang="ja" sz="40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a:extLst>
              <a:ext uri="{FF2B5EF4-FFF2-40B4-BE49-F238E27FC236}">
                <a16:creationId xmlns:a16="http://schemas.microsoft.com/office/drawing/2014/main" id="{42974C5E-0167-018D-BACF-A6B595998773}"/>
              </a:ext>
            </a:extLst>
          </p:cNvPr>
          <p:cNvSpPr>
            <a:spLocks noGrp="1"/>
          </p:cNvSpPr>
          <p:nvPr>
            <p:ph type="dt" idx="1"/>
          </p:nvPr>
        </p:nvSpPr>
        <p:spPr/>
        <p:txBody>
          <a:bodyPr/>
          <a:lstStyle/>
          <a:p>
            <a:fld id="{386CE63F-9E7F-4C04-9D0D-FCA25A8E9E86}" type="datetime8">
              <a:rPr lang="en-US" smtClean="0"/>
              <a:t>3/21/2025 5:14 PM</a:t>
            </a:fld>
            <a:endParaRPr lang="en-US"/>
          </a:p>
        </p:txBody>
      </p:sp>
      <p:sp>
        <p:nvSpPr>
          <p:cNvPr id="7" name="Slide Number Placeholder 6">
            <a:extLst>
              <a:ext uri="{FF2B5EF4-FFF2-40B4-BE49-F238E27FC236}">
                <a16:creationId xmlns:a16="http://schemas.microsoft.com/office/drawing/2014/main" id="{54C44D4E-783B-0C0A-C104-06DCC27D3AE2}"/>
              </a:ext>
            </a:extLst>
          </p:cNvPr>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634877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4DC21-8623-8492-C04D-63BC55BF4E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7E422E-79E7-9471-D1D6-4945DD9CF4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0C50E0-8F35-3DED-631D-3D43D033FAD9}"/>
              </a:ext>
            </a:extLst>
          </p:cNvPr>
          <p:cNvSpPr>
            <a:spLocks noGrp="1"/>
          </p:cNvSpPr>
          <p:nvPr>
            <p:ph type="body" idx="1"/>
          </p:nvPr>
        </p:nvSpPr>
        <p:spPr/>
        <p:txBody>
          <a:bodyPr/>
          <a:lstStyle/>
          <a:p>
            <a:pPr marL="0" marR="0">
              <a:lnSpc>
                <a:spcPct val="115000"/>
              </a:lnSpc>
              <a:spcAft>
                <a:spcPts val="800"/>
              </a:spcAft>
              <a:buNone/>
            </a:pPr>
            <a:r>
              <a:rPr lang="ja"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30秒 |[オープニングシーン:カメラに映るインストラクター、前のセグメントからスムーズに移行します。</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講師:</a:t>
            </a:r>
            <a:br>
              <a:rPr lang="en-US" sz="1800" kern="100">
                <a:effectLst/>
                <a:latin typeface="Aptos" panose="020B0004020202020204" pitchFamily="34" charset="0"/>
                <a:ea typeface="Malgun Gothic" panose="020B0503020000020004" pitchFamily="34" charset="-127"/>
                <a:cs typeface="Times New Roman" panose="02020603050405020304" pitchFamily="18" charset="0"/>
              </a:rPr>
            </a:b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さて、AIが日々の業務をどのように支援できるか</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を探ってきたところで、ここからは少し大きな視点で見ていきましょう</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 </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これまで AI の可能性についてお話ししてきましたが、組織は </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実際に AI をどのように使用して実際の影響を促進しているのでしょうか。</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その答えを出すために、企業がAIを使用して課題を解決し、生産性を向上させ、</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真の価値を創造しているという、いくつかの実際の事例を探ります。</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102FCF06-C2C1-6B3B-4625-4A3278C1C79C}"/>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B62B4F5B-0183-B3CC-D2E8-CC9B1841E11D}"/>
              </a:ext>
            </a:extLst>
          </p:cNvPr>
          <p:cNvSpPr>
            <a:spLocks noGrp="1"/>
          </p:cNvSpPr>
          <p:nvPr>
            <p:ph type="ftr" sz="quarter" idx="11"/>
          </p:nvPr>
        </p:nvSpPr>
        <p:spPr/>
        <p:txBody>
          <a:bodyPr/>
          <a:lstStyle/>
          <a:p>
            <a:pPr defTabSz="914099" eaLnBrk="0" hangingPunct="0"/>
            <a:r>
              <a:rPr lang="ja" sz="40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a:extLst>
              <a:ext uri="{FF2B5EF4-FFF2-40B4-BE49-F238E27FC236}">
                <a16:creationId xmlns:a16="http://schemas.microsoft.com/office/drawing/2014/main" id="{F3FE6D7B-BCA2-C4D5-DC76-41B5A59A1DC6}"/>
              </a:ext>
            </a:extLst>
          </p:cNvPr>
          <p:cNvSpPr>
            <a:spLocks noGrp="1"/>
          </p:cNvSpPr>
          <p:nvPr>
            <p:ph type="dt" idx="12"/>
          </p:nvPr>
        </p:nvSpPr>
        <p:spPr/>
        <p:txBody>
          <a:bodyPr/>
          <a:lstStyle/>
          <a:p>
            <a:fld id="{B16574EE-8191-4BCC-ABE6-D00A4F4D7690}" type="datetime8">
              <a:rPr lang="en-US" smtClean="0"/>
              <a:t>3/21/2025 5:14 PM</a:t>
            </a:fld>
            <a:endParaRPr lang="en-US"/>
          </a:p>
        </p:txBody>
      </p:sp>
      <p:sp>
        <p:nvSpPr>
          <p:cNvPr id="7" name="Slide Number Placeholder 6">
            <a:extLst>
              <a:ext uri="{FF2B5EF4-FFF2-40B4-BE49-F238E27FC236}">
                <a16:creationId xmlns:a16="http://schemas.microsoft.com/office/drawing/2014/main" id="{B0741E80-D0E3-7B7B-A56E-288F1E2ABB46}"/>
              </a:ext>
            </a:extLst>
          </p:cNvPr>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1658119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453FF-E369-0F2D-C2A5-174687F989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200FE6-1060-2A80-876A-7636993D4B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D8B88B-C613-97A5-55EA-5DA894DDFB3E}"/>
              </a:ext>
            </a:extLst>
          </p:cNvPr>
          <p:cNvSpPr>
            <a:spLocks noGrp="1"/>
          </p:cNvSpPr>
          <p:nvPr>
            <p:ph type="body" idx="1"/>
          </p:nvPr>
        </p:nvSpPr>
        <p:spPr/>
        <p:txBody>
          <a:bodyPr/>
          <a:lstStyle/>
          <a:p>
            <a:pPr marL="0" marR="0">
              <a:lnSpc>
                <a:spcPct val="115000"/>
              </a:lnSpc>
              <a:spcAft>
                <a:spcPts val="800"/>
              </a:spcAft>
            </a:pPr>
            <a:r>
              <a:rPr lang="ja"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1分 |[スライド: AI の実例 – 実世界への影響](スライド16)</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さまざまな業界で、AIは</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企業の運営方法を変え、より迅速に行動し、よりスマートに働き、より効果的にイノベーション</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を起こすのに役立っています。</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ここでは、AIが今日の変革を推進している3つの主要な方法をご紹介します </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AI対応ワークフローによる生産性の向上</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 組織はAIを使用して</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スピード、スケーラビリティ、効率を向上させ、チームが複雑な問題に迅速に</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対処できるようにしています。</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ワークフローの精度と効率性の最適化</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 AIは、企業が</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反復的なプロセスを自動化し、人為的ミスを減らし、従業員がより価値の高い仕事</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に集中できるように支援しています。</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spcAft>
                <a:spcPts val="800"/>
              </a:spcAft>
              <a:buFont typeface="Symbol" panose="05050102010706020507" pitchFamily="18" charset="2"/>
              <a:buChar char=""/>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ビジネスのブレークスルーを創出し、顧客体験を向上させる</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 AI により、企業は </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インタラクションをパーソナライズし、応答時間を改善し、顧客により多くの価値を付加することができます。</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1つの例を詳しく見てみましょう。(次のスライドへ遷移します)</a:t>
            </a:r>
          </a:p>
          <a:p>
            <a:pPr marL="0" marR="0">
              <a:lnSpc>
                <a:spcPct val="115000"/>
              </a:lnSpc>
              <a:spcAft>
                <a:spcPts val="800"/>
              </a:spcAft>
            </a:pPr>
            <a:endParaRPr lang="en-US" sz="1800">
              <a:effectLst/>
            </a:endParaRPr>
          </a:p>
        </p:txBody>
      </p:sp>
      <p:sp>
        <p:nvSpPr>
          <p:cNvPr id="4" name="Header Placeholder 3">
            <a:extLst>
              <a:ext uri="{FF2B5EF4-FFF2-40B4-BE49-F238E27FC236}">
                <a16:creationId xmlns:a16="http://schemas.microsoft.com/office/drawing/2014/main" id="{1F3D42FF-6500-44E3-6B3D-3EA8FE1C2656}"/>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Display" pitchFamily="2" charset="0"/>
              <a:ea typeface="+mn-ea"/>
              <a:cs typeface="+mn-cs"/>
            </a:endParaRPr>
          </a:p>
        </p:txBody>
      </p:sp>
      <p:sp>
        <p:nvSpPr>
          <p:cNvPr id="5" name="Footer Placeholder 4">
            <a:extLst>
              <a:ext uri="{FF2B5EF4-FFF2-40B4-BE49-F238E27FC236}">
                <a16:creationId xmlns:a16="http://schemas.microsoft.com/office/drawing/2014/main" id="{267ECA3F-7363-F765-63DE-1CCECDAE1EF7}"/>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ja"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Display" pitchFamily="2" charset="0"/>
                <a:ea typeface="Segoe UI" pitchFamily="34" charset="0"/>
                <a:cs typeface="Segoe Sans Display" pitchFamily="2"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a:extLst>
              <a:ext uri="{FF2B5EF4-FFF2-40B4-BE49-F238E27FC236}">
                <a16:creationId xmlns:a16="http://schemas.microsoft.com/office/drawing/2014/main" id="{0FA856B7-4A1B-A72F-C3BE-B4AA97824AD4}"/>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Display"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3/21/2025 5:14 PM</a:t>
            </a:fld>
            <a:endParaRPr kumimoji="0" lang="en-US" sz="1200" b="0" i="0" u="none" strike="noStrike" kern="1200" cap="none" spc="0" normalizeH="0" baseline="0" noProof="0">
              <a:ln>
                <a:noFill/>
              </a:ln>
              <a:solidFill>
                <a:prstClr val="black"/>
              </a:solidFill>
              <a:effectLst/>
              <a:uLnTx/>
              <a:uFillTx/>
              <a:latin typeface="Segoe Sans Display" pitchFamily="2" charset="0"/>
              <a:ea typeface="+mn-ea"/>
              <a:cs typeface="+mn-cs"/>
            </a:endParaRPr>
          </a:p>
        </p:txBody>
      </p:sp>
      <p:sp>
        <p:nvSpPr>
          <p:cNvPr id="7" name="Slide Number Placeholder 6">
            <a:extLst>
              <a:ext uri="{FF2B5EF4-FFF2-40B4-BE49-F238E27FC236}">
                <a16:creationId xmlns:a16="http://schemas.microsoft.com/office/drawing/2014/main" id="{BE7141B8-5177-5B6D-2030-86D12EE575EA}"/>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Display"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Sans Display" pitchFamily="2" charset="0"/>
              <a:ea typeface="+mn-ea"/>
              <a:cs typeface="+mn-cs"/>
            </a:endParaRPr>
          </a:p>
        </p:txBody>
      </p:sp>
    </p:spTree>
    <p:extLst>
      <p:ext uri="{BB962C8B-B14F-4D97-AF65-F5344CB8AC3E}">
        <p14:creationId xmlns:p14="http://schemas.microsoft.com/office/powerpoint/2010/main" val="4963389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pPr>
            <a:r>
              <a:rPr lang="ja"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1分 |[スライド:ケーススタディ – Finastra](スライド17)</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AIの影響の好例の1つは、グローバルな金融サービス企業である</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Finastraです。</a:t>
            </a: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AI導入前:</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同社の</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マーケティングチームは、コンテンツ制作のタイムラインが長く、</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キャンペーン資料の作成に最大</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6か月</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かかることもありました。</a:t>
            </a:r>
          </a:p>
          <a:p>
            <a:pPr marL="342900" marR="0" lvl="0" indent="-342900">
              <a:lnSpc>
                <a:spcPct val="115000"/>
              </a:lnSpc>
              <a:buFont typeface="Symbol" panose="05050102010706020507" pitchFamily="18" charset="2"/>
              <a:buChar char=""/>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レビューと承認が非常に多くの</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層に重なったため</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、プロセスにはいくつかの改善が必要でした</a:t>
            </a:r>
          </a:p>
          <a:p>
            <a:pPr marL="342900" marR="0" lvl="0" indent="-342900">
              <a:lnSpc>
                <a:spcPct val="115000"/>
              </a:lnSpc>
              <a:spcAft>
                <a:spcPts val="800"/>
              </a:spcAft>
              <a:buFont typeface="Symbol" panose="05050102010706020507" pitchFamily="18" charset="2"/>
              <a:buChar char=""/>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彼らは、</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品質と包括性を維持しながら、コンテンツ制作をスピードアップする方法を必要としていました</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AI 導入後: Microsoft Copilot</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を統合することで、チームは次のことを実現しました。</a:t>
            </a:r>
          </a:p>
          <a:p>
            <a:pPr marL="342900" marR="0" lvl="0" indent="-342900">
              <a:lnSpc>
                <a:spcPct val="115000"/>
              </a:lnSpc>
              <a:buFont typeface="Symbol" panose="05050102010706020507" pitchFamily="18" charset="2"/>
              <a:buChar char=""/>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コンテンツの生成と最適化の迅速</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化  – Copilot は、数週間ではなく数分で高品質の下書きを作成するのに役立ちました。</a:t>
            </a:r>
          </a:p>
          <a:p>
            <a:pPr marL="342900" marR="0" lvl="0" indent="-342900">
              <a:lnSpc>
                <a:spcPct val="115000"/>
              </a:lnSpc>
              <a:buFont typeface="Symbol" panose="05050102010706020507" pitchFamily="18" charset="2"/>
              <a:buChar char=""/>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メッセージングの包括性を確保する</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 AIは、多様なオーディエンスに合わせてコンテンツを洗練するのを支援しました。</a:t>
            </a:r>
          </a:p>
          <a:p>
            <a:pPr marL="342900" marR="0" lvl="0" indent="-342900">
              <a:lnSpc>
                <a:spcPct val="115000"/>
              </a:lnSpc>
              <a:spcAft>
                <a:spcPts val="800"/>
              </a:spcAft>
              <a:buFont typeface="Symbol" panose="05050102010706020507" pitchFamily="18" charset="2"/>
              <a:buChar char=""/>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レビュープロセスの合理化</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 チーム間のやり取りを減らします。</a:t>
            </a: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結果:</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市場投入までの時間が75%短縮された</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ため、 </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キャンペーンをより迅速に開始できるようになりました。</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spcAft>
                <a:spcPts val="800"/>
              </a:spcAft>
              <a:buFont typeface="Symbol" panose="05050102010706020507" pitchFamily="18" charset="2"/>
              <a:buChar char=""/>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チームは、反復的なタスクにとらわれることなく</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、戦略と創造性に集中する時間を増やすことができました。</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これは一例</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に過ぎず、さまざまな業界の企業が  AI を活用して効率を高め、成果を上げる</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ための新しい方法を発見しています。</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ja" sz="40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p:cNvSpPr>
            <a:spLocks noGrp="1"/>
          </p:cNvSpPr>
          <p:nvPr>
            <p:ph type="dt" idx="1"/>
          </p:nvPr>
        </p:nvSpPr>
        <p:spPr/>
        <p:txBody>
          <a:bodyPr/>
          <a:lstStyle/>
          <a:p>
            <a:fld id="{386CE63F-9E7F-4C04-9D0D-FCA25A8E9E86}" type="datetime8">
              <a:rPr lang="en-US" smtClean="0"/>
              <a:t>3/21/2025 5:14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506387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4D1C6-0658-9D29-1A59-3EB960181D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2A31D1-3BFC-3722-9C48-7A04C64AEE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E2110C-DAD8-4C0C-5C82-C937B8266D6C}"/>
              </a:ext>
            </a:extLst>
          </p:cNvPr>
          <p:cNvSpPr>
            <a:spLocks noGrp="1"/>
          </p:cNvSpPr>
          <p:nvPr>
            <p:ph type="body" idx="1"/>
          </p:nvPr>
        </p:nvSpPr>
        <p:spPr/>
        <p:txBody>
          <a:bodyPr/>
          <a:lstStyle/>
          <a:p>
            <a:pPr marL="0" marR="0">
              <a:lnSpc>
                <a:spcPct val="115000"/>
              </a:lnSpc>
              <a:spcAft>
                <a:spcPts val="800"/>
              </a:spcAft>
              <a:buNone/>
            </a:pPr>
            <a:r>
              <a:rPr lang="ja"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2分|[スライド:あなたの番 – AIの機会を見つける](スライド18)</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さて、AI の実際のアプリケーション</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について調べてきたので、</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焦点を戻しましょう。</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AI は、よりスマートに働き、自分の役割でインパクトを与えるために、どのように役立つのでしょうか?</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まず、さまざまな業界や職業に適用できる一般的なAIのユースケース</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を再検討してみましょう  。 画面上で</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これらの例に目を通してみましょう。</a:t>
            </a:r>
          </a:p>
          <a:p>
            <a:pPr marL="342900" marR="0" lvl="0" indent="-342900">
              <a:lnSpc>
                <a:spcPct val="115000"/>
              </a:lnSpc>
              <a:buFont typeface="Symbol" panose="05050102010706020507" pitchFamily="18" charset="2"/>
              <a:buChar char=""/>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会議の概要とメモの生成</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 AIは、重要なポイント、アクションアイテム、次のステップを自動的にキャプチャできるため、メモを慌てて探す必要はありません。</a:t>
            </a:r>
          </a:p>
          <a:p>
            <a:pPr marL="342900" marR="0" lvl="0" indent="-342900">
              <a:lnSpc>
                <a:spcPct val="115000"/>
              </a:lnSpc>
              <a:buFont typeface="Symbol" panose="05050102010706020507" pitchFamily="18" charset="2"/>
              <a:buChar char=""/>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プロフェッショナルなメールの下書き</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 AIは、ゼロから書くのに時間を費やす代わりに、</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洗練された構造化された応答を</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数秒で生成できます。</a:t>
            </a:r>
          </a:p>
          <a:p>
            <a:pPr marL="342900" marR="0" lvl="0" indent="-342900">
              <a:lnSpc>
                <a:spcPct val="115000"/>
              </a:lnSpc>
              <a:buFont typeface="Symbol" panose="05050102010706020507" pitchFamily="18" charset="2"/>
              <a:buChar char=""/>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ブレインストーミングとアイデアの生成</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 AI は、</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創造性を刺激し</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プロジェクトにさまざまな角度を提供する</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のに役立ちます。</a:t>
            </a:r>
          </a:p>
          <a:p>
            <a:pPr marL="342900" marR="0" lvl="0" indent="-342900">
              <a:lnSpc>
                <a:spcPct val="115000"/>
              </a:lnSpc>
              <a:buFont typeface="Symbol" panose="05050102010706020507" pitchFamily="18" charset="2"/>
              <a:buChar char=""/>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戦略文書とレポートの作成</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 AIは、コンテンツの構造化、調査の要約、ドキュメントの効率的なフォーマットを支援します。</a:t>
            </a:r>
          </a:p>
          <a:p>
            <a:pPr marL="342900" marR="0" lvl="0" indent="-342900">
              <a:lnSpc>
                <a:spcPct val="115000"/>
              </a:lnSpc>
              <a:spcAft>
                <a:spcPts val="800"/>
              </a:spcAft>
              <a:buFont typeface="Symbol" panose="05050102010706020507" pitchFamily="18" charset="2"/>
              <a:buChar char=""/>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チェックリストとプロジェクト計画の作成</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 AIは、ワークフローを整理し、重要なステップを見落とさないようにするのに役立ちます。</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  これらの例を数秒で確認し、考えてみてください:</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これらのタスクのうち、AIがあなたを助けることができるのはどれですか?</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03F9681E-F2C8-EA4E-85E8-0E6AD351BE06}"/>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A3D4BCBD-83D4-3A29-6057-44B379CAAA54}"/>
              </a:ext>
            </a:extLst>
          </p:cNvPr>
          <p:cNvSpPr>
            <a:spLocks noGrp="1"/>
          </p:cNvSpPr>
          <p:nvPr>
            <p:ph type="ftr" sz="quarter" idx="4"/>
          </p:nvPr>
        </p:nvSpPr>
        <p:spPr/>
        <p:txBody>
          <a:bodyPr/>
          <a:lstStyle/>
          <a:p>
            <a:pPr defTabSz="914099" eaLnBrk="0" hangingPunct="0"/>
            <a:r>
              <a:rPr lang="ja" sz="40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a:extLst>
              <a:ext uri="{FF2B5EF4-FFF2-40B4-BE49-F238E27FC236}">
                <a16:creationId xmlns:a16="http://schemas.microsoft.com/office/drawing/2014/main" id="{DB1C492F-5A95-32EC-3801-247633C1C37F}"/>
              </a:ext>
            </a:extLst>
          </p:cNvPr>
          <p:cNvSpPr>
            <a:spLocks noGrp="1"/>
          </p:cNvSpPr>
          <p:nvPr>
            <p:ph type="dt" idx="1"/>
          </p:nvPr>
        </p:nvSpPr>
        <p:spPr/>
        <p:txBody>
          <a:bodyPr/>
          <a:lstStyle/>
          <a:p>
            <a:fld id="{386CE63F-9E7F-4C04-9D0D-FCA25A8E9E86}" type="datetime8">
              <a:rPr lang="en-US" smtClean="0"/>
              <a:t>3/21/2025 5:14 PM</a:t>
            </a:fld>
            <a:endParaRPr lang="en-US"/>
          </a:p>
        </p:txBody>
      </p:sp>
      <p:sp>
        <p:nvSpPr>
          <p:cNvPr id="7" name="Slide Number Placeholder 6">
            <a:extLst>
              <a:ext uri="{FF2B5EF4-FFF2-40B4-BE49-F238E27FC236}">
                <a16:creationId xmlns:a16="http://schemas.microsoft.com/office/drawing/2014/main" id="{E7AD35A8-FBA2-73CF-A86B-FA085093F6F0}"/>
              </a:ext>
            </a:extLst>
          </p:cNvPr>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6733627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9877C6-328B-68E0-CB09-9888D716BE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FF8870-A558-6815-0A2D-02CFB84B05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B2C1DF-46AE-222A-FE8B-A0ADD91C209D}"/>
              </a:ext>
            </a:extLst>
          </p:cNvPr>
          <p:cNvSpPr>
            <a:spLocks noGrp="1"/>
          </p:cNvSpPr>
          <p:nvPr>
            <p:ph type="body" idx="1"/>
          </p:nvPr>
        </p:nvSpPr>
        <p:spPr/>
        <p:txBody>
          <a:bodyPr/>
          <a:lstStyle/>
          <a:p>
            <a:pPr marL="0" marR="0">
              <a:lnSpc>
                <a:spcPct val="115000"/>
              </a:lnSpc>
              <a:spcAft>
                <a:spcPts val="800"/>
              </a:spcAft>
            </a:pPr>
            <a:r>
              <a:rPr lang="ja"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5分 |[スライド:AI Kickstarterのひらめきの瞬間](スライド 19 - 23)</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 </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インスピレーションを得るために、Microsoft の同僚が自分の役割で AI をどのように使用しているか</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を共有する短いビデオを見てみましょう。 これらの短いビデオでは、さまざまな機能の専門家がAIを仕事にどのように統合しているかを垣間見ることができます。</a:t>
            </a: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見ながら、AIが同じようにあなたを助けるかもしれないことを考えてみてください。</a:t>
            </a:r>
          </a:p>
          <a:p>
            <a:pPr marL="0" marR="0">
              <a:lnSpc>
                <a:spcPct val="115000"/>
              </a:lnSpc>
              <a:spcAft>
                <a:spcPts val="800"/>
              </a:spcAft>
            </a:pPr>
            <a:endParaRPr lang="en-US" sz="1800" kern="100">
              <a:effectLst/>
              <a:latin typeface="Segoe UI Emoji" panose="020B0502040204020203" pitchFamily="34" charset="0"/>
              <a:ea typeface="Malgun Gothic" panose="020B0503020000020004" pitchFamily="34" charset="-127"/>
              <a:cs typeface="Segoe UI Emoji" panose="020B0502040204020203" pitchFamily="34" charset="0"/>
            </a:endParaRPr>
          </a:p>
          <a:p>
            <a:pPr marL="0" marR="0">
              <a:lnSpc>
                <a:spcPct val="115000"/>
              </a:lnSpc>
              <a:spcAft>
                <a:spcPts val="800"/>
              </a:spcAft>
            </a:pPr>
            <a:r>
              <a:rPr lang="ja" sz="1800" kern="100">
                <a:effectLst/>
                <a:latin typeface="Segoe UI Emoji" panose="020B0502040204020203" pitchFamily="34" charset="0"/>
                <a:ea typeface="Malgun Gothic" panose="020B0503020000020004" pitchFamily="34" charset="-127"/>
                <a:cs typeface="Segoe UI Emoji" panose="020B0502040204020203" pitchFamily="34" charset="0"/>
              </a:rPr>
              <a:t>[次のスライド19〜22の短いビデオを再生する] </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AIの使用例(短いビデオ、各&lt;1分):</a:t>
            </a:r>
          </a:p>
          <a:p>
            <a:pPr marL="342900" marR="0" lvl="0" indent="-342900">
              <a:lnSpc>
                <a:spcPct val="115000"/>
              </a:lnSpc>
              <a:buFont typeface="Symbol" panose="05050102010706020507" pitchFamily="18" charset="2"/>
              <a:buChar char=""/>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AIによるメールの下書き – AIがメール作成をスピードアップしながら、メッセージをプロフェッショナルで的確に保つ方法。</a:t>
            </a:r>
          </a:p>
          <a:p>
            <a:pPr marL="342900" marR="0" lvl="0" indent="-342900">
              <a:lnSpc>
                <a:spcPct val="115000"/>
              </a:lnSpc>
              <a:buFont typeface="Symbol" panose="05050102010706020507" pitchFamily="18" charset="2"/>
              <a:buChar char=""/>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戦略ドキュメントの作成 – AIが戦略ドキュメントの効率的な構造化と改良にどのように役立つか。</a:t>
            </a:r>
          </a:p>
          <a:p>
            <a:pPr marL="342900" marR="0" lvl="0" indent="-342900">
              <a:lnSpc>
                <a:spcPct val="115000"/>
              </a:lnSpc>
              <a:buFont typeface="Symbol" panose="05050102010706020507" pitchFamily="18" charset="2"/>
              <a:buChar char=""/>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新しいイニシアチブのブレインストーミング – AI が創造性を刺激し、可能性を広げる方法。</a:t>
            </a:r>
          </a:p>
          <a:p>
            <a:pPr marL="342900" marR="0" lvl="0" indent="-342900">
              <a:lnSpc>
                <a:spcPct val="115000"/>
              </a:lnSpc>
              <a:spcAft>
                <a:spcPts val="800"/>
              </a:spcAft>
              <a:buFont typeface="Symbol" panose="05050102010706020507" pitchFamily="18" charset="2"/>
              <a:buChar char=""/>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あなたの役割のためのチェックリストの作成 - AIがタスクとワークフローの整理をどのように支援するか。</a:t>
            </a:r>
          </a:p>
          <a:p>
            <a:endParaRPr lang="en-US"/>
          </a:p>
        </p:txBody>
      </p:sp>
      <p:sp>
        <p:nvSpPr>
          <p:cNvPr id="4" name="Header Placeholder 3">
            <a:extLst>
              <a:ext uri="{FF2B5EF4-FFF2-40B4-BE49-F238E27FC236}">
                <a16:creationId xmlns:a16="http://schemas.microsoft.com/office/drawing/2014/main" id="{4A302050-B8F1-A417-A125-9FB2A821CA60}"/>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630A94D4-2966-6597-03E4-4745D80C46AA}"/>
              </a:ext>
            </a:extLst>
          </p:cNvPr>
          <p:cNvSpPr>
            <a:spLocks noGrp="1"/>
          </p:cNvSpPr>
          <p:nvPr>
            <p:ph type="ftr" sz="quarter" idx="11"/>
          </p:nvPr>
        </p:nvSpPr>
        <p:spPr/>
        <p:txBody>
          <a:bodyPr/>
          <a:lstStyle/>
          <a:p>
            <a:pPr defTabSz="914099" eaLnBrk="0" hangingPunct="0"/>
            <a:r>
              <a:rPr lang="ja" sz="40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a:extLst>
              <a:ext uri="{FF2B5EF4-FFF2-40B4-BE49-F238E27FC236}">
                <a16:creationId xmlns:a16="http://schemas.microsoft.com/office/drawing/2014/main" id="{109B7692-6C74-AAE2-5542-543DE4E6D31F}"/>
              </a:ext>
            </a:extLst>
          </p:cNvPr>
          <p:cNvSpPr>
            <a:spLocks noGrp="1"/>
          </p:cNvSpPr>
          <p:nvPr>
            <p:ph type="dt" idx="12"/>
          </p:nvPr>
        </p:nvSpPr>
        <p:spPr/>
        <p:txBody>
          <a:bodyPr/>
          <a:lstStyle/>
          <a:p>
            <a:fld id="{E2F19A73-88F5-4B80-A929-CF8E66EE5449}" type="datetime8">
              <a:rPr lang="en-US" smtClean="0"/>
              <a:t>3/21/2025 5:14 PM</a:t>
            </a:fld>
            <a:endParaRPr lang="en-US"/>
          </a:p>
        </p:txBody>
      </p:sp>
      <p:sp>
        <p:nvSpPr>
          <p:cNvPr id="7" name="Slide Number Placeholder 6">
            <a:extLst>
              <a:ext uri="{FF2B5EF4-FFF2-40B4-BE49-F238E27FC236}">
                <a16:creationId xmlns:a16="http://schemas.microsoft.com/office/drawing/2014/main" id="{00A50C91-8174-CDD7-85F9-F080DCF9B7BD}"/>
              </a:ext>
            </a:extLst>
          </p:cNvPr>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66704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CA668-128C-A491-8938-1F41BE2648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BA72A8-E3B7-6900-7483-2B80E8E278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92E6BD-3EE8-CA69-F8F0-210EED875EE7}"/>
              </a:ext>
            </a:extLst>
          </p:cNvPr>
          <p:cNvSpPr>
            <a:spLocks noGrp="1"/>
          </p:cNvSpPr>
          <p:nvPr>
            <p:ph type="body" idx="1"/>
          </p:nvPr>
        </p:nvSpPr>
        <p:spPr/>
        <p:txBody>
          <a:bodyPr/>
          <a:lstStyle/>
          <a:p>
            <a:pPr marL="0" marR="0">
              <a:lnSpc>
                <a:spcPct val="115000"/>
              </a:lnSpc>
              <a:spcAft>
                <a:spcPts val="800"/>
              </a:spcAft>
              <a:buNone/>
            </a:pPr>
            <a:r>
              <a:rPr lang="ja"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1分 |開会式(スライド2)</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b="1"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[オープニングシーン:カメラに映るインストラクターが、魅力的で熱心な口調で参加者を歓迎します。</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講師:</a:t>
            </a:r>
            <a:br>
              <a:rPr lang="en-US" sz="1800" kern="100">
                <a:effectLst/>
                <a:latin typeface="Aptos" panose="020B0004020202020204" pitchFamily="34" charset="0"/>
                <a:ea typeface="Malgun Gothic" panose="020B0503020000020004" pitchFamily="34" charset="-127"/>
                <a:cs typeface="Times New Roman" panose="02020603050405020304" pitchFamily="18" charset="0"/>
              </a:rPr>
            </a:br>
            <a:r>
              <a:rPr lang="ja" sz="1800" kern="100">
                <a:effectLst/>
                <a:latin typeface="Aptos" panose="020B0004020202020204" pitchFamily="34" charset="0"/>
                <a:ea typeface="Malgun Gothic" panose="020B0503020000020004" pitchFamily="34" charset="-127"/>
                <a:cs typeface="Times New Roman" panose="02020603050405020304" pitchFamily="18" charset="0"/>
              </a:rPr>
              <a:t>こんにちは、ようこそ!</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「AI in Action: Unlock Productivity at Work」のご出演を大変うれしく思います。</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私の名前は</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&lt;名前&gt;</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で、</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マイクロソフトで&lt;私の役割&gt;</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です。この  ペースの速いインタラクティブなセッションでは、</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AI が作業を簡素化し、エラーを減らし、時間を解放して、本当に重要なことに集中できるようにする実践的な方法をご紹介します。</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そして、一番の魅力は? これの恩恵を受けるために</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、AIの専門家である必要はありません。</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lvl="0" indent="0" algn="l" defTabSz="914367" rtl="0" eaLnBrk="1" fontAlgn="auto" latinLnBrk="0" hangingPunct="1">
              <a:lnSpc>
                <a:spcPct val="115000"/>
              </a:lnSpc>
              <a:spcBef>
                <a:spcPts val="0"/>
              </a:spcBef>
              <a:spcAft>
                <a:spcPts val="800"/>
              </a:spcAft>
              <a:buClrTx/>
              <a:buSzTx/>
              <a:buFontTx/>
              <a:buNone/>
              <a:tabLst/>
              <a:defRPr/>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本題に入る前に、</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成功に向けて少し時間を取って準備を整えましょう。</a:t>
            </a:r>
            <a:r>
              <a:rPr lang="ja" sz="1800" b="0" kern="100">
                <a:effectLst/>
                <a:latin typeface="Aptos" panose="020B0004020202020204" pitchFamily="34" charset="0"/>
                <a:ea typeface="Malgun Gothic" panose="020B0503020000020004" pitchFamily="34" charset="-127"/>
                <a:cs typeface="Times New Roman" panose="02020603050405020304" pitchFamily="18" charset="0"/>
              </a:rPr>
              <a:t>(次のスライドへ遷移します)</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2CB122D9-FB51-0F17-28BF-31DDD8842F9C}"/>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E8009156-D194-7E5A-26AD-465CB1268A7D}"/>
              </a:ext>
            </a:extLst>
          </p:cNvPr>
          <p:cNvSpPr>
            <a:spLocks noGrp="1"/>
          </p:cNvSpPr>
          <p:nvPr>
            <p:ph type="ftr" sz="quarter" idx="11"/>
          </p:nvPr>
        </p:nvSpPr>
        <p:spPr/>
        <p:txBody>
          <a:bodyPr/>
          <a:lstStyle/>
          <a:p>
            <a:pPr defTabSz="914099" eaLnBrk="0" hangingPunct="0"/>
            <a:r>
              <a:rPr lang="ja" sz="40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a:extLst>
              <a:ext uri="{FF2B5EF4-FFF2-40B4-BE49-F238E27FC236}">
                <a16:creationId xmlns:a16="http://schemas.microsoft.com/office/drawing/2014/main" id="{6D1F588D-A39B-141C-3892-4005488A44CB}"/>
              </a:ext>
            </a:extLst>
          </p:cNvPr>
          <p:cNvSpPr>
            <a:spLocks noGrp="1"/>
          </p:cNvSpPr>
          <p:nvPr>
            <p:ph type="dt" idx="12"/>
          </p:nvPr>
        </p:nvSpPr>
        <p:spPr/>
        <p:txBody>
          <a:bodyPr/>
          <a:lstStyle/>
          <a:p>
            <a:fld id="{62C61DAB-D93E-49CA-B245-379601CFE8D0}" type="datetime8">
              <a:rPr lang="en-US" smtClean="0"/>
              <a:t>3/21/2025 5:14 PM</a:t>
            </a:fld>
            <a:endParaRPr lang="en-US"/>
          </a:p>
        </p:txBody>
      </p:sp>
      <p:sp>
        <p:nvSpPr>
          <p:cNvPr id="7" name="Slide Number Placeholder 6">
            <a:extLst>
              <a:ext uri="{FF2B5EF4-FFF2-40B4-BE49-F238E27FC236}">
                <a16:creationId xmlns:a16="http://schemas.microsoft.com/office/drawing/2014/main" id="{ECE7916D-7A92-491E-C689-60A84FB8B187}"/>
              </a:ext>
            </a:extLst>
          </p:cNvPr>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4184738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C9121-F13D-AEAC-1CEC-04E8C069CF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06E42D-0568-BD03-9649-9A83C61C61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186F31-6D1C-D6E8-FC21-6E3143AC81A5}"/>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90A315E1-5227-F043-746A-C2429E55FC58}"/>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B304BC32-D6B9-89EC-1F33-FEB245AC8EF2}"/>
              </a:ext>
            </a:extLst>
          </p:cNvPr>
          <p:cNvSpPr>
            <a:spLocks noGrp="1"/>
          </p:cNvSpPr>
          <p:nvPr>
            <p:ph type="ftr" sz="quarter" idx="4"/>
          </p:nvPr>
        </p:nvSpPr>
        <p:spPr/>
        <p:txBody>
          <a:bodyPr/>
          <a:lstStyle/>
          <a:p>
            <a:pPr defTabSz="914099" eaLnBrk="0" hangingPunct="0"/>
            <a:r>
              <a:rPr lang="ja" sz="40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a:extLst>
              <a:ext uri="{FF2B5EF4-FFF2-40B4-BE49-F238E27FC236}">
                <a16:creationId xmlns:a16="http://schemas.microsoft.com/office/drawing/2014/main" id="{D41AB764-CABE-BF28-A318-16BA0D2A3AD4}"/>
              </a:ext>
            </a:extLst>
          </p:cNvPr>
          <p:cNvSpPr>
            <a:spLocks noGrp="1"/>
          </p:cNvSpPr>
          <p:nvPr>
            <p:ph type="dt" idx="1"/>
          </p:nvPr>
        </p:nvSpPr>
        <p:spPr/>
        <p:txBody>
          <a:bodyPr/>
          <a:lstStyle/>
          <a:p>
            <a:fld id="{386CE63F-9E7F-4C04-9D0D-FCA25A8E9E86}" type="datetime8">
              <a:rPr lang="en-US" smtClean="0"/>
              <a:t>3/21/2025 5:14 PM</a:t>
            </a:fld>
            <a:endParaRPr lang="en-US"/>
          </a:p>
        </p:txBody>
      </p:sp>
      <p:sp>
        <p:nvSpPr>
          <p:cNvPr id="7" name="Slide Number Placeholder 6">
            <a:extLst>
              <a:ext uri="{FF2B5EF4-FFF2-40B4-BE49-F238E27FC236}">
                <a16:creationId xmlns:a16="http://schemas.microsoft.com/office/drawing/2014/main" id="{16F9B758-9B03-8119-6A85-F55B69D46399}"/>
              </a:ext>
            </a:extLst>
          </p:cNvPr>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2374377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F9976-29C5-7E32-681F-EE1DB6644C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70EFE9-EAE2-1631-F19C-B69544ED9F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A33986-7B14-B8D0-AD31-88547C3A18D5}"/>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21C7B386-D73D-1C99-08A3-9559A0ECAAC5}"/>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5BB7AC42-E7AF-9FB3-6F61-6AE2D139163F}"/>
              </a:ext>
            </a:extLst>
          </p:cNvPr>
          <p:cNvSpPr>
            <a:spLocks noGrp="1"/>
          </p:cNvSpPr>
          <p:nvPr>
            <p:ph type="ftr" sz="quarter" idx="4"/>
          </p:nvPr>
        </p:nvSpPr>
        <p:spPr/>
        <p:txBody>
          <a:bodyPr/>
          <a:lstStyle/>
          <a:p>
            <a:pPr defTabSz="914099" eaLnBrk="0" hangingPunct="0"/>
            <a:r>
              <a:rPr lang="ja" sz="40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a:extLst>
              <a:ext uri="{FF2B5EF4-FFF2-40B4-BE49-F238E27FC236}">
                <a16:creationId xmlns:a16="http://schemas.microsoft.com/office/drawing/2014/main" id="{DABABB39-A6D8-2172-ACA2-8263C169ACD3}"/>
              </a:ext>
            </a:extLst>
          </p:cNvPr>
          <p:cNvSpPr>
            <a:spLocks noGrp="1"/>
          </p:cNvSpPr>
          <p:nvPr>
            <p:ph type="dt" idx="1"/>
          </p:nvPr>
        </p:nvSpPr>
        <p:spPr/>
        <p:txBody>
          <a:bodyPr/>
          <a:lstStyle/>
          <a:p>
            <a:fld id="{386CE63F-9E7F-4C04-9D0D-FCA25A8E9E86}" type="datetime8">
              <a:rPr lang="en-US" smtClean="0"/>
              <a:t>3/21/2025 5:14 PM</a:t>
            </a:fld>
            <a:endParaRPr lang="en-US"/>
          </a:p>
        </p:txBody>
      </p:sp>
      <p:sp>
        <p:nvSpPr>
          <p:cNvPr id="7" name="Slide Number Placeholder 6">
            <a:extLst>
              <a:ext uri="{FF2B5EF4-FFF2-40B4-BE49-F238E27FC236}">
                <a16:creationId xmlns:a16="http://schemas.microsoft.com/office/drawing/2014/main" id="{575A4A7F-EEDE-C13D-74EF-4A33A733FF20}"/>
              </a:ext>
            </a:extLst>
          </p:cNvPr>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0528352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0A2A2F-C3DD-80C9-266F-379B28BA11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07FDB4-5616-67A3-FA59-2ED9D3CF84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308648-4A20-E97F-FFF8-B8939D6946DF}"/>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88C523D0-8FA1-8C50-AB3F-D1CC8C48A6F6}"/>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7FAE9874-1A4F-AD77-193A-DE7BBF399213}"/>
              </a:ext>
            </a:extLst>
          </p:cNvPr>
          <p:cNvSpPr>
            <a:spLocks noGrp="1"/>
          </p:cNvSpPr>
          <p:nvPr>
            <p:ph type="ftr" sz="quarter" idx="4"/>
          </p:nvPr>
        </p:nvSpPr>
        <p:spPr/>
        <p:txBody>
          <a:bodyPr/>
          <a:lstStyle/>
          <a:p>
            <a:pPr defTabSz="914099" eaLnBrk="0" hangingPunct="0"/>
            <a:r>
              <a:rPr lang="ja" sz="40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a:extLst>
              <a:ext uri="{FF2B5EF4-FFF2-40B4-BE49-F238E27FC236}">
                <a16:creationId xmlns:a16="http://schemas.microsoft.com/office/drawing/2014/main" id="{BCD794FB-555A-3882-563E-733CBC3B0D78}"/>
              </a:ext>
            </a:extLst>
          </p:cNvPr>
          <p:cNvSpPr>
            <a:spLocks noGrp="1"/>
          </p:cNvSpPr>
          <p:nvPr>
            <p:ph type="dt" idx="1"/>
          </p:nvPr>
        </p:nvSpPr>
        <p:spPr/>
        <p:txBody>
          <a:bodyPr/>
          <a:lstStyle/>
          <a:p>
            <a:fld id="{386CE63F-9E7F-4C04-9D0D-FCA25A8E9E86}" type="datetime8">
              <a:rPr lang="en-US" smtClean="0"/>
              <a:t>3/21/2025 5:14 PM</a:t>
            </a:fld>
            <a:endParaRPr lang="en-US"/>
          </a:p>
        </p:txBody>
      </p:sp>
      <p:sp>
        <p:nvSpPr>
          <p:cNvPr id="7" name="Slide Number Placeholder 6">
            <a:extLst>
              <a:ext uri="{FF2B5EF4-FFF2-40B4-BE49-F238E27FC236}">
                <a16:creationId xmlns:a16="http://schemas.microsoft.com/office/drawing/2014/main" id="{3283281C-AFF1-6BDD-1C6D-B46D85E117F2}"/>
              </a:ext>
            </a:extLst>
          </p:cNvPr>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4178054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41790-0782-5B25-2771-D2BEEF8C44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955C6D-052A-D17A-C702-5DF738D7FF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89F91F-6416-2DE4-6BB8-AF78C88B6C83}"/>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0C6C4107-1411-E13A-AE4D-9FB2202A0E7B}"/>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47D2DE11-2D45-0DB0-A23C-8C0CC870E6B0}"/>
              </a:ext>
            </a:extLst>
          </p:cNvPr>
          <p:cNvSpPr>
            <a:spLocks noGrp="1"/>
          </p:cNvSpPr>
          <p:nvPr>
            <p:ph type="ftr" sz="quarter" idx="4"/>
          </p:nvPr>
        </p:nvSpPr>
        <p:spPr/>
        <p:txBody>
          <a:bodyPr/>
          <a:lstStyle/>
          <a:p>
            <a:pPr defTabSz="914099" eaLnBrk="0" hangingPunct="0"/>
            <a:r>
              <a:rPr lang="ja" sz="40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a:extLst>
              <a:ext uri="{FF2B5EF4-FFF2-40B4-BE49-F238E27FC236}">
                <a16:creationId xmlns:a16="http://schemas.microsoft.com/office/drawing/2014/main" id="{ABCDF026-A7C2-4334-D4FF-5A2729E95130}"/>
              </a:ext>
            </a:extLst>
          </p:cNvPr>
          <p:cNvSpPr>
            <a:spLocks noGrp="1"/>
          </p:cNvSpPr>
          <p:nvPr>
            <p:ph type="dt" idx="1"/>
          </p:nvPr>
        </p:nvSpPr>
        <p:spPr/>
        <p:txBody>
          <a:bodyPr/>
          <a:lstStyle/>
          <a:p>
            <a:fld id="{386CE63F-9E7F-4C04-9D0D-FCA25A8E9E86}" type="datetime8">
              <a:rPr lang="en-US" smtClean="0"/>
              <a:t>3/21/2025 5:14 PM</a:t>
            </a:fld>
            <a:endParaRPr lang="en-US"/>
          </a:p>
        </p:txBody>
      </p:sp>
      <p:sp>
        <p:nvSpPr>
          <p:cNvPr id="7" name="Slide Number Placeholder 6">
            <a:extLst>
              <a:ext uri="{FF2B5EF4-FFF2-40B4-BE49-F238E27FC236}">
                <a16:creationId xmlns:a16="http://schemas.microsoft.com/office/drawing/2014/main" id="{F258FF4F-4117-6B1B-EF5A-E38EABEC291B}"/>
              </a:ext>
            </a:extLst>
          </p:cNvPr>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4275144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E8EC2-FFF0-5414-2538-B83C24B1DB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36DF56-F57A-A66F-3F43-F841530996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3D6465-2C44-DB60-4074-6AB698145FED}"/>
              </a:ext>
            </a:extLst>
          </p:cNvPr>
          <p:cNvSpPr>
            <a:spLocks noGrp="1"/>
          </p:cNvSpPr>
          <p:nvPr>
            <p:ph type="body" idx="1"/>
          </p:nvPr>
        </p:nvSpPr>
        <p:spPr/>
        <p:txBody>
          <a:bodyPr/>
          <a:lstStyle/>
          <a:p>
            <a:pPr marL="0" marR="0">
              <a:lnSpc>
                <a:spcPct val="115000"/>
              </a:lnSpc>
              <a:spcAft>
                <a:spcPts val="800"/>
              </a:spcAft>
              <a:buNone/>
            </a:pPr>
            <a:r>
              <a:rPr lang="ja"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5分 |[スライド:Self-Reflection – あなたのAI Kickstarter](スライド24)</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これらの例が、  AIがあなたの仕事をどのようにサポートできるかについての新しいアイデアを刺激したことを願っています。では、少し時間を取</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って、あなた自身のAIの機会について考えてみましょう。</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(3分間のガイド付きリフレクションアクティビティ)</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次の</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3分間</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で、AI </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Kickstarterのタスク</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を特定するのに役立つ</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次の質問に答えてください。</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日々の仕事で、反復的、手作業、またはイライラすると感じる1〜2のタスクは何ですか?</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これらのタスクのうち、自動化または合理化された場合、生産性に最も大きな影響を与え、エラーを減らすことができるのはどれでしょうか?</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spcAft>
                <a:spcPts val="800"/>
              </a:spcAft>
              <a:buFont typeface="Symbol" panose="05050102010706020507" pitchFamily="18" charset="2"/>
              <a:buChar char=""/>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そのタスクを自動化することで時間を空けたとしたら、それをより価値の高い仕事にどのように活用できるでしょうか?</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少し時間を取って</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、自分の考えを書き留めてください。完了したら、チャットで特定したタスクを1つ共有してください。</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[インストラクターが3分間一時停止する]</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AI Kickstarterは何だと感じましたか?あなたの仲間たちは、彼らの仕事にどのように取り組みましたか?共通のテーマに気づきましたか?</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重複するタスクはあったと思います</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が、  さまざまな役割やコンテキストに基づいた</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独自のバリエーションがありました。</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それがAIの魅力であり、万</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能のツールではなく</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特定のニーズや働き方</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に適応する</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柔軟なアシスタントです。</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endParaRPr lang="en-US"/>
          </a:p>
        </p:txBody>
      </p:sp>
      <p:sp>
        <p:nvSpPr>
          <p:cNvPr id="4" name="Header Placeholder 3">
            <a:extLst>
              <a:ext uri="{FF2B5EF4-FFF2-40B4-BE49-F238E27FC236}">
                <a16:creationId xmlns:a16="http://schemas.microsoft.com/office/drawing/2014/main" id="{333ACC95-3A4E-19BB-998E-45390F5851ED}"/>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FE0176BC-C217-C4FB-3F57-021860FE7391}"/>
              </a:ext>
            </a:extLst>
          </p:cNvPr>
          <p:cNvSpPr>
            <a:spLocks noGrp="1"/>
          </p:cNvSpPr>
          <p:nvPr>
            <p:ph type="ftr" sz="quarter" idx="11"/>
          </p:nvPr>
        </p:nvSpPr>
        <p:spPr/>
        <p:txBody>
          <a:bodyPr/>
          <a:lstStyle/>
          <a:p>
            <a:pPr defTabSz="914099" eaLnBrk="0" hangingPunct="0"/>
            <a:r>
              <a:rPr lang="ja" sz="40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a:extLst>
              <a:ext uri="{FF2B5EF4-FFF2-40B4-BE49-F238E27FC236}">
                <a16:creationId xmlns:a16="http://schemas.microsoft.com/office/drawing/2014/main" id="{3FFD28A1-12A7-ADE3-3160-DF95A5EAFCCC}"/>
              </a:ext>
            </a:extLst>
          </p:cNvPr>
          <p:cNvSpPr>
            <a:spLocks noGrp="1"/>
          </p:cNvSpPr>
          <p:nvPr>
            <p:ph type="dt" idx="12"/>
          </p:nvPr>
        </p:nvSpPr>
        <p:spPr/>
        <p:txBody>
          <a:bodyPr/>
          <a:lstStyle/>
          <a:p>
            <a:fld id="{E2F19A73-88F5-4B80-A929-CF8E66EE5449}" type="datetime8">
              <a:rPr lang="en-US" smtClean="0"/>
              <a:t>3/21/2025 5:14 PM</a:t>
            </a:fld>
            <a:endParaRPr lang="en-US"/>
          </a:p>
        </p:txBody>
      </p:sp>
      <p:sp>
        <p:nvSpPr>
          <p:cNvPr id="7" name="Slide Number Placeholder 6">
            <a:extLst>
              <a:ext uri="{FF2B5EF4-FFF2-40B4-BE49-F238E27FC236}">
                <a16:creationId xmlns:a16="http://schemas.microsoft.com/office/drawing/2014/main" id="{EA278A01-DE1E-9F17-805A-CB355D4B9578}"/>
              </a:ext>
            </a:extLst>
          </p:cNvPr>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5698223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818F30-FF46-E4D8-69A1-3682F8CEEC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ABB92C-1275-0241-74E0-928C3F7A69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04583D-786E-2197-C28D-CC50D2B498E2}"/>
              </a:ext>
            </a:extLst>
          </p:cNvPr>
          <p:cNvSpPr>
            <a:spLocks noGrp="1"/>
          </p:cNvSpPr>
          <p:nvPr>
            <p:ph type="body" idx="1"/>
          </p:nvPr>
        </p:nvSpPr>
        <p:spPr/>
        <p:txBody>
          <a:bodyPr/>
          <a:lstStyle/>
          <a:p>
            <a:pPr marL="0" marR="0">
              <a:lnSpc>
                <a:spcPct val="115000"/>
              </a:lnSpc>
              <a:spcAft>
                <a:spcPts val="800"/>
              </a:spcAft>
              <a:buNone/>
            </a:pPr>
            <a:r>
              <a:rPr lang="ja"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30秒 |[オープニングシーン:カメラに映るインストラクター、前のセグメントからスムーズに移行します。</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講師:</a:t>
            </a:r>
            <a:br>
              <a:rPr lang="en-US" sz="1800" kern="100">
                <a:effectLst/>
                <a:latin typeface="Aptos" panose="020B0004020202020204" pitchFamily="34" charset="0"/>
                <a:ea typeface="Malgun Gothic" panose="020B0503020000020004" pitchFamily="34" charset="-127"/>
                <a:cs typeface="Times New Roman" panose="02020603050405020304" pitchFamily="18" charset="0"/>
              </a:rPr>
            </a:b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AI Kickstarterでのタスク</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が明確になったところで、</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次はAIとの効果的なコミュニケーション</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方法を学びましょう。</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AIは</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素晴らしいツールになり得</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ますが、</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その回答の質は私たちがどのように尋ねるか</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にかかっています。</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このセクションでは、</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効果的なプロンプトの書き方</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を探り、</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独自の AI プロンプトを練習して洗練する機会を提供します。</a:t>
            </a: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lvl="0" indent="0" algn="l" defTabSz="914367" rtl="0" eaLnBrk="1" fontAlgn="auto" latinLnBrk="0" hangingPunct="1">
              <a:lnSpc>
                <a:spcPct val="115000"/>
              </a:lnSpc>
              <a:spcBef>
                <a:spcPts val="0"/>
              </a:spcBef>
              <a:spcAft>
                <a:spcPts val="800"/>
              </a:spcAft>
              <a:buClrTx/>
              <a:buSzTx/>
              <a:buFontTx/>
              <a:buNone/>
              <a:tabLst/>
              <a:defRPr/>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それでは、始めましょう!</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458C11EF-CCAB-191E-5949-26D63A89F809}"/>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32D3EAB1-A137-2E79-BDB7-EDA109B0E595}"/>
              </a:ext>
            </a:extLst>
          </p:cNvPr>
          <p:cNvSpPr>
            <a:spLocks noGrp="1"/>
          </p:cNvSpPr>
          <p:nvPr>
            <p:ph type="ftr" sz="quarter" idx="11"/>
          </p:nvPr>
        </p:nvSpPr>
        <p:spPr/>
        <p:txBody>
          <a:bodyPr/>
          <a:lstStyle/>
          <a:p>
            <a:pPr defTabSz="914099" eaLnBrk="0" hangingPunct="0"/>
            <a:r>
              <a:rPr lang="ja" sz="40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a:extLst>
              <a:ext uri="{FF2B5EF4-FFF2-40B4-BE49-F238E27FC236}">
                <a16:creationId xmlns:a16="http://schemas.microsoft.com/office/drawing/2014/main" id="{FEDA56AC-2812-5652-AB10-1ABC838143C5}"/>
              </a:ext>
            </a:extLst>
          </p:cNvPr>
          <p:cNvSpPr>
            <a:spLocks noGrp="1"/>
          </p:cNvSpPr>
          <p:nvPr>
            <p:ph type="dt" idx="12"/>
          </p:nvPr>
        </p:nvSpPr>
        <p:spPr/>
        <p:txBody>
          <a:bodyPr/>
          <a:lstStyle/>
          <a:p>
            <a:fld id="{B16574EE-8191-4BCC-ABE6-D00A4F4D7690}" type="datetime8">
              <a:rPr lang="en-US" smtClean="0"/>
              <a:t>3/21/2025 5:14 PM</a:t>
            </a:fld>
            <a:endParaRPr lang="en-US"/>
          </a:p>
        </p:txBody>
      </p:sp>
      <p:sp>
        <p:nvSpPr>
          <p:cNvPr id="7" name="Slide Number Placeholder 6">
            <a:extLst>
              <a:ext uri="{FF2B5EF4-FFF2-40B4-BE49-F238E27FC236}">
                <a16:creationId xmlns:a16="http://schemas.microsoft.com/office/drawing/2014/main" id="{F6EE589E-5E54-A9CC-7A9C-8AE0DA409DEA}"/>
              </a:ext>
            </a:extLst>
          </p:cNvPr>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4128458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2359A-1E58-E2FA-8469-D6B0525C02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3E1984-C748-926F-27AF-883E61D3FB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165DBB-EF50-FCAC-7038-7D371C381499}"/>
              </a:ext>
            </a:extLst>
          </p:cNvPr>
          <p:cNvSpPr>
            <a:spLocks noGrp="1"/>
          </p:cNvSpPr>
          <p:nvPr>
            <p:ph type="body" idx="1"/>
          </p:nvPr>
        </p:nvSpPr>
        <p:spPr/>
        <p:txBody>
          <a:bodyPr/>
          <a:lstStyle/>
          <a:p>
            <a:pPr marL="0" marR="0">
              <a:lnSpc>
                <a:spcPct val="115000"/>
              </a:lnSpc>
              <a:spcAft>
                <a:spcPts val="800"/>
              </a:spcAft>
            </a:pPr>
            <a:r>
              <a:rPr lang="ja"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1.5 分 |[スライド:効果的な促しの力](スライド26)</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優れたAIプロンプト</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を書くことは</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、スマートアシスタントに指示を与える</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ことに少し似ています。</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明確で</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具体的</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であればあるほど、より良い結果を得ることができます。</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 Copilotやその他のAIツールで</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より優れたプロンプト</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を作成するための</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4つの主要な原則</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を見ていきましょう。</a:t>
            </a:r>
          </a:p>
          <a:p>
            <a:pPr marL="342900" marR="0" lvl="0" indent="-342900">
              <a:lnSpc>
                <a:spcPct val="115000"/>
              </a:lnSpc>
              <a:spcAft>
                <a:spcPts val="800"/>
              </a:spcAft>
              <a:buSzPts val="1000"/>
              <a:buFont typeface="Symbol" panose="05050102010706020507" pitchFamily="18" charset="2"/>
              <a:buChar char=""/>
              <a:tabLst>
                <a:tab pos="457200" algn="l"/>
              </a:tabLs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AIに何をしてほしいのかを具体的に述べる -- 明確な目標は通常、より良い対応につながります</a:t>
            </a:r>
          </a:p>
          <a:p>
            <a:pPr marL="342900" marR="0" lvl="0" indent="-342900">
              <a:lnSpc>
                <a:spcPct val="115000"/>
              </a:lnSpc>
              <a:spcAft>
                <a:spcPts val="800"/>
              </a:spcAft>
              <a:buSzPts val="1000"/>
              <a:buFont typeface="Symbol" panose="05050102010706020507" pitchFamily="18" charset="2"/>
              <a:buChar char=""/>
              <a:tabLst>
                <a:tab pos="457200" algn="l"/>
              </a:tabLs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AI が質問内容を理解するのに役立つコンテキストを追加します。コンテキストにより、応答の関連性が増します</a:t>
            </a:r>
          </a:p>
          <a:p>
            <a:pPr marL="342900" marR="0" lvl="0" indent="-342900">
              <a:lnSpc>
                <a:spcPct val="115000"/>
              </a:lnSpc>
              <a:spcAft>
                <a:spcPts val="800"/>
              </a:spcAft>
              <a:buSzPts val="1000"/>
              <a:buFont typeface="Symbol" panose="05050102010706020507" pitchFamily="18" charset="2"/>
              <a:buChar char=""/>
              <a:tabLst>
                <a:tab pos="457200" algn="l"/>
              </a:tabLs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例を挙げてください。これにより、適切なコンテキストで応答を根拠付けることができます</a:t>
            </a:r>
          </a:p>
          <a:p>
            <a:pPr marL="342900" marR="0" lvl="0" indent="-342900">
              <a:lnSpc>
                <a:spcPct val="115000"/>
              </a:lnSpc>
              <a:spcAft>
                <a:spcPts val="800"/>
              </a:spcAft>
              <a:buSzPts val="1000"/>
              <a:buFont typeface="Symbol" panose="05050102010706020507" pitchFamily="18" charset="2"/>
              <a:buChar char=""/>
              <a:tabLst>
                <a:tab pos="457200" algn="l"/>
              </a:tabLs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応答の書式設定方法を AI に知らせます。これは明確な期待を設定します</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要約すると、効果的なプロンプトには通常、次のものが含まれます。 </a:t>
            </a:r>
          </a:p>
          <a:p>
            <a:pPr marL="342900" marR="0" lvl="0" indent="-342900">
              <a:lnSpc>
                <a:spcPct val="115000"/>
              </a:lnSpc>
              <a:buFont typeface="Symbol" panose="05050102010706020507" pitchFamily="18" charset="2"/>
              <a:buChar char=""/>
            </a:pPr>
            <a:r>
              <a:rPr lang="ja" sz="1800" kern="100">
                <a:effectLst/>
                <a:latin typeface="Segoe UI Symbol" panose="020B0502040204020203" pitchFamily="34" charset="0"/>
                <a:ea typeface="Malgun Gothic" panose="020B0503020000020004" pitchFamily="34" charset="-127"/>
                <a:cs typeface="Segoe UI Symbol" panose="020B0502040204020203" pitchFamily="34" charset="0"/>
              </a:rPr>
              <a:t>Go</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al – AIに何をしてもらいたいですか?</a:t>
            </a:r>
          </a:p>
          <a:p>
            <a:pPr marL="342900" marR="0" lvl="0" indent="-342900">
              <a:lnSpc>
                <a:spcPct val="115000"/>
              </a:lnSpc>
              <a:buFont typeface="Symbol" panose="05050102010706020507" pitchFamily="18" charset="2"/>
              <a:buChar char=""/>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コンテキスト – どのような背景情報が役立ちますか?</a:t>
            </a:r>
          </a:p>
          <a:p>
            <a:pPr marL="342900" marR="0" lvl="0" indent="-342900">
              <a:lnSpc>
                <a:spcPct val="115000"/>
              </a:lnSpc>
              <a:buFont typeface="Symbol" panose="05050102010706020507" pitchFamily="18" charset="2"/>
              <a:buChar char=""/>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例 – 参考資料やサンプルを提供していただけますか?</a:t>
            </a:r>
          </a:p>
          <a:p>
            <a:pPr marL="342900" marR="0" lvl="0" indent="-342900">
              <a:lnSpc>
                <a:spcPct val="115000"/>
              </a:lnSpc>
              <a:spcAft>
                <a:spcPts val="800"/>
              </a:spcAft>
              <a:buFont typeface="Symbol" panose="05050102010706020507" pitchFamily="18" charset="2"/>
              <a:buChar char=""/>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期待値 – 応答をどのように構造化しますか?</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それでは、簡単なライブデモでこれを実際に見てみましょう </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。(ライブデモセグメントへ遷移します)</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Slide Number Placeholder 3">
            <a:extLst>
              <a:ext uri="{FF2B5EF4-FFF2-40B4-BE49-F238E27FC236}">
                <a16:creationId xmlns:a16="http://schemas.microsoft.com/office/drawing/2014/main" id="{417DD45C-DF82-AB84-8A77-623B678BA11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D7A8C5-26A0-4E20-AD67-6BF94428EB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68222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49B05B-36F2-8D3E-1D68-9BBFC02B18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B03622-B463-3E83-9850-0C8921B892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3A41A8-7A3F-2BA3-CAB6-27DE77B0CCE8}"/>
              </a:ext>
            </a:extLst>
          </p:cNvPr>
          <p:cNvSpPr>
            <a:spLocks noGrp="1"/>
          </p:cNvSpPr>
          <p:nvPr>
            <p:ph type="body" idx="1"/>
          </p:nvPr>
        </p:nvSpPr>
        <p:spPr/>
        <p:txBody>
          <a:bodyPr/>
          <a:lstStyle/>
          <a:p>
            <a:pPr marL="0" marR="0">
              <a:lnSpc>
                <a:spcPct val="115000"/>
              </a:lnSpc>
              <a:spcAft>
                <a:spcPts val="800"/>
              </a:spcAft>
            </a:pPr>
            <a:r>
              <a:rPr lang="ja"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2分|[1分間ライブデモ:違いは何ですか?(滑りなし)</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さまざまなタイプのプロンプト</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を試して、質問方法に基づいて AI がどのように</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応答するか</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を確認しましょう。これからCopilotに、  会社のニュースレターの</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アイデアを作成するのを手伝ってもらうように頼むつもりです。</a:t>
            </a:r>
          </a:p>
          <a:p>
            <a:pPr marL="0" marR="0">
              <a:lnSpc>
                <a:spcPct val="115000"/>
              </a:lnSpc>
              <a:spcAft>
                <a:spcPts val="800"/>
              </a:spcAft>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ここでは、オプション A とオプション B の 2 つの異なるプロンプト</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を試してみます。これらのプロンプトを使用して Copilot を操作するときに、その違いについて考えてみてください。</a:t>
            </a: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[インストラクター画面を表示]</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無料のCopilotチャットを開いて、次の簡単なプロンプトを試してください。</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これが私の最初の試みです。 </a:t>
            </a:r>
          </a:p>
          <a:p>
            <a:pPr marL="0" marR="0">
              <a:lnSpc>
                <a:spcPct val="115000"/>
              </a:lnSpc>
              <a:spcAft>
                <a:spcPts val="800"/>
              </a:spcAft>
            </a:pPr>
            <a:r>
              <a:rPr lang="ja" sz="1800" i="1" kern="100">
                <a:effectLst/>
                <a:latin typeface="Aptos" panose="020B0004020202020204" pitchFamily="34" charset="0"/>
                <a:ea typeface="Malgun Gothic" panose="020B0503020000020004" pitchFamily="34" charset="-127"/>
                <a:cs typeface="Times New Roman" panose="02020603050405020304" pitchFamily="18" charset="0"/>
              </a:rPr>
              <a:t>【オプションA】「会社のニュースレターのアイデアが必要です。何かトピックを提案してもらえますか?」</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[インストラクターはAIが生成した応答を画面上で共有します]</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では、別のオプションを試してみましょう。 </a:t>
            </a:r>
          </a:p>
          <a:p>
            <a:pPr marL="0" marR="0">
              <a:lnSpc>
                <a:spcPct val="115000"/>
              </a:lnSpc>
              <a:spcAft>
                <a:spcPts val="800"/>
              </a:spcAft>
            </a:pPr>
            <a:endParaRPr lang="en-US" sz="1800" b="1" kern="100">
              <a:effectLst/>
              <a:latin typeface="Segoe UI Emoji" panose="020B0502040204020203" pitchFamily="34" charset="0"/>
              <a:ea typeface="Malgun Gothic" panose="020B0503020000020004" pitchFamily="34" charset="-127"/>
              <a:cs typeface="Segoe UI Emoji" panose="020B0502040204020203" pitchFamily="34" charset="0"/>
            </a:endParaRPr>
          </a:p>
          <a:p>
            <a:pPr marL="0" marR="0">
              <a:lnSpc>
                <a:spcPct val="115000"/>
              </a:lnSpc>
              <a:spcAft>
                <a:spcPts val="800"/>
              </a:spcAft>
            </a:pPr>
            <a:r>
              <a:rPr lang="ja" sz="1800" b="1" kern="100">
                <a:effectLst/>
                <a:latin typeface="Segoe UI Emoji" panose="020B0502040204020203" pitchFamily="34" charset="0"/>
                <a:ea typeface="Malgun Gothic" panose="020B0503020000020004" pitchFamily="34" charset="-127"/>
                <a:cs typeface="Segoe UI Emoji" panose="020B0502040204020203" pitchFamily="34" charset="0"/>
              </a:rPr>
              <a:t>[</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新しいCopilotチャットを開始し、この洗練されたプロンプトを使用してください]</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i="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i="1" kern="100">
                <a:effectLst/>
                <a:latin typeface="Aptos" panose="020B0004020202020204" pitchFamily="34" charset="0"/>
                <a:ea typeface="Malgun Gothic" panose="020B0503020000020004" pitchFamily="34" charset="-127"/>
                <a:cs typeface="Times New Roman" panose="02020603050405020304" pitchFamily="18" charset="0"/>
              </a:rPr>
              <a:t>[オプションB]</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a:t>
            </a:r>
            <a:r>
              <a:rPr lang="ja" sz="1800" i="1" kern="100">
                <a:effectLst/>
                <a:latin typeface="Aptos" panose="020B0004020202020204" pitchFamily="34" charset="0"/>
                <a:ea typeface="Malgun Gothic" panose="020B0503020000020004" pitchFamily="34" charset="-127"/>
                <a:cs typeface="Times New Roman" panose="02020603050405020304" pitchFamily="18" charset="0"/>
              </a:rPr>
              <a:t>「私は会社のニュースレターに取り組んでいます。財務アナリスト向けの生産性向上のヒントに関連するトピックを提案していただけますか?各トピックには、説得力のある見出しと、視聴者との関連性を強調する短い要約を含める必要があります。</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[インストラクターは、AIが生成した応答を画面上で共有します。</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[AIが生成したさまざまな応答を画面に並べて表示] </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少し時間を取って、選択肢Aと選択肢Bの両方の回答を比較してみましょう。 </a:t>
            </a:r>
          </a:p>
          <a:p>
            <a:pPr marL="0" marR="0">
              <a:lnSpc>
                <a:spcPct val="115000"/>
              </a:lnSpc>
              <a:spcAft>
                <a:spcPts val="800"/>
              </a:spcAft>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どちらの回答がより役に立ちましたか?</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チャットにあなたの考えを落としてください。</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プロンプト オプション A</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と</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プロンプト オプション B の違いは何ですか</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[30秒の沈黙]</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 </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2 番目のプロンプト</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は</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、より具体的</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で、</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コンテキスト</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を含み、AI に</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明確な構造</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を与えました。 これにより、</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よりカスタマイズされた</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より質の高い</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レスポンスが得られました。さあ、あなたが試してみる番です。</a:t>
            </a:r>
          </a:p>
        </p:txBody>
      </p:sp>
      <p:sp>
        <p:nvSpPr>
          <p:cNvPr id="4" name="Header Placeholder 3">
            <a:extLst>
              <a:ext uri="{FF2B5EF4-FFF2-40B4-BE49-F238E27FC236}">
                <a16:creationId xmlns:a16="http://schemas.microsoft.com/office/drawing/2014/main" id="{FF72C966-FFF6-675B-349B-38F31E458BE2}"/>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CC9E1A57-8978-BD87-2B29-D1D4DFDBD0A2}"/>
              </a:ext>
            </a:extLst>
          </p:cNvPr>
          <p:cNvSpPr>
            <a:spLocks noGrp="1"/>
          </p:cNvSpPr>
          <p:nvPr>
            <p:ph type="ftr" sz="quarter" idx="4"/>
          </p:nvPr>
        </p:nvSpPr>
        <p:spPr/>
        <p:txBody>
          <a:bodyPr/>
          <a:lstStyle/>
          <a:p>
            <a:pPr defTabSz="914099" eaLnBrk="0" hangingPunct="0"/>
            <a:r>
              <a:rPr lang="ja" sz="40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a:extLst>
              <a:ext uri="{FF2B5EF4-FFF2-40B4-BE49-F238E27FC236}">
                <a16:creationId xmlns:a16="http://schemas.microsoft.com/office/drawing/2014/main" id="{F0FA354A-7933-060A-2AE0-747B19270BC8}"/>
              </a:ext>
            </a:extLst>
          </p:cNvPr>
          <p:cNvSpPr>
            <a:spLocks noGrp="1"/>
          </p:cNvSpPr>
          <p:nvPr>
            <p:ph type="dt" idx="1"/>
          </p:nvPr>
        </p:nvSpPr>
        <p:spPr/>
        <p:txBody>
          <a:bodyPr/>
          <a:lstStyle/>
          <a:p>
            <a:fld id="{386CE63F-9E7F-4C04-9D0D-FCA25A8E9E86}" type="datetime8">
              <a:rPr lang="en-US" smtClean="0"/>
              <a:t>3/21/2025 5:17 PM</a:t>
            </a:fld>
            <a:endParaRPr lang="en-US"/>
          </a:p>
        </p:txBody>
      </p:sp>
      <p:sp>
        <p:nvSpPr>
          <p:cNvPr id="7" name="Slide Number Placeholder 6">
            <a:extLst>
              <a:ext uri="{FF2B5EF4-FFF2-40B4-BE49-F238E27FC236}">
                <a16:creationId xmlns:a16="http://schemas.microsoft.com/office/drawing/2014/main" id="{98E7F0B0-F51C-8F6A-FF2B-8C80F7207DA1}"/>
              </a:ext>
            </a:extLst>
          </p:cNvPr>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4998952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B8326-62E3-F37C-00F9-77CAD38A60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EB4131-2311-BA41-A419-78B3DB4F89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FBF36F-30A7-8A06-D589-2350FC7745A6}"/>
              </a:ext>
            </a:extLst>
          </p:cNvPr>
          <p:cNvSpPr>
            <a:spLocks noGrp="1"/>
          </p:cNvSpPr>
          <p:nvPr>
            <p:ph type="body" idx="1"/>
          </p:nvPr>
        </p:nvSpPr>
        <p:spPr/>
        <p:txBody>
          <a:bodyPr/>
          <a:lstStyle/>
          <a:p>
            <a:pPr marL="0" marR="0">
              <a:lnSpc>
                <a:spcPct val="115000"/>
              </a:lnSpc>
              <a:spcAft>
                <a:spcPts val="800"/>
              </a:spcAft>
            </a:pPr>
            <a:r>
              <a:rPr lang="ja"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8分 |[スライド:インタラクティブ練習 - プロンプトのテスト|7分](スライド28)</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効果的なプロンプトの主要な原則</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を探ったところで、次は</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それらを実行に移</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します。このミニ対話型演習では、</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独自の AI プロンプトを作成して調整</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し、</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Microsoft Copilot</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でテストして、その応答の品質を評価します。</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では、開始するための手順を見ていきましょう。</a:t>
            </a: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手順 1: Microsoft Copilot を開く</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まだ開いていない場合は、 </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ブラウザーの別のタブで Microsoft Copilot を開き</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、ここでプロンプトをテストします。Copilot を初めて使用する場合は、少し時間を取ってインターフェースに慣れてください。 </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プロンプトを入力できるチャットウィンドウが表示されます。</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ステップ2:AI Kickstarterのタスクについて考え、プロンプトの下書きを作成する</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ここで、このセッションの前半で特定した AI Kickstarter のタスクを思い出してください。このタスクをプロンプトの基盤として使用します。次に、  AI Kickstarterタスクの</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プロンプトを作成します。</a:t>
            </a: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ステップ 3: AI の応答を評価する</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Copilot が応答を生成したら、画面上で次の 3 つの主要な質問を自問して、出力を批判的に見てください。 </a:t>
            </a: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ステップ 4: より良い結果を得るために反復する</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AIの最も強力な側面の1つは反復であり、最初のプロンプトが完璧ではないかもしれませんが、それは問題ありません。フィードバックを提供したり、フォローアップの質問をしたりして、出力品質を向上させます</a:t>
            </a: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残りの時間でプロンプトをさらに作成してみてください。 </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【一時停止して約7分間お待ちください】</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さて、実験する時間があったので、 </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 </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チャットで仲間と最大の「アハ」の瞬間を共有しましょう -- 役立つヒントを学ぶための最良の方法です</a:t>
            </a:r>
          </a:p>
          <a:p>
            <a:endParaRPr lang="en-US"/>
          </a:p>
        </p:txBody>
      </p:sp>
      <p:sp>
        <p:nvSpPr>
          <p:cNvPr id="4" name="Header Placeholder 3">
            <a:extLst>
              <a:ext uri="{FF2B5EF4-FFF2-40B4-BE49-F238E27FC236}">
                <a16:creationId xmlns:a16="http://schemas.microsoft.com/office/drawing/2014/main" id="{B1F04474-BB25-5449-DB3A-5562EC0CB549}"/>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A26A7FA5-6785-8F54-BEC8-DC21C084EA8F}"/>
              </a:ext>
            </a:extLst>
          </p:cNvPr>
          <p:cNvSpPr>
            <a:spLocks noGrp="1"/>
          </p:cNvSpPr>
          <p:nvPr>
            <p:ph type="ftr" sz="quarter" idx="11"/>
          </p:nvPr>
        </p:nvSpPr>
        <p:spPr/>
        <p:txBody>
          <a:bodyPr/>
          <a:lstStyle/>
          <a:p>
            <a:pPr defTabSz="914099" eaLnBrk="0" hangingPunct="0"/>
            <a:r>
              <a:rPr lang="ja" sz="40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a:extLst>
              <a:ext uri="{FF2B5EF4-FFF2-40B4-BE49-F238E27FC236}">
                <a16:creationId xmlns:a16="http://schemas.microsoft.com/office/drawing/2014/main" id="{292BB4E6-BC77-259C-7240-2A8E95E0925B}"/>
              </a:ext>
            </a:extLst>
          </p:cNvPr>
          <p:cNvSpPr>
            <a:spLocks noGrp="1"/>
          </p:cNvSpPr>
          <p:nvPr>
            <p:ph type="dt" idx="12"/>
          </p:nvPr>
        </p:nvSpPr>
        <p:spPr/>
        <p:txBody>
          <a:bodyPr/>
          <a:lstStyle/>
          <a:p>
            <a:fld id="{E2F19A73-88F5-4B80-A929-CF8E66EE5449}" type="datetime8">
              <a:rPr lang="en-US" smtClean="0"/>
              <a:t>3/21/2025 5:14 PM</a:t>
            </a:fld>
            <a:endParaRPr lang="en-US"/>
          </a:p>
        </p:txBody>
      </p:sp>
      <p:sp>
        <p:nvSpPr>
          <p:cNvPr id="7" name="Slide Number Placeholder 6">
            <a:extLst>
              <a:ext uri="{FF2B5EF4-FFF2-40B4-BE49-F238E27FC236}">
                <a16:creationId xmlns:a16="http://schemas.microsoft.com/office/drawing/2014/main" id="{9C6EA990-9A91-BEA9-7576-EE103A95E753}"/>
              </a:ext>
            </a:extLst>
          </p:cNvPr>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976538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FEA21-9319-5C18-499C-A558B66B7E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F08D04-CEC9-1696-4FF6-7FCDA94CF0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C911CE-B8F4-C1E9-F089-D732DC8B9F92}"/>
              </a:ext>
            </a:extLst>
          </p:cNvPr>
          <p:cNvSpPr>
            <a:spLocks noGrp="1"/>
          </p:cNvSpPr>
          <p:nvPr>
            <p:ph type="body" idx="1"/>
          </p:nvPr>
        </p:nvSpPr>
        <p:spPr/>
        <p:txBody>
          <a:bodyPr/>
          <a:lstStyle/>
          <a:p>
            <a:pPr marL="0" marR="0">
              <a:lnSpc>
                <a:spcPct val="115000"/>
              </a:lnSpc>
              <a:spcAft>
                <a:spcPts val="800"/>
              </a:spcAft>
            </a:pPr>
            <a:r>
              <a:rPr lang="ja"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30秒 |[オープニングシーン:カメラに映るインストラクター、前のセグメントからスムーズに移行します。</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インストラクター:</a:t>
            </a:r>
            <a:br>
              <a:rPr lang="en-US" sz="1800" kern="100">
                <a:effectLst/>
                <a:latin typeface="Aptos" panose="020B0004020202020204" pitchFamily="34" charset="0"/>
                <a:ea typeface="Malgun Gothic" panose="020B0503020000020004" pitchFamily="34" charset="-127"/>
                <a:cs typeface="Times New Roman" panose="02020603050405020304" pitchFamily="18" charset="0"/>
              </a:rPr>
            </a:b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AI Kickstarterの機会のための</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基本的なプロンプトを始めるのに、この演習がお役に立ったことを願っています。 では、</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次に来るもの、</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つまり AI の旅で学習と成長を続けるために実行できる小さくて</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簡単なアクションについて説明します。</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新しいスキルと同様に、</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AIスキルの構築には練習が必要です</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が、上達する最善の方法は、日常生活に適した</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AIの習慣を身につけることです。</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しかし、習慣化</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について掘り下げる前に</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、同様に重要なこと、つまり責任を持ってAIを使用すること</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について少しお話ししましょう。</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endParaRPr lang="en-US"/>
          </a:p>
        </p:txBody>
      </p:sp>
      <p:sp>
        <p:nvSpPr>
          <p:cNvPr id="4" name="Header Placeholder 3">
            <a:extLst>
              <a:ext uri="{FF2B5EF4-FFF2-40B4-BE49-F238E27FC236}">
                <a16:creationId xmlns:a16="http://schemas.microsoft.com/office/drawing/2014/main" id="{19DF171B-6F26-3DDC-AD7A-8FA9AB77FAB5}"/>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63FDBF14-B5BD-0A6C-1DA4-D5E7CAC4ED09}"/>
              </a:ext>
            </a:extLst>
          </p:cNvPr>
          <p:cNvSpPr>
            <a:spLocks noGrp="1"/>
          </p:cNvSpPr>
          <p:nvPr>
            <p:ph type="ftr" sz="quarter" idx="11"/>
          </p:nvPr>
        </p:nvSpPr>
        <p:spPr/>
        <p:txBody>
          <a:bodyPr/>
          <a:lstStyle/>
          <a:p>
            <a:pPr defTabSz="914099" eaLnBrk="0" hangingPunct="0"/>
            <a:r>
              <a:rPr lang="ja" sz="40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a:extLst>
              <a:ext uri="{FF2B5EF4-FFF2-40B4-BE49-F238E27FC236}">
                <a16:creationId xmlns:a16="http://schemas.microsoft.com/office/drawing/2014/main" id="{A72566B6-10B3-AD51-EFD5-7CFFC0E98003}"/>
              </a:ext>
            </a:extLst>
          </p:cNvPr>
          <p:cNvSpPr>
            <a:spLocks noGrp="1"/>
          </p:cNvSpPr>
          <p:nvPr>
            <p:ph type="dt" idx="12"/>
          </p:nvPr>
        </p:nvSpPr>
        <p:spPr/>
        <p:txBody>
          <a:bodyPr/>
          <a:lstStyle/>
          <a:p>
            <a:fld id="{B16574EE-8191-4BCC-ABE6-D00A4F4D7690}" type="datetime8">
              <a:rPr lang="en-US" smtClean="0"/>
              <a:t>3/21/2025 5:14 PM</a:t>
            </a:fld>
            <a:endParaRPr lang="en-US"/>
          </a:p>
        </p:txBody>
      </p:sp>
      <p:sp>
        <p:nvSpPr>
          <p:cNvPr id="7" name="Slide Number Placeholder 6">
            <a:extLst>
              <a:ext uri="{FF2B5EF4-FFF2-40B4-BE49-F238E27FC236}">
                <a16:creationId xmlns:a16="http://schemas.microsoft.com/office/drawing/2014/main" id="{047765AB-B549-DABF-EFA9-1A468CD0E5B2}"/>
              </a:ext>
            </a:extLst>
          </p:cNvPr>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4053846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9ABAB-550C-9208-6E2C-F6C5DDEAC6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3B62F-8898-8BD8-745E-40555FA28D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07C455-F4ED-6C8B-6CFC-0B2D600BF4BD}"/>
              </a:ext>
            </a:extLst>
          </p:cNvPr>
          <p:cNvSpPr>
            <a:spLocks noGrp="1"/>
          </p:cNvSpPr>
          <p:nvPr>
            <p:ph type="body" idx="1"/>
          </p:nvPr>
        </p:nvSpPr>
        <p:spPr/>
        <p:txBody>
          <a:bodyPr/>
          <a:lstStyle/>
          <a:p>
            <a:pPr>
              <a:lnSpc>
                <a:spcPct val="115000"/>
              </a:lnSpc>
              <a:spcAft>
                <a:spcPts val="800"/>
              </a:spcAft>
              <a:buNone/>
            </a:pPr>
            <a:r>
              <a:rPr lang="ko-KR" altLang="ja-JP" sz="1100" kern="100">
                <a:effectLst/>
                <a:latin typeface="Aptos" panose="020B0004020202020204" pitchFamily="34" charset="0"/>
                <a:ea typeface="Malgun Gothic" panose="020B0503020000020004" pitchFamily="34" charset="-127"/>
                <a:cs typeface="Times New Roman" panose="02020603050405020304" pitchFamily="18" charset="0"/>
              </a:rPr>
              <a:t>ここでは、このセッションを最大限に活用するための簡単なリマインダーをいくつか紹介します。</a:t>
            </a:r>
            <a:endParaRPr lang="ja-JP" altLang="ja-JP" sz="11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ja-JP" altLang="ja-JP" sz="1100" b="1" kern="100">
                <a:effectLst/>
                <a:latin typeface="Aptos" panose="020B0004020202020204" pitchFamily="34" charset="0"/>
                <a:ea typeface="游ゴシック" panose="020B0400000000000000" pitchFamily="50" charset="-128"/>
                <a:cs typeface="Times New Roman" panose="02020603050405020304" pitchFamily="18" charset="0"/>
              </a:rPr>
              <a:t>ギネス</a:t>
            </a:r>
            <a:r>
              <a:rPr lang="ja-JP" altLang="en-US" sz="1100" b="1" kern="100">
                <a:effectLst/>
                <a:latin typeface="Aptos" panose="020B0004020202020204" pitchFamily="34" charset="0"/>
                <a:ea typeface="游ゴシック" panose="020B0400000000000000" pitchFamily="50" charset="-128"/>
                <a:cs typeface="Times New Roman" panose="02020603050405020304" pitchFamily="18" charset="0"/>
              </a:rPr>
              <a:t>世界記録</a:t>
            </a:r>
            <a:r>
              <a:rPr lang="ko-KR" altLang="ja-JP" sz="1100" b="1" kern="100">
                <a:effectLst/>
                <a:latin typeface="Aptos" panose="020B0004020202020204" pitchFamily="34" charset="0"/>
                <a:ea typeface="Malgun Gothic" panose="020B0503020000020004" pitchFamily="34" charset="-127"/>
                <a:cs typeface="Times New Roman" panose="02020603050405020304" pitchFamily="18" charset="0"/>
              </a:rPr>
              <a:t>チャレンジに参加しましょう</a:t>
            </a:r>
            <a:r>
              <a:rPr lang="en-US" altLang="ja-JP" sz="1100" b="1" kern="100">
                <a:effectLst/>
                <a:latin typeface="Aptos" panose="020B0004020202020204" pitchFamily="34" charset="0"/>
                <a:ea typeface="Malgun Gothic" panose="020B0503020000020004" pitchFamily="34" charset="-127"/>
                <a:cs typeface="Times New Roman" panose="02020603050405020304" pitchFamily="18" charset="0"/>
              </a:rPr>
              <a:t>!</a:t>
            </a:r>
            <a:r>
              <a:rPr lang="ko-KR" altLang="ja-JP" sz="1100" kern="100">
                <a:effectLst/>
                <a:latin typeface="Aptos" panose="020B0004020202020204" pitchFamily="34" charset="0"/>
                <a:ea typeface="Malgun Gothic" panose="020B0503020000020004" pitchFamily="34" charset="-127"/>
                <a:cs typeface="Times New Roman" panose="02020603050405020304" pitchFamily="18" charset="0"/>
              </a:rPr>
              <a:t>まだ登録していない場合は、登録を完了</a:t>
            </a:r>
            <a:r>
              <a:rPr lang="ja-JP" altLang="ja-JP" sz="1100" kern="100">
                <a:effectLst/>
                <a:latin typeface="Aptos" panose="020B0004020202020204" pitchFamily="34" charset="0"/>
                <a:ea typeface="游ゴシック" panose="020B0400000000000000" pitchFamily="50" charset="-128"/>
                <a:cs typeface="Times New Roman" panose="02020603050405020304" pitchFamily="18" charset="0"/>
              </a:rPr>
              <a:t>し</a:t>
            </a:r>
            <a:r>
              <a:rPr lang="ja-JP" altLang="en-US" sz="1100" kern="100">
                <a:effectLst/>
                <a:latin typeface="Aptos" panose="020B0004020202020204" pitchFamily="34" charset="0"/>
                <a:ea typeface="游ゴシック" panose="020B0400000000000000" pitchFamily="50" charset="-128"/>
                <a:cs typeface="Times New Roman" panose="02020603050405020304" pitchFamily="18" charset="0"/>
              </a:rPr>
              <a:t>てください</a:t>
            </a:r>
            <a:r>
              <a:rPr lang="ja-JP" altLang="ja-JP" sz="1100" kern="100">
                <a:effectLst/>
                <a:latin typeface="Aptos" panose="020B0004020202020204" pitchFamily="34" charset="0"/>
                <a:ea typeface="游ゴシック" panose="020B0400000000000000" pitchFamily="50" charset="-128"/>
                <a:cs typeface="Times New Roman" panose="02020603050405020304" pitchFamily="18" charset="0"/>
              </a:rPr>
              <a:t>。登録は</a:t>
            </a:r>
            <a:r>
              <a:rPr lang="en-US" altLang="ja-JP" sz="1100" kern="100">
                <a:effectLst/>
                <a:latin typeface="Aptos" panose="020B0004020202020204" pitchFamily="34" charset="0"/>
                <a:ea typeface="Malgun Gothic" panose="020B0503020000020004" pitchFamily="34" charset="-127"/>
                <a:cs typeface="Times New Roman" panose="02020603050405020304" pitchFamily="18" charset="0"/>
              </a:rPr>
              <a:t>1</a:t>
            </a:r>
            <a:r>
              <a:rPr lang="ko-KR" altLang="ja-JP" sz="1100" kern="100">
                <a:effectLst/>
                <a:latin typeface="Aptos" panose="020B0004020202020204" pitchFamily="34" charset="0"/>
                <a:ea typeface="Malgun Gothic" panose="020B0503020000020004" pitchFamily="34" charset="-127"/>
                <a:cs typeface="Times New Roman" panose="02020603050405020304" pitchFamily="18" charset="0"/>
              </a:rPr>
              <a:t>分で</a:t>
            </a:r>
            <a:r>
              <a:rPr lang="ja-JP" altLang="en-US" sz="1100" kern="100">
                <a:effectLst/>
                <a:latin typeface="Aptos" panose="020B0004020202020204" pitchFamily="34" charset="0"/>
                <a:ea typeface="Malgun Gothic" panose="020B0503020000020004" pitchFamily="34" charset="-127"/>
                <a:cs typeface="Times New Roman" panose="02020603050405020304" pitchFamily="18" charset="0"/>
              </a:rPr>
              <a:t>完了し</a:t>
            </a:r>
            <a:r>
              <a:rPr lang="ja-JP" altLang="ja-JP" sz="1100" kern="100">
                <a:effectLst/>
                <a:latin typeface="Aptos" panose="020B0004020202020204" pitchFamily="34" charset="0"/>
                <a:ea typeface="游ゴシック" panose="020B0400000000000000" pitchFamily="50" charset="-128"/>
                <a:cs typeface="Times New Roman" panose="02020603050405020304" pitchFamily="18" charset="0"/>
              </a:rPr>
              <a:t>ます。、</a:t>
            </a:r>
            <a:r>
              <a:rPr lang="ko-KR" altLang="ja-JP" sz="1100" kern="100">
                <a:effectLst/>
                <a:latin typeface="Aptos" panose="020B0004020202020204" pitchFamily="34" charset="0"/>
                <a:ea typeface="Malgun Gothic" panose="020B0503020000020004" pitchFamily="34" charset="-127"/>
                <a:cs typeface="Times New Roman" panose="02020603050405020304" pitchFamily="18" charset="0"/>
              </a:rPr>
              <a:t>一生に一度</a:t>
            </a:r>
            <a:r>
              <a:rPr lang="ja-JP" altLang="ja-JP" sz="1100" kern="100">
                <a:effectLst/>
                <a:latin typeface="Aptos" panose="020B0004020202020204" pitchFamily="34" charset="0"/>
                <a:ea typeface="游ゴシック" panose="020B0400000000000000" pitchFamily="50" charset="-128"/>
                <a:cs typeface="Times New Roman" panose="02020603050405020304" pitchFamily="18" charset="0"/>
              </a:rPr>
              <a:t>きり</a:t>
            </a:r>
            <a:r>
              <a:rPr lang="ko-KR" altLang="ja-JP" sz="1100" kern="100">
                <a:effectLst/>
                <a:latin typeface="Aptos" panose="020B0004020202020204" pitchFamily="34" charset="0"/>
                <a:ea typeface="Malgun Gothic" panose="020B0503020000020004" pitchFamily="34" charset="-127"/>
                <a:cs typeface="Times New Roman" panose="02020603050405020304" pitchFamily="18" charset="0"/>
              </a:rPr>
              <a:t>の</a:t>
            </a:r>
            <a:r>
              <a:rPr lang="ko-KR" altLang="ja-JP" sz="1100" b="1" kern="100">
                <a:effectLst/>
                <a:latin typeface="Aptos" panose="020B0004020202020204" pitchFamily="34" charset="0"/>
                <a:ea typeface="Malgun Gothic" panose="020B0503020000020004" pitchFamily="34" charset="-127"/>
                <a:cs typeface="Times New Roman" panose="02020603050405020304" pitchFamily="18" charset="0"/>
              </a:rPr>
              <a:t>ギネス世界記録チャレンジに参加できます</a:t>
            </a:r>
            <a:r>
              <a:rPr lang="en-US" altLang="ja-JP" sz="1100" b="1" kern="100">
                <a:effectLst/>
                <a:latin typeface="Aptos" panose="020B0004020202020204" pitchFamily="34" charset="0"/>
                <a:ea typeface="Malgun Gothic" panose="020B0503020000020004" pitchFamily="34" charset="-127"/>
                <a:cs typeface="Times New Roman" panose="02020603050405020304" pitchFamily="18" charset="0"/>
              </a:rPr>
              <a:t>!</a:t>
            </a:r>
            <a:endParaRPr lang="ja-JP" altLang="ja-JP" sz="11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ko-KR" altLang="ja-JP" sz="1100" b="1" kern="100">
                <a:effectLst/>
                <a:latin typeface="Aptos" panose="020B0004020202020204" pitchFamily="34" charset="0"/>
                <a:ea typeface="Malgun Gothic" panose="020B0503020000020004" pitchFamily="34" charset="-127"/>
                <a:cs typeface="Times New Roman" panose="02020603050405020304" pitchFamily="18" charset="0"/>
              </a:rPr>
              <a:t>ミニハンズオンエクササイズの準備をしてください。</a:t>
            </a:r>
            <a:r>
              <a:rPr lang="en-US" altLang="ja-JP" sz="1100" b="1" kern="100">
                <a:effectLst/>
                <a:latin typeface="Aptos" panose="020B0004020202020204" pitchFamily="34" charset="0"/>
                <a:ea typeface="Malgun Gothic" panose="020B0503020000020004" pitchFamily="34" charset="-127"/>
                <a:cs typeface="Times New Roman" panose="02020603050405020304" pitchFamily="18" charset="0"/>
              </a:rPr>
              <a:t>Web</a:t>
            </a:r>
            <a:r>
              <a:rPr lang="ko-KR" altLang="ja-JP" sz="1100" b="1" kern="100">
                <a:effectLst/>
                <a:latin typeface="Aptos" panose="020B0004020202020204" pitchFamily="34" charset="0"/>
                <a:ea typeface="Malgun Gothic" panose="020B0503020000020004" pitchFamily="34" charset="-127"/>
                <a:cs typeface="Times New Roman" panose="02020603050405020304" pitchFamily="18" charset="0"/>
              </a:rPr>
              <a:t>ブラウザ</a:t>
            </a:r>
            <a:r>
              <a:rPr lang="ja-JP" altLang="en-US" sz="1100" b="1" kern="100">
                <a:effectLst/>
                <a:latin typeface="Aptos" panose="020B0004020202020204" pitchFamily="34" charset="0"/>
                <a:ea typeface="Malgun Gothic" panose="020B0503020000020004" pitchFamily="34" charset="-127"/>
                <a:cs typeface="Times New Roman" panose="02020603050405020304" pitchFamily="18" charset="0"/>
              </a:rPr>
              <a:t>の別の</a:t>
            </a:r>
            <a:r>
              <a:rPr lang="ko-KR" altLang="ja-JP" sz="1100" b="1" kern="100">
                <a:effectLst/>
                <a:latin typeface="Aptos" panose="020B0004020202020204" pitchFamily="34" charset="0"/>
                <a:ea typeface="Malgun Gothic" panose="020B0503020000020004" pitchFamily="34" charset="-127"/>
                <a:cs typeface="Times New Roman" panose="02020603050405020304" pitchFamily="18" charset="0"/>
              </a:rPr>
              <a:t>タブで</a:t>
            </a:r>
            <a:r>
              <a:rPr lang="en-US" altLang="ja-JP" sz="1100" kern="100">
                <a:effectLst/>
                <a:latin typeface="Aptos" panose="020B0004020202020204" pitchFamily="34" charset="0"/>
                <a:ea typeface="Malgun Gothic" panose="020B0503020000020004" pitchFamily="34" charset="-127"/>
                <a:cs typeface="Times New Roman" panose="02020603050405020304" pitchFamily="18" charset="0"/>
              </a:rPr>
              <a:t>Copilot</a:t>
            </a:r>
            <a:r>
              <a:rPr lang="ko-KR" altLang="ja-JP" sz="1100" b="1" kern="100">
                <a:effectLst/>
                <a:latin typeface="Aptos" panose="020B0004020202020204" pitchFamily="34" charset="0"/>
                <a:ea typeface="Malgun Gothic" panose="020B0503020000020004" pitchFamily="34" charset="-127"/>
                <a:cs typeface="Times New Roman" panose="02020603050405020304" pitchFamily="18" charset="0"/>
              </a:rPr>
              <a:t>を開</a:t>
            </a:r>
            <a:r>
              <a:rPr lang="ja-JP" altLang="ja-JP" sz="1100" b="1" kern="100">
                <a:effectLst/>
                <a:latin typeface="Aptos" panose="020B0004020202020204" pitchFamily="34" charset="0"/>
                <a:ea typeface="游ゴシック" panose="020B0400000000000000" pitchFamily="50" charset="-128"/>
                <a:cs typeface="Times New Roman" panose="02020603050405020304" pitchFamily="18" charset="0"/>
              </a:rPr>
              <a:t>いておく</a:t>
            </a:r>
            <a:r>
              <a:rPr lang="ja-JP" altLang="ja-JP" sz="1100" kern="100">
                <a:effectLst/>
                <a:latin typeface="Aptos" panose="020B0004020202020204" pitchFamily="34" charset="0"/>
                <a:ea typeface="Malgun Gothic" panose="020B0503020000020004" pitchFamily="34" charset="-127"/>
                <a:cs typeface="Times New Roman" panose="02020603050405020304" pitchFamily="18" charset="0"/>
              </a:rPr>
              <a:t> </a:t>
            </a:r>
            <a:r>
              <a:rPr lang="ko-KR" altLang="ja-JP" sz="1100" kern="100">
                <a:effectLst/>
                <a:latin typeface="Aptos" panose="020B0004020202020204" pitchFamily="34" charset="0"/>
                <a:ea typeface="Malgun Gothic" panose="020B0503020000020004" pitchFamily="34" charset="-127"/>
                <a:cs typeface="Times New Roman" panose="02020603050405020304" pitchFamily="18" charset="0"/>
              </a:rPr>
              <a:t>と、</a:t>
            </a:r>
            <a:r>
              <a:rPr lang="ja-JP" altLang="ja-JP" sz="1100" kern="100">
                <a:effectLst/>
                <a:latin typeface="Aptos" panose="020B0004020202020204" pitchFamily="34" charset="0"/>
                <a:ea typeface="游ゴシック" panose="020B0400000000000000" pitchFamily="50" charset="-128"/>
                <a:cs typeface="Times New Roman" panose="02020603050405020304" pitchFamily="18" charset="0"/>
              </a:rPr>
              <a:t>エクササイズ</a:t>
            </a:r>
            <a:r>
              <a:rPr lang="ko-KR" altLang="ja-JP" sz="1100" kern="100">
                <a:effectLst/>
                <a:latin typeface="Aptos" panose="020B0004020202020204" pitchFamily="34" charset="0"/>
                <a:ea typeface="Malgun Gothic" panose="020B0503020000020004" pitchFamily="34" charset="-127"/>
                <a:cs typeface="Times New Roman" panose="02020603050405020304" pitchFamily="18" charset="0"/>
              </a:rPr>
              <a:t>に進むとき</a:t>
            </a:r>
            <a:r>
              <a:rPr lang="ja-JP" altLang="en-US" sz="1100" kern="100">
                <a:effectLst/>
                <a:latin typeface="Aptos" panose="020B0004020202020204" pitchFamily="34" charset="0"/>
                <a:ea typeface="Malgun Gothic" panose="020B0503020000020004" pitchFamily="34" charset="-127"/>
                <a:cs typeface="Times New Roman" panose="02020603050405020304" pitchFamily="18" charset="0"/>
              </a:rPr>
              <a:t>に、</a:t>
            </a:r>
            <a:r>
              <a:rPr lang="ja-JP" altLang="ja-JP" sz="1100" kern="100">
                <a:effectLst/>
                <a:latin typeface="Aptos" panose="020B0004020202020204" pitchFamily="34" charset="0"/>
                <a:ea typeface="游ゴシック" panose="020B0400000000000000" pitchFamily="50" charset="-128"/>
                <a:cs typeface="Times New Roman" panose="02020603050405020304" pitchFamily="18" charset="0"/>
              </a:rPr>
              <a:t>すぐに</a:t>
            </a:r>
            <a:r>
              <a:rPr lang="en-US" altLang="ja-JP" sz="1100" kern="100">
                <a:effectLst/>
                <a:latin typeface="Aptos" panose="020B0004020202020204" pitchFamily="34" charset="0"/>
                <a:ea typeface="游ゴシック" panose="020B0400000000000000" pitchFamily="50" charset="-128"/>
                <a:cs typeface="Times New Roman" panose="02020603050405020304" pitchFamily="18" charset="0"/>
              </a:rPr>
              <a:t>Copilot</a:t>
            </a:r>
            <a:r>
              <a:rPr lang="ja-JP" altLang="ja-JP" sz="1100" kern="100">
                <a:effectLst/>
                <a:latin typeface="Aptos" panose="020B0004020202020204" pitchFamily="34" charset="0"/>
                <a:ea typeface="游ゴシック" panose="020B0400000000000000" pitchFamily="50" charset="-128"/>
                <a:cs typeface="Times New Roman" panose="02020603050405020304" pitchFamily="18" charset="0"/>
              </a:rPr>
              <a:t>を利用できます</a:t>
            </a:r>
            <a:r>
              <a:rPr lang="ko-KR" altLang="ja-JP" sz="1100" kern="100">
                <a:effectLst/>
                <a:latin typeface="Aptos" panose="020B0004020202020204" pitchFamily="34" charset="0"/>
                <a:ea typeface="Malgun Gothic" panose="020B0503020000020004" pitchFamily="34" charset="-127"/>
                <a:cs typeface="Times New Roman" panose="02020603050405020304" pitchFamily="18" charset="0"/>
              </a:rPr>
              <a:t>。</a:t>
            </a:r>
            <a:endParaRPr lang="ja-JP" altLang="ja-JP" sz="11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ko-KR" altLang="ja-JP" sz="1100" b="1" kern="100">
                <a:effectLst/>
                <a:latin typeface="Aptos" panose="020B0004020202020204" pitchFamily="34" charset="0"/>
                <a:ea typeface="Malgun Gothic" panose="020B0503020000020004" pitchFamily="34" charset="-127"/>
                <a:cs typeface="Times New Roman" panose="02020603050405020304" pitchFamily="18" charset="0"/>
              </a:rPr>
              <a:t>仲間や専門家と交流しましょう</a:t>
            </a:r>
            <a:r>
              <a:rPr lang="en-US" altLang="ja-JP" sz="1100" b="1" kern="100">
                <a:effectLst/>
                <a:latin typeface="Aptos" panose="020B0004020202020204" pitchFamily="34" charset="0"/>
                <a:ea typeface="Malgun Gothic" panose="020B0503020000020004" pitchFamily="34" charset="-127"/>
                <a:cs typeface="Times New Roman" panose="02020603050405020304" pitchFamily="18" charset="0"/>
              </a:rPr>
              <a:t>!</a:t>
            </a:r>
            <a:r>
              <a:rPr lang="en-US" altLang="ja-JP" sz="1100" kern="100">
                <a:effectLst/>
                <a:latin typeface="Aptos" panose="020B0004020202020204" pitchFamily="34" charset="0"/>
                <a:ea typeface="Malgun Gothic" panose="020B0503020000020004" pitchFamily="34" charset="-127"/>
                <a:cs typeface="Times New Roman" panose="02020603050405020304" pitchFamily="18" charset="0"/>
              </a:rPr>
              <a:t> </a:t>
            </a:r>
            <a:r>
              <a:rPr lang="ja-JP" altLang="ja-JP" sz="1100" kern="100">
                <a:effectLst/>
                <a:latin typeface="Aptos" panose="020B0004020202020204" pitchFamily="34" charset="0"/>
                <a:ea typeface="游ゴシック" panose="020B0400000000000000" pitchFamily="50" charset="-128"/>
                <a:cs typeface="Times New Roman" panose="02020603050405020304" pitchFamily="18" charset="0"/>
              </a:rPr>
              <a:t>仲間と</a:t>
            </a:r>
            <a:r>
              <a:rPr lang="ko-KR" altLang="ja-JP" sz="1100" kern="100">
                <a:effectLst/>
                <a:latin typeface="Aptos" panose="020B0004020202020204" pitchFamily="34" charset="0"/>
                <a:ea typeface="Malgun Gothic" panose="020B0503020000020004" pitchFamily="34" charset="-127"/>
                <a:cs typeface="Times New Roman" panose="02020603050405020304" pitchFamily="18" charset="0"/>
              </a:rPr>
              <a:t>一緒に</a:t>
            </a:r>
            <a:r>
              <a:rPr lang="ja-JP" altLang="ja-JP" sz="1100" kern="100">
                <a:effectLst/>
                <a:latin typeface="Aptos" panose="020B0004020202020204" pitchFamily="34" charset="0"/>
                <a:ea typeface="ＭＳ ゴシック" panose="020B0609070205080204" pitchFamily="49" charset="-128"/>
                <a:cs typeface="ＭＳ ゴシック" panose="020B0609070205080204" pitchFamily="49" charset="-128"/>
              </a:rPr>
              <a:t>参加</a:t>
            </a:r>
            <a:r>
              <a:rPr lang="ja-JP" altLang="ja-JP" sz="1100" kern="100">
                <a:effectLst/>
                <a:latin typeface="Aptos" panose="020B0004020202020204" pitchFamily="34" charset="0"/>
                <a:ea typeface="游ゴシック" panose="020B0400000000000000" pitchFamily="50" charset="-128"/>
                <a:cs typeface="Times New Roman" panose="02020603050405020304" pitchFamily="18" charset="0"/>
              </a:rPr>
              <a:t>す</a:t>
            </a:r>
            <a:r>
              <a:rPr lang="ja-JP" altLang="en-US" sz="1100" kern="100">
                <a:effectLst/>
                <a:latin typeface="Aptos" panose="020B0004020202020204" pitchFamily="34" charset="0"/>
                <a:ea typeface="游ゴシック" panose="020B0400000000000000" pitchFamily="50" charset="-128"/>
                <a:cs typeface="Times New Roman" panose="02020603050405020304" pitchFamily="18" charset="0"/>
              </a:rPr>
              <a:t>る</a:t>
            </a:r>
            <a:r>
              <a:rPr lang="ja-JP" altLang="ja-JP" sz="1100" kern="100">
                <a:effectLst/>
                <a:latin typeface="Aptos" panose="020B0004020202020204" pitchFamily="34" charset="0"/>
                <a:ea typeface="游ゴシック" panose="020B0400000000000000" pitchFamily="50" charset="-128"/>
                <a:cs typeface="Times New Roman" panose="02020603050405020304" pitchFamily="18" charset="0"/>
              </a:rPr>
              <a:t>ことで、</a:t>
            </a:r>
            <a:r>
              <a:rPr lang="ko-KR" altLang="ja-JP" sz="1100" kern="100">
                <a:effectLst/>
                <a:latin typeface="Aptos" panose="020B0004020202020204" pitchFamily="34" charset="0"/>
                <a:ea typeface="Malgun Gothic" panose="020B0503020000020004" pitchFamily="34" charset="-127"/>
                <a:cs typeface="Times New Roman" panose="02020603050405020304" pitchFamily="18" charset="0"/>
              </a:rPr>
              <a:t>より良い学習が</a:t>
            </a:r>
            <a:r>
              <a:rPr lang="ja-JP" altLang="ja-JP" sz="1100" kern="100">
                <a:effectLst/>
                <a:latin typeface="Aptos" panose="020B0004020202020204" pitchFamily="34" charset="0"/>
                <a:ea typeface="游ゴシック" panose="020B0400000000000000" pitchFamily="50" charset="-128"/>
                <a:cs typeface="Times New Roman" panose="02020603050405020304" pitchFamily="18" charset="0"/>
              </a:rPr>
              <a:t>できます</a:t>
            </a:r>
            <a:r>
              <a:rPr lang="ko-KR" altLang="ja-JP" sz="1100" kern="100">
                <a:effectLst/>
                <a:latin typeface="Aptos" panose="020B0004020202020204" pitchFamily="34" charset="0"/>
                <a:ea typeface="Malgun Gothic" panose="020B0503020000020004" pitchFamily="34" charset="-127"/>
                <a:cs typeface="Times New Roman" panose="02020603050405020304" pitchFamily="18" charset="0"/>
              </a:rPr>
              <a:t>。</a:t>
            </a:r>
            <a:r>
              <a:rPr lang="ja-JP" altLang="en-US" sz="1100" kern="100">
                <a:effectLst/>
                <a:latin typeface="Aptos" panose="020B0004020202020204" pitchFamily="34" charset="0"/>
                <a:ea typeface="Malgun Gothic" panose="020B0503020000020004" pitchFamily="34" charset="-127"/>
                <a:cs typeface="Times New Roman" panose="02020603050405020304" pitchFamily="18" charset="0"/>
              </a:rPr>
              <a:t>ぜひ、</a:t>
            </a:r>
            <a:r>
              <a:rPr lang="ko-KR" altLang="ja-JP" sz="1100" kern="100">
                <a:effectLst/>
                <a:latin typeface="Aptos" panose="020B0004020202020204" pitchFamily="34" charset="0"/>
                <a:ea typeface="Malgun Gothic" panose="020B0503020000020004" pitchFamily="34" charset="-127"/>
                <a:cs typeface="Times New Roman" panose="02020603050405020304" pitchFamily="18" charset="0"/>
              </a:rPr>
              <a:t>チャットに</a:t>
            </a:r>
            <a:r>
              <a:rPr lang="ja-JP" altLang="en-US" sz="1100" kern="100">
                <a:effectLst/>
                <a:latin typeface="Aptos" panose="020B0004020202020204" pitchFamily="34" charset="0"/>
                <a:ea typeface="Malgun Gothic" panose="020B0503020000020004" pitchFamily="34" charset="-127"/>
                <a:cs typeface="Times New Roman" panose="02020603050405020304" pitchFamily="18" charset="0"/>
              </a:rPr>
              <a:t>皆さんのご</a:t>
            </a:r>
            <a:r>
              <a:rPr lang="ko-KR" altLang="ja-JP" sz="1100" kern="100">
                <a:effectLst/>
                <a:latin typeface="Aptos" panose="020B0004020202020204" pitchFamily="34" charset="0"/>
                <a:ea typeface="Malgun Gothic" panose="020B0503020000020004" pitchFamily="34" charset="-127"/>
                <a:cs typeface="Times New Roman" panose="02020603050405020304" pitchFamily="18" charset="0"/>
              </a:rPr>
              <a:t>質問や</a:t>
            </a:r>
            <a:r>
              <a:rPr lang="ja-JP" altLang="en-US" sz="1100" kern="100">
                <a:effectLst/>
                <a:latin typeface="Aptos" panose="020B0004020202020204" pitchFamily="34" charset="0"/>
                <a:ea typeface="Malgun Gothic" panose="020B0503020000020004" pitchFamily="34" charset="-127"/>
                <a:cs typeface="Times New Roman" panose="02020603050405020304" pitchFamily="18" charset="0"/>
              </a:rPr>
              <a:t>アイデア</a:t>
            </a:r>
            <a:r>
              <a:rPr lang="ko-KR" altLang="ja-JP" sz="1100" kern="100">
                <a:effectLst/>
                <a:latin typeface="Aptos" panose="020B0004020202020204" pitchFamily="34" charset="0"/>
                <a:ea typeface="Malgun Gothic" panose="020B0503020000020004" pitchFamily="34" charset="-127"/>
                <a:cs typeface="Times New Roman" panose="02020603050405020304" pitchFamily="18" charset="0"/>
              </a:rPr>
              <a:t>を</a:t>
            </a:r>
            <a:r>
              <a:rPr lang="ja-JP" altLang="ja-JP" sz="1100" kern="100">
                <a:effectLst/>
                <a:latin typeface="Aptos" panose="020B0004020202020204" pitchFamily="34" charset="0"/>
                <a:ea typeface="游ゴシック" panose="020B0400000000000000" pitchFamily="50" charset="-128"/>
                <a:cs typeface="Times New Roman" panose="02020603050405020304" pitchFamily="18" charset="0"/>
              </a:rPr>
              <a:t>入力してください</a:t>
            </a:r>
            <a:r>
              <a:rPr lang="ko-KR" altLang="ja-JP" sz="1100" kern="100">
                <a:effectLst/>
                <a:latin typeface="Aptos" panose="020B0004020202020204" pitchFamily="34" charset="0"/>
                <a:ea typeface="Malgun Gothic" panose="020B0503020000020004" pitchFamily="34" charset="-127"/>
                <a:cs typeface="Times New Roman" panose="02020603050405020304" pitchFamily="18" charset="0"/>
              </a:rPr>
              <a:t>。</a:t>
            </a:r>
            <a:r>
              <a:rPr lang="en-US" altLang="ja-JP" sz="1100" kern="100">
                <a:effectLst/>
                <a:latin typeface="Aptos" panose="020B0004020202020204" pitchFamily="34" charset="0"/>
                <a:ea typeface="Malgun Gothic" panose="020B0503020000020004" pitchFamily="34" charset="-127"/>
                <a:cs typeface="Times New Roman" panose="02020603050405020304" pitchFamily="18" charset="0"/>
              </a:rPr>
              <a:t>Microsoft </a:t>
            </a:r>
            <a:r>
              <a:rPr lang="ko-KR" altLang="ja-JP" sz="1100" kern="100">
                <a:effectLst/>
                <a:latin typeface="Aptos" panose="020B0004020202020204" pitchFamily="34" charset="0"/>
                <a:ea typeface="Malgun Gothic" panose="020B0503020000020004" pitchFamily="34" charset="-127"/>
                <a:cs typeface="Times New Roman" panose="02020603050405020304" pitchFamily="18" charset="0"/>
              </a:rPr>
              <a:t>の</a:t>
            </a:r>
            <a:r>
              <a:rPr lang="en-US" altLang="ja-JP" sz="1100" kern="100">
                <a:effectLst/>
                <a:latin typeface="Aptos" panose="020B0004020202020204" pitchFamily="34" charset="0"/>
                <a:ea typeface="Malgun Gothic" panose="020B0503020000020004" pitchFamily="34" charset="-127"/>
                <a:cs typeface="Times New Roman" panose="02020603050405020304" pitchFamily="18" charset="0"/>
              </a:rPr>
              <a:t> AI </a:t>
            </a:r>
            <a:r>
              <a:rPr lang="ko-KR" altLang="ja-JP" sz="1100" kern="100">
                <a:effectLst/>
                <a:latin typeface="Aptos" panose="020B0004020202020204" pitchFamily="34" charset="0"/>
                <a:ea typeface="Malgun Gothic" panose="020B0503020000020004" pitchFamily="34" charset="-127"/>
                <a:cs typeface="Times New Roman" panose="02020603050405020304" pitchFamily="18" charset="0"/>
              </a:rPr>
              <a:t>エキスパートが待機しており、いつでも</a:t>
            </a:r>
            <a:r>
              <a:rPr lang="ja-JP" altLang="en-US" sz="1100" kern="100">
                <a:effectLst/>
                <a:latin typeface="Aptos" panose="020B0004020202020204" pitchFamily="34" charset="0"/>
                <a:ea typeface="Malgun Gothic" panose="020B0503020000020004" pitchFamily="34" charset="-127"/>
                <a:cs typeface="Times New Roman" panose="02020603050405020304" pitchFamily="18" charset="0"/>
              </a:rPr>
              <a:t>皆さんを</a:t>
            </a:r>
            <a:r>
              <a:rPr lang="ko-KR" altLang="ja-JP" sz="1100" kern="100">
                <a:effectLst/>
                <a:latin typeface="Aptos" panose="020B0004020202020204" pitchFamily="34" charset="0"/>
                <a:ea typeface="Malgun Gothic" panose="020B0503020000020004" pitchFamily="34" charset="-127"/>
                <a:cs typeface="Times New Roman" panose="02020603050405020304" pitchFamily="18" charset="0"/>
              </a:rPr>
              <a:t>お手伝いします。</a:t>
            </a:r>
            <a:endParaRPr lang="ja-JP" altLang="ja-JP" sz="1100" kern="100">
              <a:effectLst/>
              <a:latin typeface="Aptos" panose="020B0004020202020204" pitchFamily="34" charset="0"/>
              <a:ea typeface="Malgun Gothic" panose="020B0503020000020004" pitchFamily="34" charset="-127"/>
              <a:cs typeface="Times New Roman" panose="02020603050405020304" pitchFamily="18" charset="0"/>
            </a:endParaRPr>
          </a:p>
          <a:p>
            <a:pPr>
              <a:lnSpc>
                <a:spcPct val="115000"/>
              </a:lnSpc>
              <a:spcAft>
                <a:spcPts val="800"/>
              </a:spcAft>
            </a:pPr>
            <a:r>
              <a:rPr lang="ja-JP" altLang="ja-JP" sz="1100" kern="100">
                <a:effectLst/>
                <a:latin typeface="Aptos" panose="020B0004020202020204" pitchFamily="34" charset="0"/>
                <a:ea typeface="游ゴシック" panose="020B0400000000000000" pitchFamily="50" charset="-128"/>
                <a:cs typeface="Times New Roman" panose="02020603050405020304" pitchFamily="18" charset="0"/>
              </a:rPr>
              <a:t>では、</a:t>
            </a:r>
            <a:r>
              <a:rPr lang="ko-KR" altLang="ja-JP" sz="1100" kern="100">
                <a:effectLst/>
                <a:latin typeface="Aptos" panose="020B0004020202020204" pitchFamily="34" charset="0"/>
                <a:ea typeface="Malgun Gothic" panose="020B0503020000020004" pitchFamily="34" charset="-127"/>
                <a:cs typeface="Times New Roman" panose="02020603050405020304" pitchFamily="18" charset="0"/>
              </a:rPr>
              <a:t>準備が整ったので、今日取り上げる内容について</a:t>
            </a:r>
            <a:r>
              <a:rPr lang="ja-JP" altLang="ja-JP" sz="1100" kern="100">
                <a:effectLst/>
                <a:latin typeface="Aptos" panose="020B0004020202020204" pitchFamily="34" charset="0"/>
                <a:ea typeface="游ゴシック" panose="020B0400000000000000" pitchFamily="50" charset="-128"/>
                <a:cs typeface="Times New Roman" panose="02020603050405020304" pitchFamily="18" charset="0"/>
              </a:rPr>
              <a:t>ご説明</a:t>
            </a:r>
            <a:r>
              <a:rPr lang="ko-KR" altLang="ja-JP" sz="1100" kern="100">
                <a:effectLst/>
                <a:latin typeface="Aptos" panose="020B0004020202020204" pitchFamily="34" charset="0"/>
                <a:ea typeface="Malgun Gothic" panose="020B0503020000020004" pitchFamily="34" charset="-127"/>
                <a:cs typeface="Times New Roman" panose="02020603050405020304" pitchFamily="18" charset="0"/>
              </a:rPr>
              <a:t>しましょう。</a:t>
            </a:r>
            <a:endParaRPr lang="ja-JP" altLang="ja-JP" sz="11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altLang="ja-JP" sz="11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9BC2BD83-AE0C-7799-577B-F85424EFE5D3}"/>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BAA4C742-B449-31BE-D0C0-56468FB5DFFA}"/>
              </a:ext>
            </a:extLst>
          </p:cNvPr>
          <p:cNvSpPr>
            <a:spLocks noGrp="1"/>
          </p:cNvSpPr>
          <p:nvPr>
            <p:ph type="ftr" sz="quarter" idx="4"/>
          </p:nvPr>
        </p:nvSpPr>
        <p:spPr/>
        <p:txBody>
          <a:bodyPr/>
          <a:lstStyle/>
          <a:p>
            <a:pPr defTabSz="914099" eaLnBrk="0" hangingPunct="0"/>
            <a:r>
              <a:rPr lang="ja" sz="40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a:extLst>
              <a:ext uri="{FF2B5EF4-FFF2-40B4-BE49-F238E27FC236}">
                <a16:creationId xmlns:a16="http://schemas.microsoft.com/office/drawing/2014/main" id="{E7FF6911-56A3-2190-D7A3-B6225CE45165}"/>
              </a:ext>
            </a:extLst>
          </p:cNvPr>
          <p:cNvSpPr>
            <a:spLocks noGrp="1"/>
          </p:cNvSpPr>
          <p:nvPr>
            <p:ph type="dt" idx="1"/>
          </p:nvPr>
        </p:nvSpPr>
        <p:spPr/>
        <p:txBody>
          <a:bodyPr/>
          <a:lstStyle/>
          <a:p>
            <a:fld id="{386CE63F-9E7F-4C04-9D0D-FCA25A8E9E86}" type="datetime8">
              <a:rPr lang="en-US" smtClean="0"/>
              <a:t>3/21/2025 5:14 PM</a:t>
            </a:fld>
            <a:endParaRPr lang="en-US"/>
          </a:p>
        </p:txBody>
      </p:sp>
      <p:sp>
        <p:nvSpPr>
          <p:cNvPr id="7" name="Slide Number Placeholder 6">
            <a:extLst>
              <a:ext uri="{FF2B5EF4-FFF2-40B4-BE49-F238E27FC236}">
                <a16:creationId xmlns:a16="http://schemas.microsoft.com/office/drawing/2014/main" id="{5FEEC92D-5381-4EC9-54E3-9B1677D16ADA}"/>
              </a:ext>
            </a:extLst>
          </p:cNvPr>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2937788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3928A-BEDB-38EF-EED4-72A2C302B9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CB2992-1E73-6F73-99F8-D8E70268B2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3CA0C8-5781-FCA6-4829-7C08549BD722}"/>
              </a:ext>
            </a:extLst>
          </p:cNvPr>
          <p:cNvSpPr>
            <a:spLocks noGrp="1"/>
          </p:cNvSpPr>
          <p:nvPr>
            <p:ph type="body" idx="1"/>
          </p:nvPr>
        </p:nvSpPr>
        <p:spPr/>
        <p:txBody>
          <a:bodyPr/>
          <a:lstStyle/>
          <a:p>
            <a:pPr marL="0" marR="0">
              <a:lnSpc>
                <a:spcPct val="115000"/>
              </a:lnSpc>
              <a:spcAft>
                <a:spcPts val="800"/>
              </a:spcAft>
            </a:pPr>
            <a:r>
              <a:rPr lang="ja"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2分|[スライド:責任あるAIの使用](スライド30)</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AIが私たちの日常業務にますます統合されるにつれて、AI</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を倫理的に、公正に、そして責任を持って</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使用することが重要です。</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AI の実験</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を続ける際には、AI が生成したコンテンツ</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が公正で信頼性が高く、社会にとって有益であることを確認するためのベスト プラクティス</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をいくつか紹介します。</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明確で具体的なプロンプトを使用する</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  リクエストが</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正確</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であればあるほど、出力</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の関連性は高くなります</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a:t>
            </a:r>
          </a:p>
          <a:p>
            <a:pPr marL="342900" marR="0" lvl="0" indent="-342900">
              <a:lnSpc>
                <a:spcPct val="115000"/>
              </a:lnSpc>
              <a:buFont typeface="Symbol" panose="05050102010706020507" pitchFamily="18" charset="2"/>
              <a:buChar char=""/>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正確性の検証</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 </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AIが生成したコンテンツは常に信頼できるソースを使用してファクトチェックします。</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バイアスに注意</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する –  AI 出力における</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性別、人種、社会経済的なバイアスに注意してください。</a:t>
            </a:r>
          </a:p>
          <a:p>
            <a:pPr marL="342900" marR="0" lvl="0" indent="-342900">
              <a:lnSpc>
                <a:spcPct val="115000"/>
              </a:lnSpc>
              <a:buFont typeface="Symbol" panose="05050102010706020507" pitchFamily="18" charset="2"/>
              <a:buChar char=""/>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AIが生成したコンテンツの編集</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 </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明確さ、公平性、目標との整合性を確保します</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a:t>
            </a:r>
          </a:p>
          <a:p>
            <a:pPr marL="342900" marR="0" lvl="0" indent="-342900">
              <a:lnSpc>
                <a:spcPct val="115000"/>
              </a:lnSpc>
              <a:buFont typeface="Symbol" panose="05050102010706020507" pitchFamily="18" charset="2"/>
              <a:buChar char=""/>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プライバシーの尊重</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  AIツールに機密データや個人データを入力し</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ないでください。</a:t>
            </a:r>
          </a:p>
          <a:p>
            <a:pPr marL="342900" marR="0" lvl="0" indent="-342900">
              <a:lnSpc>
                <a:spcPct val="115000"/>
              </a:lnSpc>
              <a:spcAft>
                <a:spcPts val="800"/>
              </a:spcAft>
              <a:buFont typeface="Symbol" panose="05050102010706020507" pitchFamily="18" charset="2"/>
              <a:buChar char=""/>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透明性を保つ</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 </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AIが生成したコンテンツを</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専門的または公的な使用で開示します。</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AIの潜在的なバイアス</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を理解すること  は、</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AIを公正かつ倫理的に使用するために非常に重要です。</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 ここでは、AIを扱う際に</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注意すべきいくつかのバイアス</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を紹介します。</a:t>
            </a:r>
          </a:p>
          <a:p>
            <a:pPr marL="342900" marR="0" lvl="0" indent="-342900">
              <a:lnSpc>
                <a:spcPct val="115000"/>
              </a:lnSpc>
              <a:buFont typeface="Symbol" panose="05050102010706020507" pitchFamily="18" charset="2"/>
              <a:buChar char=""/>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ジェンダーバイアス</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 AIは、偏ったデータで訓練された場合、ステレオタイプを永続させることができます。たとえば、採用アルゴリズムは、過去のデータバイアスにより、女性候補者よりも男性候補者を優遇する場合があります。</a:t>
            </a:r>
          </a:p>
          <a:p>
            <a:pPr marL="342900" marR="0" lvl="0" indent="-342900">
              <a:lnSpc>
                <a:spcPct val="115000"/>
              </a:lnSpc>
              <a:buFont typeface="Symbol" panose="05050102010706020507" pitchFamily="18" charset="2"/>
              <a:buChar char=""/>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人種的偏見</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 AIシステムは、適切に訓練されていないと人種差別を示す可能性があります。顔認識システムは、白人に比べて有色人種のエラー率が高くなる可能性があります。</a:t>
            </a:r>
          </a:p>
          <a:p>
            <a:pPr marL="342900" marR="0" lvl="0" indent="-342900">
              <a:lnSpc>
                <a:spcPct val="115000"/>
              </a:lnSpc>
              <a:buFont typeface="Symbol" panose="05050102010706020507" pitchFamily="18" charset="2"/>
              <a:buChar char=""/>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社会経済的バイアス</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 AIは、高所得のバックグラウンドを持つ個人に有利な場合があります。たとえば、クレジット スコアリング アルゴリズムは、低所得地域の応募者よりも裕福な応募者を不釣り合いに承認する可能性があります。</a:t>
            </a:r>
          </a:p>
          <a:p>
            <a:pPr marL="342900" marR="0" lvl="0" indent="-342900">
              <a:lnSpc>
                <a:spcPct val="115000"/>
              </a:lnSpc>
              <a:spcAft>
                <a:spcPts val="800"/>
              </a:spcAft>
              <a:buFont typeface="Symbol" panose="05050102010706020507" pitchFamily="18" charset="2"/>
              <a:buChar char=""/>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確認バイアス</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 AIモデルは既存のパターンから学習するため、データが歪んでいる場合、AIは一方的な視点を強化する可能性があります。AIが主に欧米のメディアソースで訓練されているとしたら、グローバルな視点に欠けた答えを提供するかもしれません。</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潜在的なバイアス</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を常に認識することで、</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AIが生成したコンテンツを批判的に評価</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し、必要に応じて調整することができます。</a:t>
            </a:r>
          </a:p>
        </p:txBody>
      </p:sp>
      <p:sp>
        <p:nvSpPr>
          <p:cNvPr id="4" name="Slide Number Placeholder 3">
            <a:extLst>
              <a:ext uri="{FF2B5EF4-FFF2-40B4-BE49-F238E27FC236}">
                <a16:creationId xmlns:a16="http://schemas.microsoft.com/office/drawing/2014/main" id="{D2683B49-2B7C-02AE-95D9-964D116E766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D7A8C5-26A0-4E20-AD67-6BF94428EB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5526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DAF32-82F0-03AF-3089-6552852C8A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5C46EB-73E5-2490-F765-F68DC50ABD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D4D289-7246-351D-77E0-6BC26AAD70AD}"/>
              </a:ext>
            </a:extLst>
          </p:cNvPr>
          <p:cNvSpPr>
            <a:spLocks noGrp="1"/>
          </p:cNvSpPr>
          <p:nvPr>
            <p:ph type="body" idx="1"/>
          </p:nvPr>
        </p:nvSpPr>
        <p:spPr/>
        <p:txBody>
          <a:bodyPr/>
          <a:lstStyle/>
          <a:p>
            <a:pPr marL="0" marR="0">
              <a:lnSpc>
                <a:spcPct val="115000"/>
              </a:lnSpc>
              <a:spcAft>
                <a:spcPts val="800"/>
              </a:spcAft>
            </a:pPr>
            <a:r>
              <a:rPr lang="ja"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5分 |[スライド:行動を起こす – AIの習慣を身につける](スライド31)</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さて、</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責任を持ってAIを使用する方法について説明したので、次はAIを日常業務に取り入れる方法について</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お話ししましょう。</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AIの</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習慣</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を身につけることは、必ずしも大変なことではありません。小さく始めて、</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1つか2つの簡単なアクションを選び</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一貫性を保ちます。</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ここでは、 </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アクションプランの指針となる質問をいくつかご紹介します。</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明日から始めるAIの習慣は何ですか?</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毎日試してみたいAIを活用したタスクは何ですか?</a:t>
            </a:r>
            <a:br>
              <a:rPr lang="en-US" sz="1800" kern="100">
                <a:effectLst/>
                <a:latin typeface="Aptos" panose="020B0004020202020204" pitchFamily="34" charset="0"/>
                <a:ea typeface="Malgun Gothic" panose="020B0503020000020004" pitchFamily="34" charset="-127"/>
                <a:cs typeface="Times New Roman" panose="02020603050405020304" pitchFamily="18" charset="0"/>
              </a:rPr>
            </a:br>
            <a:r>
              <a:rPr lang="ja" sz="1800" i="1" kern="100">
                <a:effectLst/>
                <a:latin typeface="Aptos" panose="020B0004020202020204" pitchFamily="34" charset="0"/>
                <a:ea typeface="Malgun Gothic" panose="020B0503020000020004" pitchFamily="34" charset="-127"/>
                <a:cs typeface="Times New Roman" panose="02020603050405020304" pitchFamily="18" charset="0"/>
              </a:rPr>
              <a:t>(例:メールの要約、コンテンツの下書き、会議ノートの生成)</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それをあなたのルーチンにどのように統合しますか?</a:t>
            </a:r>
            <a:br>
              <a:rPr lang="en-US" sz="1800" kern="100">
                <a:effectLst/>
                <a:latin typeface="Aptos" panose="020B0004020202020204" pitchFamily="34" charset="0"/>
                <a:ea typeface="Malgun Gothic" panose="020B0503020000020004" pitchFamily="34" charset="-127"/>
                <a:cs typeface="Times New Roman" panose="02020603050405020304" pitchFamily="18" charset="0"/>
              </a:rPr>
            </a:br>
            <a:r>
              <a:rPr lang="ja" sz="1800" i="1" kern="100">
                <a:effectLst/>
                <a:latin typeface="Aptos" panose="020B0004020202020204" pitchFamily="34" charset="0"/>
                <a:ea typeface="Malgun Gothic" panose="020B0503020000020004" pitchFamily="34" charset="-127"/>
                <a:cs typeface="Times New Roman" panose="02020603050405020304" pitchFamily="18" charset="0"/>
              </a:rPr>
              <a:t>(例:受信トレイを確認した直後にAIを使用してメールをまとめる)</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spcAft>
                <a:spcPts val="800"/>
              </a:spcAft>
              <a:buFont typeface="Symbol" panose="05050102010706020507" pitchFamily="18" charset="2"/>
              <a:buChar char=""/>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AIの習慣をどのように軌道に乗せますか?</a:t>
            </a:r>
            <a:br>
              <a:rPr lang="en-US" sz="1800" kern="100">
                <a:effectLst/>
                <a:latin typeface="Aptos" panose="020B0004020202020204" pitchFamily="34" charset="0"/>
                <a:ea typeface="Malgun Gothic" panose="020B0503020000020004" pitchFamily="34" charset="-127"/>
                <a:cs typeface="Times New Roman" panose="02020603050405020304" pitchFamily="18" charset="0"/>
              </a:rPr>
            </a:br>
            <a:r>
              <a:rPr lang="ja" sz="1800" i="1" kern="100">
                <a:effectLst/>
                <a:latin typeface="Aptos" panose="020B0004020202020204" pitchFamily="34" charset="0"/>
                <a:ea typeface="Malgun Gothic" panose="020B0503020000020004" pitchFamily="34" charset="-127"/>
                <a:cs typeface="Times New Roman" panose="02020603050405020304" pitchFamily="18" charset="0"/>
              </a:rPr>
              <a:t>(例: リマインダーの設定、プロンプトの調整、同僚との分析情報の共有)。</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【1〜2分程度お休みください】</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ここでは、AIの習慣を身につける際に非常に役立つと感じた点をご紹介します。</a:t>
            </a:r>
          </a:p>
          <a:p>
            <a:pPr marL="342900" marR="0" lvl="0" indent="-342900">
              <a:lnSpc>
                <a:spcPct val="115000"/>
              </a:lnSpc>
              <a:buFont typeface="Symbol" panose="05050102010706020507" pitchFamily="18" charset="2"/>
              <a:buChar char=""/>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付箋に書く - 毎日のリマインダーとしてモニターに貼り付けてください。</a:t>
            </a:r>
          </a:p>
          <a:p>
            <a:pPr marL="342900" marR="0" lvl="0" indent="-342900">
              <a:lnSpc>
                <a:spcPct val="115000"/>
              </a:lnSpc>
              <a:buFont typeface="Symbol" panose="05050102010706020507" pitchFamily="18" charset="2"/>
              <a:buChar char=""/>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カレンダーのリマインダーを設定する – AIの探索のために1日5〜10分をスケジュールします。</a:t>
            </a:r>
          </a:p>
          <a:p>
            <a:pPr marL="342900" marR="0" lvl="0" indent="-342900">
              <a:lnSpc>
                <a:spcPct val="115000"/>
              </a:lnSpc>
              <a:spcAft>
                <a:spcPts val="800"/>
              </a:spcAft>
              <a:buFont typeface="Symbol" panose="05050102010706020507" pitchFamily="18" charset="2"/>
              <a:buChar char=""/>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アカウンタビリティ・バディを選ぶ – このセッションで同僚を見つけたり、誰かとつながったりして、学びを共有しましょう</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AI の旅は完璧を目指すのではなく、時間をかけて自信と専門知識を築くための小さく一貫したステップであることを忘れないでください。</a:t>
            </a:r>
          </a:p>
          <a:p>
            <a:endParaRPr lang="en-US"/>
          </a:p>
        </p:txBody>
      </p:sp>
      <p:sp>
        <p:nvSpPr>
          <p:cNvPr id="4" name="Header Placeholder 3">
            <a:extLst>
              <a:ext uri="{FF2B5EF4-FFF2-40B4-BE49-F238E27FC236}">
                <a16:creationId xmlns:a16="http://schemas.microsoft.com/office/drawing/2014/main" id="{3C579CFD-D104-1771-E503-E7907F48AB35}"/>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75F19BEE-C2AE-4875-163F-D93C959981E7}"/>
              </a:ext>
            </a:extLst>
          </p:cNvPr>
          <p:cNvSpPr>
            <a:spLocks noGrp="1"/>
          </p:cNvSpPr>
          <p:nvPr>
            <p:ph type="ftr" sz="quarter" idx="4"/>
          </p:nvPr>
        </p:nvSpPr>
        <p:spPr/>
        <p:txBody>
          <a:bodyPr/>
          <a:lstStyle/>
          <a:p>
            <a:pPr defTabSz="914099" eaLnBrk="0" hangingPunct="0"/>
            <a:r>
              <a:rPr lang="ja" sz="40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a:extLst>
              <a:ext uri="{FF2B5EF4-FFF2-40B4-BE49-F238E27FC236}">
                <a16:creationId xmlns:a16="http://schemas.microsoft.com/office/drawing/2014/main" id="{0DAE5B6B-4D3E-AE95-22E3-489B495211B0}"/>
              </a:ext>
            </a:extLst>
          </p:cNvPr>
          <p:cNvSpPr>
            <a:spLocks noGrp="1"/>
          </p:cNvSpPr>
          <p:nvPr>
            <p:ph type="dt" idx="1"/>
          </p:nvPr>
        </p:nvSpPr>
        <p:spPr/>
        <p:txBody>
          <a:bodyPr/>
          <a:lstStyle/>
          <a:p>
            <a:fld id="{386CE63F-9E7F-4C04-9D0D-FCA25A8E9E86}" type="datetime8">
              <a:rPr lang="en-US" smtClean="0"/>
              <a:t>3/21/2025 5:14 PM</a:t>
            </a:fld>
            <a:endParaRPr lang="en-US"/>
          </a:p>
        </p:txBody>
      </p:sp>
      <p:sp>
        <p:nvSpPr>
          <p:cNvPr id="7" name="Slide Number Placeholder 6">
            <a:extLst>
              <a:ext uri="{FF2B5EF4-FFF2-40B4-BE49-F238E27FC236}">
                <a16:creationId xmlns:a16="http://schemas.microsoft.com/office/drawing/2014/main" id="{30208FA9-CAAF-CD03-626F-CAC0C2711779}"/>
              </a:ext>
            </a:extLst>
          </p:cNvPr>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2161464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DE033-B5B9-E109-F74A-05ACF066B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762FDB-6A04-D7F8-F7D2-E86AEFFEE4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CDCB19-B324-BED0-563B-E5524CEF514E}"/>
              </a:ext>
            </a:extLst>
          </p:cNvPr>
          <p:cNvSpPr>
            <a:spLocks noGrp="1"/>
          </p:cNvSpPr>
          <p:nvPr>
            <p:ph type="body" idx="1"/>
          </p:nvPr>
        </p:nvSpPr>
        <p:spPr/>
        <p:txBody>
          <a:bodyPr/>
          <a:lstStyle/>
          <a:p>
            <a:pPr marL="0" marR="0">
              <a:lnSpc>
                <a:spcPct val="115000"/>
              </a:lnSpc>
              <a:spcAft>
                <a:spcPts val="800"/>
              </a:spcAft>
            </a:pPr>
            <a:r>
              <a:rPr lang="ja"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1分 |[スライド:クイックセッションの概要](スライド32)</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万丈！このAI学習セッションは終了です。</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過去 </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50 分間で</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、次のことを行いました。 </a:t>
            </a:r>
          </a:p>
          <a:p>
            <a:pPr marL="342900" marR="0" lvl="0" indent="-342900">
              <a:lnSpc>
                <a:spcPct val="115000"/>
              </a:lnSpc>
              <a:buFont typeface="Symbol" panose="05050102010706020507" pitchFamily="18" charset="2"/>
              <a:buChar char=""/>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AI が仕事の相棒として機能し、生産性を向上させる方法を学びました。</a:t>
            </a:r>
          </a:p>
          <a:p>
            <a:pPr marL="342900" marR="0" lvl="0" indent="-342900">
              <a:lnSpc>
                <a:spcPct val="115000"/>
              </a:lnSpc>
              <a:buFont typeface="Symbol" panose="05050102010706020507" pitchFamily="18" charset="2"/>
              <a:buChar char=""/>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開始するための独自のAI Kickstarterタスクを特定しました。</a:t>
            </a:r>
          </a:p>
          <a:p>
            <a:pPr marL="342900" marR="0" lvl="0" indent="-342900">
              <a:lnSpc>
                <a:spcPct val="115000"/>
              </a:lnSpc>
              <a:buFont typeface="Symbol" panose="05050102010706020507" pitchFamily="18" charset="2"/>
              <a:buChar char=""/>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ビジネスに影響を与える実際のAIのユースケースを調査しました。</a:t>
            </a:r>
          </a:p>
          <a:p>
            <a:pPr marL="342900" marR="0" lvl="0" indent="-342900">
              <a:lnSpc>
                <a:spcPct val="115000"/>
              </a:lnSpc>
              <a:buFont typeface="Symbol" panose="05050102010706020507" pitchFamily="18" charset="2"/>
              <a:buChar char=""/>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より良い結果を得るために、AIプロンプトの記述と改良を練習しました。</a:t>
            </a:r>
          </a:p>
          <a:p>
            <a:pPr marL="342900" marR="0" lvl="0" indent="-342900">
              <a:lnSpc>
                <a:spcPct val="115000"/>
              </a:lnSpc>
              <a:spcAft>
                <a:spcPts val="800"/>
              </a:spcAft>
              <a:buFont typeface="Symbol" panose="05050102010706020507" pitchFamily="18" charset="2"/>
              <a:buChar char=""/>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AIを日常のワークフローに統合するための小さくて簡単なアクションを発見しました。</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これは</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たくさん</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あり、祝うべきことです</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 </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3F33E260-6D6F-5EBC-0E4D-A0286E1F1318}"/>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145A7B5A-BA20-06DC-F331-DBBE86F726D0}"/>
              </a:ext>
            </a:extLst>
          </p:cNvPr>
          <p:cNvSpPr>
            <a:spLocks noGrp="1"/>
          </p:cNvSpPr>
          <p:nvPr>
            <p:ph type="ftr" sz="quarter" idx="4"/>
          </p:nvPr>
        </p:nvSpPr>
        <p:spPr/>
        <p:txBody>
          <a:bodyPr/>
          <a:lstStyle/>
          <a:p>
            <a:pPr defTabSz="914099" eaLnBrk="0" hangingPunct="0"/>
            <a:r>
              <a:rPr lang="ja" sz="40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a:extLst>
              <a:ext uri="{FF2B5EF4-FFF2-40B4-BE49-F238E27FC236}">
                <a16:creationId xmlns:a16="http://schemas.microsoft.com/office/drawing/2014/main" id="{29D265A4-4EFD-8E25-0351-D623D92D362C}"/>
              </a:ext>
            </a:extLst>
          </p:cNvPr>
          <p:cNvSpPr>
            <a:spLocks noGrp="1"/>
          </p:cNvSpPr>
          <p:nvPr>
            <p:ph type="dt" idx="1"/>
          </p:nvPr>
        </p:nvSpPr>
        <p:spPr/>
        <p:txBody>
          <a:bodyPr/>
          <a:lstStyle/>
          <a:p>
            <a:fld id="{386CE63F-9E7F-4C04-9D0D-FCA25A8E9E86}" type="datetime8">
              <a:rPr lang="en-US" smtClean="0"/>
              <a:t>3/21/2025 5:14 PM</a:t>
            </a:fld>
            <a:endParaRPr lang="en-US"/>
          </a:p>
        </p:txBody>
      </p:sp>
      <p:sp>
        <p:nvSpPr>
          <p:cNvPr id="7" name="Slide Number Placeholder 6">
            <a:extLst>
              <a:ext uri="{FF2B5EF4-FFF2-40B4-BE49-F238E27FC236}">
                <a16:creationId xmlns:a16="http://schemas.microsoft.com/office/drawing/2014/main" id="{4DE3E3E7-EC98-0610-6D3B-DC217940ECE0}"/>
              </a:ext>
            </a:extLst>
          </p:cNvPr>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40352886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F169BD-CF56-2F01-9C53-7D8E21D217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1E6AB5-D192-88BF-8982-F2C08FDFFF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50E472-C905-36DA-A2BE-D90D90AD620E}"/>
              </a:ext>
            </a:extLst>
          </p:cNvPr>
          <p:cNvSpPr>
            <a:spLocks noGrp="1"/>
          </p:cNvSpPr>
          <p:nvPr>
            <p:ph type="body" idx="1"/>
          </p:nvPr>
        </p:nvSpPr>
        <p:spPr/>
        <p:txBody>
          <a:bodyPr/>
          <a:lstStyle/>
          <a:p>
            <a:pPr marL="0" marR="0">
              <a:lnSpc>
                <a:spcPct val="115000"/>
              </a:lnSpc>
              <a:spcAft>
                <a:spcPts val="800"/>
              </a:spcAft>
            </a:pPr>
            <a:r>
              <a:rPr lang="ja"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1.5 分 |[閉会&amp;リマインダー](スライド 33)</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この功績を記念して、このAI Skills Festイベントを通じてギネス世界記録から授与された特別なバッジをぜひお受け取りください。どう。画面上で手順を踏むようにしてください。少し時間を取って</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、自分の進歩を認めてください</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—これは</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ユニークな成果です!</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また、自分の成功を共有することを忘れないでください-あなたはこのマイルストーンを達成した自分自身を誇りに思うべきです。このセッションで学んだことをLinkedInまたは自分のネットワークで共有してください。AIスキルトレーニングの恩恵を受ける可能性のある同僚や友人をタグ付けします。ハッシュタグ「#AISkillsFest を使用して、AIの旅で他の人とつながりましょう。</a:t>
            </a: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 このセッションに参加していただき、</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AIスキルの構築に向けて一歩を踏み出していただきありがとうございます。思い出す：</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小さく始める – 一歩ずつ習慣を築きましょう。</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好奇心を持ち続ける – AIスキルをテストし、磨き続けてください。</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spcAft>
                <a:spcPts val="800"/>
              </a:spcAft>
              <a:buFont typeface="Symbol" panose="05050102010706020507" pitchFamily="18" charset="2"/>
              <a:buChar char=""/>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他者と交流する – AI は、一緒に進むのに最適な学習の旅です。</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このセッションが、</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AIを探求</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し続け、よりスマートに働く方法を見つける</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きっかけになれば幸いです。あなたのAIの旅は始まったばかりです。</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探索を続け、実験し、洞察をチームと共有しましょう。 </a:t>
            </a: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改めておめでとうございます、そしてこのAI学習体験に参加していただきありがとうございます!</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a:t>
            </a:r>
          </a:p>
          <a:p>
            <a:pPr marL="0" marR="0">
              <a:lnSpc>
                <a:spcPct val="115000"/>
              </a:lnSpc>
              <a:spcAft>
                <a:spcPts val="800"/>
              </a:spcAft>
            </a:pPr>
            <a:r>
              <a:rPr lang="en-US" sz="1800" kern="100">
                <a:effectLst/>
                <a:latin typeface="Aptos" panose="020B0004020202020204" pitchFamily="34" charset="0"/>
                <a:ea typeface="Malgun Gothic" panose="020B0503020000020004" pitchFamily="34" charset="-127"/>
                <a:cs typeface="Times New Roman" panose="02020603050405020304" pitchFamily="18" charset="0"/>
              </a:rPr>
              <a:t> </a:t>
            </a:r>
          </a:p>
        </p:txBody>
      </p:sp>
      <p:sp>
        <p:nvSpPr>
          <p:cNvPr id="4" name="Header Placeholder 3">
            <a:extLst>
              <a:ext uri="{FF2B5EF4-FFF2-40B4-BE49-F238E27FC236}">
                <a16:creationId xmlns:a16="http://schemas.microsoft.com/office/drawing/2014/main" id="{7387F5CC-F58A-892B-0AE5-5B42E030E74F}"/>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CBBF1776-1496-4052-D3C7-815093D7CD19}"/>
              </a:ext>
            </a:extLst>
          </p:cNvPr>
          <p:cNvSpPr>
            <a:spLocks noGrp="1"/>
          </p:cNvSpPr>
          <p:nvPr>
            <p:ph type="ftr" sz="quarter" idx="4"/>
          </p:nvPr>
        </p:nvSpPr>
        <p:spPr/>
        <p:txBody>
          <a:bodyPr/>
          <a:lstStyle/>
          <a:p>
            <a:pPr defTabSz="914099" eaLnBrk="0" hangingPunct="0"/>
            <a:r>
              <a:rPr lang="ja" sz="40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a:extLst>
              <a:ext uri="{FF2B5EF4-FFF2-40B4-BE49-F238E27FC236}">
                <a16:creationId xmlns:a16="http://schemas.microsoft.com/office/drawing/2014/main" id="{99503142-7737-8760-CDD1-1BAF195E5818}"/>
              </a:ext>
            </a:extLst>
          </p:cNvPr>
          <p:cNvSpPr>
            <a:spLocks noGrp="1"/>
          </p:cNvSpPr>
          <p:nvPr>
            <p:ph type="dt" idx="1"/>
          </p:nvPr>
        </p:nvSpPr>
        <p:spPr/>
        <p:txBody>
          <a:bodyPr/>
          <a:lstStyle/>
          <a:p>
            <a:fld id="{386CE63F-9E7F-4C04-9D0D-FCA25A8E9E86}" type="datetime8">
              <a:rPr lang="en-US" smtClean="0"/>
              <a:t>3/21/2025 5:14 PM</a:t>
            </a:fld>
            <a:endParaRPr lang="en-US"/>
          </a:p>
        </p:txBody>
      </p:sp>
      <p:sp>
        <p:nvSpPr>
          <p:cNvPr id="7" name="Slide Number Placeholder 6">
            <a:extLst>
              <a:ext uri="{FF2B5EF4-FFF2-40B4-BE49-F238E27FC236}">
                <a16:creationId xmlns:a16="http://schemas.microsoft.com/office/drawing/2014/main" id="{D212D121-C590-9F5B-2952-C555FAFB8045}"/>
              </a:ext>
            </a:extLst>
          </p:cNvPr>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2354614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
              <a:t>セッションの終了時に表示される終了スレート</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ja" sz="40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p:cNvSpPr>
            <a:spLocks noGrp="1"/>
          </p:cNvSpPr>
          <p:nvPr>
            <p:ph type="dt" idx="1"/>
          </p:nvPr>
        </p:nvSpPr>
        <p:spPr/>
        <p:txBody>
          <a:bodyPr/>
          <a:lstStyle/>
          <a:p>
            <a:fld id="{386CE63F-9E7F-4C04-9D0D-FCA25A8E9E86}" type="datetime8">
              <a:rPr lang="en-US" smtClean="0"/>
              <a:t>3/21/2025 5:14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491333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ja"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30秒 |[スライド:クイックセッションの概要](スライド4)</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これからの50分間で、私たちは一緒に次の旅をします。</a:t>
            </a:r>
          </a:p>
          <a:p>
            <a:pPr marL="342900" marR="0" lvl="0" indent="-342900">
              <a:lnSpc>
                <a:spcPct val="115000"/>
              </a:lnSpc>
              <a:buFont typeface="Symbol" panose="05050102010706020507" pitchFamily="18" charset="2"/>
              <a:buChar char=""/>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AIの考え方を解き放ち、AIがあなたの仕事をどのようにサポートできるかを探ります。</a:t>
            </a:r>
          </a:p>
          <a:p>
            <a:pPr marL="342900" marR="0" lvl="0" indent="-342900">
              <a:lnSpc>
                <a:spcPct val="115000"/>
              </a:lnSpc>
              <a:buFont typeface="Symbol" panose="05050102010706020507" pitchFamily="18" charset="2"/>
              <a:buChar char=""/>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AI の同僚に会い、AI が日常業務にどのように適合するかを理解してください。</a:t>
            </a:r>
          </a:p>
          <a:p>
            <a:pPr marL="342900" marR="0" lvl="0" indent="-342900">
              <a:lnSpc>
                <a:spcPct val="115000"/>
              </a:lnSpc>
              <a:buFont typeface="Symbol" panose="05050102010706020507" pitchFamily="18" charset="2"/>
              <a:buChar char=""/>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AI が実際の仕事の問題を解決する方法を探索し、自分だけの AI Kickstarter タスクを見つけてください。</a:t>
            </a:r>
          </a:p>
          <a:p>
            <a:pPr marL="342900" marR="0" lvl="0" indent="-342900">
              <a:lnSpc>
                <a:spcPct val="115000"/>
              </a:lnSpc>
              <a:buFont typeface="Symbol" panose="05050102010706020507" pitchFamily="18" charset="2"/>
              <a:buChar char=""/>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基本的なプロンプトから始めましょう。ミニ インタラクティブ エクササイズで学習します。</a:t>
            </a:r>
          </a:p>
          <a:p>
            <a:pPr marL="342900" marR="0" lvl="0" indent="-342900">
              <a:lnSpc>
                <a:spcPct val="115000"/>
              </a:lnSpc>
              <a:spcAft>
                <a:spcPts val="800"/>
              </a:spcAft>
              <a:buFont typeface="Symbol" panose="05050102010706020507" pitchFamily="18" charset="2"/>
              <a:buChar char=""/>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そして最後に、AIでよりスマートに働くための簡単な次のステップのための小さな簡単なアクションを計画します</a:t>
            </a:r>
          </a:p>
          <a:p>
            <a:pPr marL="0" marR="0">
              <a:lnSpc>
                <a:spcPct val="115000"/>
              </a:lnSpc>
              <a:spcAft>
                <a:spcPts val="800"/>
              </a:spcAft>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最終的には、お客様がワクワクし、自信を持って</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、AIをワークフローに適用し、生産性を向上させる準備ができていると感じていただくことを目標としています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ja" sz="40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p:cNvSpPr>
            <a:spLocks noGrp="1"/>
          </p:cNvSpPr>
          <p:nvPr>
            <p:ph type="dt" idx="1"/>
          </p:nvPr>
        </p:nvSpPr>
        <p:spPr/>
        <p:txBody>
          <a:bodyPr/>
          <a:lstStyle/>
          <a:p>
            <a:fld id="{386CE63F-9E7F-4C04-9D0D-FCA25A8E9E86}" type="datetime8">
              <a:rPr lang="en-US" smtClean="0"/>
              <a:t>3/21/2025 5:14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321245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24686-FCD4-0C69-9E70-CB091AAD77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D14F91-E692-21D8-ECD4-C7B7E9959C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CD4B3B-B443-78FA-292E-5569C019652F}"/>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B803CB5A-78FC-C3D8-16AA-7C5F58360236}"/>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F8D0BF36-6CB0-68D2-168E-013954489E4C}"/>
              </a:ext>
            </a:extLst>
          </p:cNvPr>
          <p:cNvSpPr>
            <a:spLocks noGrp="1"/>
          </p:cNvSpPr>
          <p:nvPr>
            <p:ph type="ftr" sz="quarter" idx="11"/>
          </p:nvPr>
        </p:nvSpPr>
        <p:spPr/>
        <p:txBody>
          <a:bodyPr/>
          <a:lstStyle/>
          <a:p>
            <a:pPr defTabSz="914099" eaLnBrk="0" hangingPunct="0"/>
            <a:r>
              <a:rPr lang="ja" sz="40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a:extLst>
              <a:ext uri="{FF2B5EF4-FFF2-40B4-BE49-F238E27FC236}">
                <a16:creationId xmlns:a16="http://schemas.microsoft.com/office/drawing/2014/main" id="{8A80A8AD-0C74-E78F-711B-44CDEAE4548E}"/>
              </a:ext>
            </a:extLst>
          </p:cNvPr>
          <p:cNvSpPr>
            <a:spLocks noGrp="1"/>
          </p:cNvSpPr>
          <p:nvPr>
            <p:ph type="dt" idx="12"/>
          </p:nvPr>
        </p:nvSpPr>
        <p:spPr/>
        <p:txBody>
          <a:bodyPr/>
          <a:lstStyle/>
          <a:p>
            <a:fld id="{B16574EE-8191-4BCC-ABE6-D00A4F4D7690}" type="datetime8">
              <a:rPr lang="en-US" smtClean="0"/>
              <a:t>3/21/2025 5:14 PM</a:t>
            </a:fld>
            <a:endParaRPr lang="en-US"/>
          </a:p>
        </p:txBody>
      </p:sp>
      <p:sp>
        <p:nvSpPr>
          <p:cNvPr id="7" name="Slide Number Placeholder 6">
            <a:extLst>
              <a:ext uri="{FF2B5EF4-FFF2-40B4-BE49-F238E27FC236}">
                <a16:creationId xmlns:a16="http://schemas.microsoft.com/office/drawing/2014/main" id="{AABBEFF9-3E96-589C-5DA3-287420A7CBBD}"/>
              </a:ext>
            </a:extLst>
          </p:cNvPr>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848426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364475-E148-38A9-083F-63AD69EC66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3731E4-D14D-F9E3-A06C-04713FDCDA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813775-404A-F2E6-EB38-1A71AB87DD29}"/>
              </a:ext>
            </a:extLst>
          </p:cNvPr>
          <p:cNvSpPr>
            <a:spLocks noGrp="1"/>
          </p:cNvSpPr>
          <p:nvPr>
            <p:ph type="body" idx="1"/>
          </p:nvPr>
        </p:nvSpPr>
        <p:spPr/>
        <p:txBody>
          <a:bodyPr/>
          <a:lstStyle/>
          <a:p>
            <a:pPr marL="0" marR="0">
              <a:lnSpc>
                <a:spcPct val="115000"/>
              </a:lnSpc>
              <a:spcAft>
                <a:spcPts val="800"/>
              </a:spcAft>
            </a:pPr>
            <a:r>
              <a:rPr lang="ja" sz="1800" i="1" kern="100" dirty="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1分 |[スライド:アイスブレーカー – チャットアクティビティ](スライド 5-6)</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簡単なアイスブレーカーから始めましょう!チャットで、 </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次の 2 つを入力します。</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spcAft>
                <a:spcPts val="800"/>
              </a:spcAft>
              <a:buFont typeface="+mj-lt"/>
              <a:buAutoNum type="arabicPeriod"/>
              <a:tabLst>
                <a:tab pos="457200" algn="l"/>
              </a:tabLst>
            </a:pP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参加元</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spcAft>
                <a:spcPts val="800"/>
              </a:spcAft>
              <a:buFont typeface="+mj-lt"/>
              <a:buAutoNum type="arabicPeriod"/>
              <a:tabLst>
                <a:tab pos="457200" algn="l"/>
              </a:tabLst>
            </a:pP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今日のAIについてどのように感じているかを表す形容詞</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少しお時間をいただき、お話しします...</a:t>
            </a:r>
          </a:p>
          <a:p>
            <a:pPr marL="0" marR="0">
              <a:lnSpc>
                <a:spcPct val="115000"/>
              </a:lnSpc>
              <a:spcAft>
                <a:spcPts val="800"/>
              </a:spcAft>
            </a:pPr>
            <a:endParaRPr lang="en-US" sz="1800" b="1"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[インストラクターは30秒間一時停止し、チャットの応答に反応します。</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04EC63B9-4621-D510-1774-2608A7C53C8E}"/>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F22C4AEC-25F7-6614-CD2B-FF543EBFA2E5}"/>
              </a:ext>
            </a:extLst>
          </p:cNvPr>
          <p:cNvSpPr>
            <a:spLocks noGrp="1"/>
          </p:cNvSpPr>
          <p:nvPr>
            <p:ph type="ftr" sz="quarter" idx="4"/>
          </p:nvPr>
        </p:nvSpPr>
        <p:spPr/>
        <p:txBody>
          <a:bodyPr/>
          <a:lstStyle/>
          <a:p>
            <a:pPr defTabSz="914099" eaLnBrk="0" hangingPunct="0"/>
            <a:r>
              <a:rPr lang="ja"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a:extLst>
              <a:ext uri="{FF2B5EF4-FFF2-40B4-BE49-F238E27FC236}">
                <a16:creationId xmlns:a16="http://schemas.microsoft.com/office/drawing/2014/main" id="{FDE2FD39-0227-945B-6643-F601603D68C7}"/>
              </a:ext>
            </a:extLst>
          </p:cNvPr>
          <p:cNvSpPr>
            <a:spLocks noGrp="1"/>
          </p:cNvSpPr>
          <p:nvPr>
            <p:ph type="dt" idx="1"/>
          </p:nvPr>
        </p:nvSpPr>
        <p:spPr/>
        <p:txBody>
          <a:bodyPr/>
          <a:lstStyle/>
          <a:p>
            <a:fld id="{386CE63F-9E7F-4C04-9D0D-FCA25A8E9E86}" type="datetime8">
              <a:rPr lang="en-US" smtClean="0"/>
              <a:t>3/21/2025 5:14 PM</a:t>
            </a:fld>
            <a:endParaRPr lang="en-US" dirty="0"/>
          </a:p>
        </p:txBody>
      </p:sp>
      <p:sp>
        <p:nvSpPr>
          <p:cNvPr id="7" name="Slide Number Placeholder 6">
            <a:extLst>
              <a:ext uri="{FF2B5EF4-FFF2-40B4-BE49-F238E27FC236}">
                <a16:creationId xmlns:a16="http://schemas.microsoft.com/office/drawing/2014/main" id="{43DBF31C-6456-3D42-4BB3-DDFB4ACFA3F7}"/>
              </a:ext>
            </a:extLst>
          </p:cNvPr>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865716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9BE59-AD16-F4F4-F6EC-0851034462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A357E3-E974-D13D-4C83-84C9EF4497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06A5B6-A0FA-33C3-F7D6-3C9ABE6D7213}"/>
              </a:ext>
            </a:extLst>
          </p:cNvPr>
          <p:cNvSpPr>
            <a:spLocks noGrp="1"/>
          </p:cNvSpPr>
          <p:nvPr>
            <p:ph type="body" idx="1"/>
          </p:nvPr>
        </p:nvSpPr>
        <p:spPr/>
        <p:txBody>
          <a:bodyPr/>
          <a:lstStyle/>
          <a:p>
            <a:pPr marL="0" marR="0">
              <a:lnSpc>
                <a:spcPct val="115000"/>
              </a:lnSpc>
              <a:spcAft>
                <a:spcPts val="800"/>
              </a:spcAft>
              <a:buNone/>
            </a:pPr>
            <a:r>
              <a:rPr lang="ja"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2分|[スライド:AIの感情をチャンスにリフレーミングする](スライド7)</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あなたは仲間からどのような形容詞を見ていますか?過去のセッションでは、興奮している、好奇心旺盛な、懐疑的、慎重な、あるいは</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どこから始めればよいかわからない</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など、さまざまな感情が混在しているのを見てきました。そして、それは完全に自然なことです!AIは大きなトピックであり、AIを初めて使用する人も、すでに仕事でAIを試している人も</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、人によって道のりは異なります。</a:t>
            </a: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では、何か違うことをやってみましょう。 </a:t>
            </a: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[アニメーションをクリックして質問を表示します]</a:t>
            </a: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あなたが魔法のように毎週2時間余分</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に増えたと想像してみてください。その余った時間であなたは何をしますか?</a:t>
            </a: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チャットで答えをドロップしてください!</a:t>
            </a:r>
          </a:p>
          <a:p>
            <a:pPr marL="0" marR="0">
              <a:lnSpc>
                <a:spcPct val="115000"/>
              </a:lnSpc>
              <a:spcAft>
                <a:spcPts val="800"/>
              </a:spcAft>
              <a:buNone/>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[インストラクターは一時停止し、応答に反応します。</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素晴らしい答えです!もし毎週2時間余分に時間があれば、家族と過ごす時間が増えたり、情熱的なプロジェクトに取り組んだり、散歩に出かけたり、  会議の合間に</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一息ついたりする時間が増えます。</a:t>
            </a:r>
          </a:p>
          <a:p>
            <a:pPr marL="0" marR="0">
              <a:lnSpc>
                <a:spcPct val="115000"/>
              </a:lnSpc>
              <a:spcAft>
                <a:spcPts val="800"/>
              </a:spcAft>
              <a:buNone/>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さて、ここで良いニュースがあります—AIはそれを実現するのに役立ちます。 </a:t>
            </a:r>
          </a:p>
          <a:p>
            <a:pPr marL="0" marR="0">
              <a:lnSpc>
                <a:spcPct val="115000"/>
              </a:lnSpc>
              <a:spcAft>
                <a:spcPts val="800"/>
              </a:spcAft>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反復的なタスクを軽減し</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よりスマートに働く</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ことで、本当に重要なことにより多くの時間を費やすことができます。</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228F7635-58C3-F634-D3CE-1E9F3AB9EA3B}"/>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CE39010E-4F94-7264-6F1A-8A3F8E7B9DF0}"/>
              </a:ext>
            </a:extLst>
          </p:cNvPr>
          <p:cNvSpPr>
            <a:spLocks noGrp="1"/>
          </p:cNvSpPr>
          <p:nvPr>
            <p:ph type="ftr" sz="quarter" idx="4"/>
          </p:nvPr>
        </p:nvSpPr>
        <p:spPr/>
        <p:txBody>
          <a:bodyPr/>
          <a:lstStyle/>
          <a:p>
            <a:pPr defTabSz="914099" eaLnBrk="0" hangingPunct="0"/>
            <a:r>
              <a:rPr lang="ja" sz="40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a:extLst>
              <a:ext uri="{FF2B5EF4-FFF2-40B4-BE49-F238E27FC236}">
                <a16:creationId xmlns:a16="http://schemas.microsoft.com/office/drawing/2014/main" id="{52CC82CE-26C7-21F7-EF66-66A704454320}"/>
              </a:ext>
            </a:extLst>
          </p:cNvPr>
          <p:cNvSpPr>
            <a:spLocks noGrp="1"/>
          </p:cNvSpPr>
          <p:nvPr>
            <p:ph type="dt" idx="1"/>
          </p:nvPr>
        </p:nvSpPr>
        <p:spPr/>
        <p:txBody>
          <a:bodyPr/>
          <a:lstStyle/>
          <a:p>
            <a:fld id="{386CE63F-9E7F-4C04-9D0D-FCA25A8E9E86}" type="datetime8">
              <a:rPr lang="en-US" smtClean="0"/>
              <a:t>3/21/2025 5:14 PM</a:t>
            </a:fld>
            <a:endParaRPr lang="en-US"/>
          </a:p>
        </p:txBody>
      </p:sp>
      <p:sp>
        <p:nvSpPr>
          <p:cNvPr id="7" name="Slide Number Placeholder 6">
            <a:extLst>
              <a:ext uri="{FF2B5EF4-FFF2-40B4-BE49-F238E27FC236}">
                <a16:creationId xmlns:a16="http://schemas.microsoft.com/office/drawing/2014/main" id="{6F7EEA6C-22A2-AA59-F8ED-2FFE234E9CE5}"/>
              </a:ext>
            </a:extLst>
          </p:cNvPr>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9601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699E8-62DE-9017-A259-E2C93AFB4C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B4FA9A-57D9-F247-FB72-B766B84331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3469A8-074E-AB51-6794-ACF8476A4D75}"/>
              </a:ext>
            </a:extLst>
          </p:cNvPr>
          <p:cNvSpPr>
            <a:spLocks noGrp="1"/>
          </p:cNvSpPr>
          <p:nvPr>
            <p:ph type="body" idx="1"/>
          </p:nvPr>
        </p:nvSpPr>
        <p:spPr/>
        <p:txBody>
          <a:bodyPr/>
          <a:lstStyle/>
          <a:p>
            <a:pPr marL="0" marR="0">
              <a:lnSpc>
                <a:spcPct val="115000"/>
              </a:lnSpc>
              <a:spcAft>
                <a:spcPts val="800"/>
              </a:spcAft>
              <a:buNone/>
            </a:pPr>
            <a:r>
              <a:rPr lang="ja"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30秒 |[スライド:あなたのAIキックスターター](スライド8)</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ですから、今日の私たちのシンプルな目標は、 </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AIがあなたとあなたの仕事に機会を創出できる1つの簡単な方法を見つけるのを助けることです。</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a:t>
            </a: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これを AI Kickstarter</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と呼びましょう — AI をすぐに活用するための実用的で簡単な方法です</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もしかしたら</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、繰り返しのタスクを自動化したり、情報をより早くまとめたり、より効率的にメールを書いたりするのに役立つものかもしれません</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。そして、一番の魅力は?</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AIの専門家でなくても始められます。</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何が可能かを探求する準備はできていますか? </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さっそく見ていきましょう!</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a:t>
            </a: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[インストラクターは微笑み、次のセクションに移ります。</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72AB5F4D-1D92-86EF-9756-3361673F5948}"/>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A3B6DCF5-E054-18A6-C272-5042B80B1F01}"/>
              </a:ext>
            </a:extLst>
          </p:cNvPr>
          <p:cNvSpPr>
            <a:spLocks noGrp="1"/>
          </p:cNvSpPr>
          <p:nvPr>
            <p:ph type="ftr" sz="quarter" idx="4"/>
          </p:nvPr>
        </p:nvSpPr>
        <p:spPr/>
        <p:txBody>
          <a:bodyPr/>
          <a:lstStyle/>
          <a:p>
            <a:pPr defTabSz="914099" eaLnBrk="0" hangingPunct="0"/>
            <a:r>
              <a:rPr lang="ja" sz="40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a:extLst>
              <a:ext uri="{FF2B5EF4-FFF2-40B4-BE49-F238E27FC236}">
                <a16:creationId xmlns:a16="http://schemas.microsoft.com/office/drawing/2014/main" id="{ED8F6DDA-ADF6-0CC9-36DE-C2219A545730}"/>
              </a:ext>
            </a:extLst>
          </p:cNvPr>
          <p:cNvSpPr>
            <a:spLocks noGrp="1"/>
          </p:cNvSpPr>
          <p:nvPr>
            <p:ph type="dt" idx="1"/>
          </p:nvPr>
        </p:nvSpPr>
        <p:spPr/>
        <p:txBody>
          <a:bodyPr/>
          <a:lstStyle/>
          <a:p>
            <a:fld id="{386CE63F-9E7F-4C04-9D0D-FCA25A8E9E86}" type="datetime8">
              <a:rPr lang="en-US" smtClean="0"/>
              <a:t>3/21/2025 5:14 PM</a:t>
            </a:fld>
            <a:endParaRPr lang="en-US"/>
          </a:p>
        </p:txBody>
      </p:sp>
      <p:sp>
        <p:nvSpPr>
          <p:cNvPr id="7" name="Slide Number Placeholder 6">
            <a:extLst>
              <a:ext uri="{FF2B5EF4-FFF2-40B4-BE49-F238E27FC236}">
                <a16:creationId xmlns:a16="http://schemas.microsoft.com/office/drawing/2014/main" id="{EA0FC3F4-B081-8554-14E1-A1989E4D2F2E}"/>
              </a:ext>
            </a:extLst>
          </p:cNvPr>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8032253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18936-5110-E6A5-063C-AF077A0C10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FE38C6-AFB6-1090-97DA-B35199A97E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719722-873A-4F65-5522-696A59EA2874}"/>
              </a:ext>
            </a:extLst>
          </p:cNvPr>
          <p:cNvSpPr>
            <a:spLocks noGrp="1"/>
          </p:cNvSpPr>
          <p:nvPr>
            <p:ph type="body" idx="1"/>
          </p:nvPr>
        </p:nvSpPr>
        <p:spPr/>
        <p:txBody>
          <a:bodyPr/>
          <a:lstStyle/>
          <a:p>
            <a:pPr marL="0" marR="0">
              <a:lnSpc>
                <a:spcPct val="115000"/>
              </a:lnSpc>
              <a:spcAft>
                <a:spcPts val="800"/>
              </a:spcAft>
              <a:buNone/>
            </a:pPr>
            <a:r>
              <a:rPr lang="ja" sz="18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~1分 |[オープニングシーン:カメラに映るインストラクター、前のセグメントからスムーズに移行します。(スライド9)</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講師:</a:t>
            </a:r>
            <a:br>
              <a:rPr lang="en-US" sz="1800" kern="100">
                <a:effectLst/>
                <a:latin typeface="Aptos" panose="020B0004020202020204" pitchFamily="34" charset="0"/>
                <a:ea typeface="Malgun Gothic" panose="020B0503020000020004" pitchFamily="34" charset="-127"/>
                <a:cs typeface="Times New Roman" panose="02020603050405020304" pitchFamily="18" charset="0"/>
              </a:rPr>
            </a:br>
            <a:r>
              <a:rPr lang="ja" sz="1800" kern="100">
                <a:effectLst/>
                <a:latin typeface="Aptos" panose="020B0004020202020204" pitchFamily="34" charset="0"/>
                <a:ea typeface="Malgun Gothic" panose="020B0503020000020004" pitchFamily="34" charset="-127"/>
                <a:cs typeface="Times New Roman" panose="02020603050405020304" pitchFamily="18" charset="0"/>
              </a:rPr>
              <a:t>さて、AIの旅の舞台が整ったところで、さらにエキサイティングなこと、</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つまりAIが実際に日々の仕事にどのように役立つのかについてお話ししましょう。</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AIについての話題を聞いたことがあると思いますが、実際にはあなた </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にとってどのような意味があるのでしょうか?</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AI はどのように </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してワークフローに適合し、タスクを簡素化し、よりスマートに働くのを助けることができるのでしょうか?</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a:buNone/>
            </a:pPr>
            <a:r>
              <a:rPr lang="ja" sz="1800">
                <a:effectLst/>
                <a:latin typeface="Aptos" panose="020B0004020202020204" pitchFamily="34" charset="0"/>
                <a:ea typeface="Malgun Gothic" panose="020B0503020000020004" pitchFamily="34" charset="-127"/>
                <a:cs typeface="Times New Roman" panose="02020603050405020304" pitchFamily="18" charset="0"/>
              </a:rPr>
              <a:t>それに答えるために、簡単な質問から始めましょう:  AI</a:t>
            </a:r>
            <a:r>
              <a:rPr lang="ja" sz="1800" b="1">
                <a:effectLst/>
                <a:latin typeface="Aptos" panose="020B0004020202020204" pitchFamily="34" charset="0"/>
                <a:ea typeface="Malgun Gothic" panose="020B0503020000020004" pitchFamily="34" charset="-127"/>
                <a:cs typeface="Times New Roman" panose="02020603050405020304" pitchFamily="18" charset="0"/>
              </a:rPr>
              <a:t>とは何ですか</a:t>
            </a:r>
            <a:r>
              <a:rPr lang="ja" sz="1800">
                <a:effectLst/>
                <a:latin typeface="Aptos" panose="020B0004020202020204" pitchFamily="34" charset="0"/>
                <a:ea typeface="Malgun Gothic" panose="020B0503020000020004" pitchFamily="34" charset="-127"/>
                <a:cs typeface="Times New Roman" panose="02020603050405020304" pitchFamily="18" charset="0"/>
              </a:rPr>
              <a:t>、そしてそれはどのように機能しますか?</a:t>
            </a: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8132D9DC-B2AC-B3FA-C624-3F830BF75748}"/>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9D8D1FB3-886F-C065-31FF-A88C6CA238D1}"/>
              </a:ext>
            </a:extLst>
          </p:cNvPr>
          <p:cNvSpPr>
            <a:spLocks noGrp="1"/>
          </p:cNvSpPr>
          <p:nvPr>
            <p:ph type="ftr" sz="quarter" idx="11"/>
          </p:nvPr>
        </p:nvSpPr>
        <p:spPr/>
        <p:txBody>
          <a:bodyPr/>
          <a:lstStyle/>
          <a:p>
            <a:pPr defTabSz="914099" eaLnBrk="0" hangingPunct="0"/>
            <a:r>
              <a:rPr lang="ja" sz="40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a:extLst>
              <a:ext uri="{FF2B5EF4-FFF2-40B4-BE49-F238E27FC236}">
                <a16:creationId xmlns:a16="http://schemas.microsoft.com/office/drawing/2014/main" id="{8EEA4441-A7DE-82C0-57D3-7F9494CDBA32}"/>
              </a:ext>
            </a:extLst>
          </p:cNvPr>
          <p:cNvSpPr>
            <a:spLocks noGrp="1"/>
          </p:cNvSpPr>
          <p:nvPr>
            <p:ph type="dt" idx="12"/>
          </p:nvPr>
        </p:nvSpPr>
        <p:spPr/>
        <p:txBody>
          <a:bodyPr/>
          <a:lstStyle/>
          <a:p>
            <a:fld id="{B16574EE-8191-4BCC-ABE6-D00A4F4D7690}" type="datetime8">
              <a:rPr lang="en-US" smtClean="0"/>
              <a:t>3/21/2025 5:14 PM</a:t>
            </a:fld>
            <a:endParaRPr lang="en-US"/>
          </a:p>
        </p:txBody>
      </p:sp>
      <p:sp>
        <p:nvSpPr>
          <p:cNvPr id="7" name="Slide Number Placeholder 6">
            <a:extLst>
              <a:ext uri="{FF2B5EF4-FFF2-40B4-BE49-F238E27FC236}">
                <a16:creationId xmlns:a16="http://schemas.microsoft.com/office/drawing/2014/main" id="{09C04404-59AD-16F7-C686-B224C294F6A2}"/>
              </a:ext>
            </a:extLst>
          </p:cNvPr>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3322698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2.xml"/><Relationship Id="rId4" Type="http://schemas.openxmlformats.org/officeDocument/2006/relationships/image" Target="../media/image37.jpe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2.xml"/><Relationship Id="rId5" Type="http://schemas.openxmlformats.org/officeDocument/2006/relationships/image" Target="../media/image38.jpeg"/><Relationship Id="rId4" Type="http://schemas.openxmlformats.org/officeDocument/2006/relationships/image" Target="../media/image37.jpe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3" Type="http://schemas.openxmlformats.org/officeDocument/2006/relationships/hyperlink" Target="https://aka.ms/AISkillsFest" TargetMode="External"/><Relationship Id="rId2" Type="http://schemas.openxmlformats.org/officeDocument/2006/relationships/image" Target="../media/image57.png"/><Relationship Id="rId1" Type="http://schemas.openxmlformats.org/officeDocument/2006/relationships/slideMaster" Target="../slideMasters/slideMaster2.xml"/><Relationship Id="rId4" Type="http://schemas.openxmlformats.org/officeDocument/2006/relationships/image" Target="../media/image47.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25.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1.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1.xml"/><Relationship Id="rId4" Type="http://schemas.openxmlformats.org/officeDocument/2006/relationships/image" Target="../media/image37.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1.xml"/><Relationship Id="rId5" Type="http://schemas.openxmlformats.org/officeDocument/2006/relationships/image" Target="../media/image38.jpeg"/><Relationship Id="rId4" Type="http://schemas.openxmlformats.org/officeDocument/2006/relationships/image" Target="../media/image37.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1.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hyperlink" Target="https://aka.ms/AISkillsFest" TargetMode="External"/><Relationship Id="rId2" Type="http://schemas.openxmlformats.org/officeDocument/2006/relationships/image" Target="../media/image46.png"/><Relationship Id="rId1" Type="http://schemas.openxmlformats.org/officeDocument/2006/relationships/slideMaster" Target="../slideMasters/slideMaster1.xml"/><Relationship Id="rId4" Type="http://schemas.openxmlformats.org/officeDocument/2006/relationships/image" Target="../media/image4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0.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0.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3.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4.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4.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6.jpe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4" Type="http://schemas.openxmlformats.org/officeDocument/2006/relationships/image" Target="../media/image25.jpe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2.xml"/><Relationship Id="rId5" Type="http://schemas.openxmlformats.org/officeDocument/2006/relationships/image" Target="../media/image29.jpeg"/><Relationship Id="rId4" Type="http://schemas.openxmlformats.org/officeDocument/2006/relationships/image" Target="../media/image28.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Defaul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pic>
        <p:nvPicPr>
          <p:cNvPr id="8" name="MS logo gray - EMF" descr="Microsoft ロゴ、灰色のテキスト バージョン">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Text Placeholder 13">
            <a:extLst>
              <a:ext uri="{FF2B5EF4-FFF2-40B4-BE49-F238E27FC236}">
                <a16:creationId xmlns:a16="http://schemas.microsoft.com/office/drawing/2014/main" id="{B8A17623-DB90-AF5B-5B18-807DD9180A92}"/>
              </a:ext>
            </a:extLst>
          </p:cNvPr>
          <p:cNvSpPr txBox="1">
            <a:spLocks/>
          </p:cNvSpPr>
          <p:nvPr userDrawn="1"/>
        </p:nvSpPr>
        <p:spPr>
          <a:xfrm>
            <a:off x="584200" y="5931634"/>
            <a:ext cx="2978150" cy="431066"/>
          </a:xfrm>
          <a:prstGeom prst="roundRect">
            <a:avLst>
              <a:gd name="adj" fmla="val 12775"/>
            </a:avLst>
          </a:prstGeom>
          <a:solidFill>
            <a:schemeClr val="bg1">
              <a:alpha val="7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ja"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#AISkillsFest•aka.ms/AISkillsFest</a:t>
            </a:r>
          </a:p>
        </p:txBody>
      </p:sp>
      <p:sp>
        <p:nvSpPr>
          <p:cNvPr id="2" name="TextBox 1">
            <a:extLst>
              <a:ext uri="{FF2B5EF4-FFF2-40B4-BE49-F238E27FC236}">
                <a16:creationId xmlns:a16="http://schemas.microsoft.com/office/drawing/2014/main" id="{62490129-F2C0-84B2-2C3B-071EF17558BC}"/>
              </a:ext>
            </a:extLst>
          </p:cNvPr>
          <p:cNvSpPr txBox="1"/>
          <p:nvPr userDrawn="1"/>
        </p:nvSpPr>
        <p:spPr>
          <a:xfrm>
            <a:off x="584201" y="3913438"/>
            <a:ext cx="4334932"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ja" sz="2400" kern="1200" spc="0" baseline="0">
                <a:solidFill>
                  <a:srgbClr val="091F2C"/>
                </a:solidFill>
                <a:latin typeface="+mn-lt"/>
                <a:ea typeface="+mn-ea"/>
                <a:cs typeface="Segoe UI" panose="020B0502040204020203" pitchFamily="34" charset="0"/>
              </a:rPr>
              <a:t>50日間のAIディスカバリーと学習で未来を切り開く</a:t>
            </a:r>
          </a:p>
        </p:txBody>
      </p:sp>
      <p:sp>
        <p:nvSpPr>
          <p:cNvPr id="9" name="Title 1">
            <a:extLst>
              <a:ext uri="{FF2B5EF4-FFF2-40B4-BE49-F238E27FC236}">
                <a16:creationId xmlns:a16="http://schemas.microsoft.com/office/drawing/2014/main" id="{8EB6DD51-3C0F-1DA5-7483-BA26AB183CC6}"/>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ja" sz="6000" b="1" kern="1200" cap="none" spc="-50" baseline="0">
                <a:ln w="3175">
                  <a:noFill/>
                </a:ln>
                <a:gradFill>
                  <a:gsLst>
                    <a:gs pos="40000">
                      <a:srgbClr val="2A446F"/>
                    </a:gs>
                    <a:gs pos="80000">
                      <a:schemeClr val="accent1"/>
                    </a:gs>
                  </a:gsLst>
                  <a:lin ang="3900000" scaled="0"/>
                </a:gradFill>
                <a:effectLst/>
                <a:latin typeface="Segoe UI Semibold"/>
                <a:ea typeface="+mn-ea"/>
                <a:cs typeface="Segoe UI Semibold"/>
              </a:rPr>
              <a:t>マイクロソフト</a:t>
            </a:r>
          </a:p>
          <a:p>
            <a:r>
              <a:rPr lang="ja" sz="6000" b="1" kern="1200" cap="none" spc="-50" baseline="0">
                <a:ln w="3175">
                  <a:noFill/>
                </a:ln>
                <a:gradFill>
                  <a:gsLst>
                    <a:gs pos="40000">
                      <a:srgbClr val="2A446F"/>
                    </a:gs>
                    <a:gs pos="80000">
                      <a:schemeClr val="accent1"/>
                    </a:gs>
                  </a:gsLst>
                  <a:lin ang="3900000" scaled="0"/>
                </a:gradFill>
                <a:effectLst/>
                <a:latin typeface="Segoe UI Semibold"/>
                <a:ea typeface="+mn-ea"/>
                <a:cs typeface="Segoe UI Semibold"/>
              </a:rPr>
              <a:t>AIスキルフェスト</a:t>
            </a:r>
          </a:p>
        </p:txBody>
      </p:sp>
    </p:spTree>
    <p:extLst>
      <p:ext uri="{BB962C8B-B14F-4D97-AF65-F5344CB8AC3E}">
        <p14:creationId xmlns:p14="http://schemas.microsoft.com/office/powerpoint/2010/main" val="3475673469"/>
      </p:ext>
    </p:extLst>
  </p:cSld>
  <p:clrMapOvr>
    <a:masterClrMapping/>
  </p:clrMapOvr>
  <p:transition>
    <p:fade/>
  </p:transition>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lide Other">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353" y="198"/>
            <a:ext cx="12191292" cy="6857601"/>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ja"/>
              <a:t>イベント名またはプレゼンテーションのタイトル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ja"/>
              <a:t>スピーカー名または字幕テキスト</a:t>
            </a:r>
          </a:p>
        </p:txBody>
      </p:sp>
      <p:pic>
        <p:nvPicPr>
          <p:cNvPr id="3" name="MS logo gray - EMF" descr="Microsoft ロゴ、灰色のテキスト バージョン">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8" name="Picture 7" descr="ピクセル化された虫眼鏡">
            <a:extLst>
              <a:ext uri="{FF2B5EF4-FFF2-40B4-BE49-F238E27FC236}">
                <a16:creationId xmlns:a16="http://schemas.microsoft.com/office/drawing/2014/main" id="{0599355C-2A03-0D12-AD1F-22E104B45E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057926" y="656372"/>
            <a:ext cx="1169349" cy="1177497"/>
          </a:xfrm>
          <a:prstGeom prst="rect">
            <a:avLst/>
          </a:prstGeom>
        </p:spPr>
      </p:pic>
    </p:spTree>
    <p:extLst>
      <p:ext uri="{BB962C8B-B14F-4D97-AF65-F5344CB8AC3E}">
        <p14:creationId xmlns:p14="http://schemas.microsoft.com/office/powerpoint/2010/main" val="1157662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ja"/>
              <a:t>クリックしてマスタータイトルスタイルを編集</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3"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a:t>ここに写真をドラッグ&amp;ドロップ </a:t>
            </a:r>
            <a:br>
              <a:rPr lang="en-US"/>
            </a:br>
            <a:r>
              <a:rPr lang="ja"/>
              <a:t>するか、下のアイコンをクリックまたはタップして </a:t>
            </a:r>
            <a:br>
              <a:rPr lang="en-US"/>
            </a:br>
            <a:r>
              <a:rPr lang="ja"/>
              <a:t>挿入してください</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5"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a:t>ここに写真をドラッグ&amp;ドロップ </a:t>
            </a:r>
            <a:br>
              <a:rPr lang="en-US"/>
            </a:br>
            <a:r>
              <a:rPr lang="ja"/>
              <a:t>するか、下のアイコンをクリックまたはタップして </a:t>
            </a:r>
            <a:br>
              <a:rPr lang="en-US"/>
            </a:br>
            <a:r>
              <a:rPr lang="ja"/>
              <a:t>挿入してください</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7"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a:t>ここに写真をドラッグ&amp;ドロップ </a:t>
            </a:r>
            <a:br>
              <a:rPr lang="en-US"/>
            </a:br>
            <a:r>
              <a:rPr lang="ja"/>
              <a:t>するか、下のアイコンをクリックまたはタップして </a:t>
            </a:r>
            <a:br>
              <a:rPr lang="en-US"/>
            </a:br>
            <a:r>
              <a:rPr lang="ja"/>
              <a:t>挿入してください</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9"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a:t>ここに写真をダグ&amp;ドロップ </a:t>
            </a:r>
            <a:br>
              <a:rPr lang="en-US"/>
            </a:br>
            <a:r>
              <a:rPr lang="ja"/>
              <a:t>するか、下のアイコンをクリックまたはタップ </a:t>
            </a:r>
            <a:br>
              <a:rPr lang="en-US"/>
            </a:br>
            <a:r>
              <a:rPr lang="ja"/>
              <a:t>して挿入します</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20"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a:t>ここに写真をダグ&amp;ドロップ </a:t>
            </a:r>
            <a:br>
              <a:rPr lang="en-US"/>
            </a:br>
            <a:r>
              <a:rPr lang="ja"/>
              <a:t>するか、下のアイコンをクリックまたはタップ </a:t>
            </a:r>
            <a:br>
              <a:rPr lang="en-US"/>
            </a:br>
            <a:r>
              <a:rPr lang="ja"/>
              <a:t>して挿入します</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a:solidFill>
                  <a:srgbClr val="A3A3A3"/>
                </a:solidFill>
              </a:rPr>
              <a:t>ELTレイアウト</a:t>
            </a:r>
          </a:p>
        </p:txBody>
      </p:sp>
    </p:spTree>
    <p:extLst>
      <p:ext uri="{BB962C8B-B14F-4D97-AF65-F5344CB8AC3E}">
        <p14:creationId xmlns:p14="http://schemas.microsoft.com/office/powerpoint/2010/main" val="35803741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ja"/>
              <a:t>クリックしてマスタータイトルスタイルを編集</a:t>
            </a:r>
          </a:p>
        </p:txBody>
      </p:sp>
      <p:sp>
        <p:nvSpPr>
          <p:cNvPr id="16"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a:t>ここに写真をドラッグ&amp;ドロップ</a:t>
            </a:r>
            <a:br>
              <a:rPr lang="en-US"/>
            </a:br>
            <a:r>
              <a:rPr lang="ja"/>
              <a:t>するか、下のアイコンをクリックまたはタップして</a:t>
            </a:r>
            <a:br>
              <a:rPr lang="en-US"/>
            </a:br>
            <a:r>
              <a:rPr lang="ja"/>
              <a:t>挿入してください</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7"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a:t>ここに写真をドラッグ&amp;ドロップ</a:t>
            </a:r>
            <a:br>
              <a:rPr lang="en-US"/>
            </a:br>
            <a:r>
              <a:rPr lang="ja"/>
              <a:t>するか、下のアイコンをクリックまたはタップして</a:t>
            </a:r>
            <a:br>
              <a:rPr lang="en-US"/>
            </a:br>
            <a:r>
              <a:rPr lang="ja"/>
              <a:t>挿入してください</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8"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a:t>ここに写真をドラッグ&amp;ドロップ</a:t>
            </a:r>
            <a:br>
              <a:rPr lang="en-US"/>
            </a:br>
            <a:r>
              <a:rPr lang="ja"/>
              <a:t>するか、下のアイコンをクリックまたはタップして</a:t>
            </a:r>
            <a:br>
              <a:rPr lang="en-US"/>
            </a:br>
            <a:r>
              <a:rPr lang="ja"/>
              <a:t>挿入してください</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a:solidFill>
                  <a:srgbClr val="A3A3A3"/>
                </a:solidFill>
              </a:rPr>
              <a:t>ELTレイアウト</a:t>
            </a:r>
          </a:p>
        </p:txBody>
      </p:sp>
    </p:spTree>
    <p:extLst>
      <p:ext uri="{BB962C8B-B14F-4D97-AF65-F5344CB8AC3E}">
        <p14:creationId xmlns:p14="http://schemas.microsoft.com/office/powerpoint/2010/main" val="3974617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ja"/>
              <a:t>クリックしてマスタータイトルスタイルを編集</a:t>
            </a:r>
          </a:p>
        </p:txBody>
      </p:sp>
      <p:sp>
        <p:nvSpPr>
          <p:cNvPr id="16"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a:t>ここに写真をドラッグ&amp;ドロップ</a:t>
            </a:r>
            <a:br>
              <a:rPr lang="en-US"/>
            </a:br>
            <a:r>
              <a:rPr lang="ja"/>
              <a:t>するか、下のアイコンをクリックまたはタップして</a:t>
            </a:r>
            <a:br>
              <a:rPr lang="en-US"/>
            </a:br>
            <a:r>
              <a:rPr lang="ja"/>
              <a:t>挿入してください</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7"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a:t>ここに写真をドラッグ&amp;ドロップ</a:t>
            </a:r>
            <a:br>
              <a:rPr lang="en-US"/>
            </a:br>
            <a:r>
              <a:rPr lang="ja"/>
              <a:t>するか、下のアイコンをクリックまたはタップして</a:t>
            </a:r>
            <a:br>
              <a:rPr lang="en-US"/>
            </a:br>
            <a:r>
              <a:rPr lang="ja"/>
              <a:t>挿入してください</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8"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a:t>ここに写真をドラッグ&amp;ドロップ</a:t>
            </a:r>
            <a:br>
              <a:rPr lang="en-US"/>
            </a:br>
            <a:r>
              <a:rPr lang="ja"/>
              <a:t>するか、下のアイコンをクリックまたはタップして</a:t>
            </a:r>
            <a:br>
              <a:rPr lang="en-US"/>
            </a:br>
            <a:r>
              <a:rPr lang="ja"/>
              <a:t>挿入してください</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1"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a:t>ここに写真をドラッグ&amp;ドロップ</a:t>
            </a:r>
            <a:br>
              <a:rPr lang="en-US"/>
            </a:br>
            <a:r>
              <a:rPr lang="ja"/>
              <a:t>するか、下のアイコンをクリックまたはタップして</a:t>
            </a:r>
            <a:br>
              <a:rPr lang="en-US"/>
            </a:br>
            <a:r>
              <a:rPr lang="ja"/>
              <a:t>挿入してください</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a:solidFill>
                  <a:srgbClr val="A3A3A3"/>
                </a:solidFill>
              </a:rPr>
              <a:t>ELTレイアウト</a:t>
            </a:r>
          </a:p>
        </p:txBody>
      </p:sp>
    </p:spTree>
    <p:extLst>
      <p:ext uri="{BB962C8B-B14F-4D97-AF65-F5344CB8AC3E}">
        <p14:creationId xmlns:p14="http://schemas.microsoft.com/office/powerpoint/2010/main" val="4193360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ja"/>
              <a:t>クリックしてマスタータイトルスタイルを編集</a:t>
            </a:r>
          </a:p>
        </p:txBody>
      </p:sp>
      <p:sp>
        <p:nvSpPr>
          <p:cNvPr id="16"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ja"/>
              <a:t>ここに写真をドラッグ&amp;ドロップ</a:t>
            </a:r>
            <a:br>
              <a:rPr lang="en-US"/>
            </a:br>
            <a:r>
              <a:rPr lang="ja"/>
              <a:t>するか、下のアイコンをクリックまたはタップして</a:t>
            </a:r>
            <a:br>
              <a:rPr lang="en-US"/>
            </a:br>
            <a:r>
              <a:rPr lang="ja"/>
              <a:t>挿入してください</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7"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ja"/>
              <a:t>ここに写真をドラッグ&amp;ドロップ</a:t>
            </a:r>
            <a:br>
              <a:rPr lang="en-US"/>
            </a:br>
            <a:r>
              <a:rPr lang="ja"/>
              <a:t>するか、下のアイコンをクリックまたはタップして</a:t>
            </a:r>
            <a:br>
              <a:rPr lang="en-US"/>
            </a:br>
            <a:r>
              <a:rPr lang="ja"/>
              <a:t>挿入してください</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8"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ja"/>
              <a:t>ここに写真をドラッグ&amp;ドロップ</a:t>
            </a:r>
            <a:br>
              <a:rPr lang="en-US"/>
            </a:br>
            <a:r>
              <a:rPr lang="ja"/>
              <a:t>するか、下のアイコンをクリックまたはタップして</a:t>
            </a:r>
            <a:br>
              <a:rPr lang="en-US"/>
            </a:br>
            <a:r>
              <a:rPr lang="ja"/>
              <a:t>挿入してください</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1"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ja"/>
              <a:t>ここに写真をドラッグアンドドロップ</a:t>
            </a:r>
            <a:br>
              <a:rPr lang="en-US"/>
            </a:br>
            <a:r>
              <a:rPr lang="ja"/>
              <a:t>するか、下のアイコンをクリックまたはタップ</a:t>
            </a:r>
            <a:br>
              <a:rPr lang="en-US"/>
            </a:br>
            <a:r>
              <a:rPr lang="ja"/>
              <a:t>して挿入します44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9"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ja"/>
              <a:t>ここに写真をドラッグ&amp;ドロップ</a:t>
            </a:r>
            <a:br>
              <a:rPr lang="en-US"/>
            </a:br>
            <a:r>
              <a:rPr lang="ja"/>
              <a:t>するか、下のアイコンをクリックまたはタップして</a:t>
            </a:r>
            <a:br>
              <a:rPr lang="en-US"/>
            </a:br>
            <a:r>
              <a:rPr lang="ja"/>
              <a:t>挿入してください</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a:solidFill>
                  <a:srgbClr val="A3A3A3"/>
                </a:solidFill>
              </a:rPr>
              <a:t>ELTレイアウト</a:t>
            </a:r>
          </a:p>
        </p:txBody>
      </p:sp>
    </p:spTree>
    <p:extLst>
      <p:ext uri="{BB962C8B-B14F-4D97-AF65-F5344CB8AC3E}">
        <p14:creationId xmlns:p14="http://schemas.microsoft.com/office/powerpoint/2010/main" val="3363131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743B21-6EEC-3EF4-61D4-9DCB5D1091AF}"/>
              </a:ext>
            </a:extLst>
          </p:cNvPr>
          <p:cNvPicPr>
            <a:picLocks noChangeAspect="1"/>
          </p:cNvPicPr>
          <p:nvPr userDrawn="1"/>
        </p:nvPicPr>
        <p:blipFill>
          <a:blip r:embed="rId2"/>
          <a:srcRect/>
          <a:stretch/>
        </p:blipFill>
        <p:spPr>
          <a:xfrm>
            <a:off x="0" y="0"/>
            <a:ext cx="12191998" cy="6857998"/>
          </a:xfrm>
          <a:prstGeom prst="rect">
            <a:avLst/>
          </a:prstGeom>
        </p:spPr>
      </p:pic>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a:solidFill>
                  <a:srgbClr val="A3A3A3"/>
                </a:solidFill>
              </a:rPr>
              <a:t>ELTレイアウト</a:t>
            </a:r>
          </a:p>
        </p:txBody>
      </p:sp>
      <p:sp>
        <p:nvSpPr>
          <p:cNvPr id="4" name="Title 1">
            <a:extLst>
              <a:ext uri="{FF2B5EF4-FFF2-40B4-BE49-F238E27FC236}">
                <a16:creationId xmlns:a16="http://schemas.microsoft.com/office/drawing/2014/main" id="{792806E0-4234-C356-71A2-C42C8608734B}"/>
              </a:ext>
            </a:extLst>
          </p:cNvPr>
          <p:cNvSpPr>
            <a:spLocks noGrp="1"/>
          </p:cNvSpPr>
          <p:nvPr>
            <p:ph type="title" hasCustomPrompt="1"/>
          </p:nvPr>
        </p:nvSpPr>
        <p:spPr>
          <a:xfrm>
            <a:off x="585216" y="2365386"/>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ja"/>
              <a:t>議題</a:t>
            </a:r>
          </a:p>
        </p:txBody>
      </p:sp>
      <p:sp>
        <p:nvSpPr>
          <p:cNvPr id="11" name="Text Placeholder 4">
            <a:extLst>
              <a:ext uri="{FF2B5EF4-FFF2-40B4-BE49-F238E27FC236}">
                <a16:creationId xmlns:a16="http://schemas.microsoft.com/office/drawing/2014/main" id="{C6A11E25-399F-C5CA-1967-060774C44AFE}"/>
              </a:ext>
            </a:extLst>
          </p:cNvPr>
          <p:cNvSpPr>
            <a:spLocks noGrp="1"/>
          </p:cNvSpPr>
          <p:nvPr>
            <p:ph type="body" sz="quarter" idx="13" hasCustomPrompt="1"/>
          </p:nvPr>
        </p:nvSpPr>
        <p:spPr>
          <a:xfrm>
            <a:off x="585216" y="3364882"/>
            <a:ext cx="6217920" cy="276999"/>
          </a:xfrm>
          <a:noFill/>
        </p:spPr>
        <p:txBody>
          <a:bodyPr lIns="0" tIns="0" rIns="0" bIns="0">
            <a:spAutoFit/>
          </a:bodyPr>
          <a:lstStyle>
            <a:lvl1pPr marL="342900" indent="-342900">
              <a:spcBef>
                <a:spcPts val="0"/>
              </a:spcBef>
              <a:spcAft>
                <a:spcPts val="1200"/>
              </a:spcAft>
              <a:buFont typeface="+mj-lt"/>
              <a:buAutoNum type="arabicPeriod"/>
              <a:defRPr sz="1800" spc="0" baseline="0">
                <a:solidFill>
                  <a:schemeClr val="tx1"/>
                </a:solidFill>
                <a:latin typeface="+mn-lt"/>
              </a:defRPr>
            </a:lvl1pPr>
          </a:lstStyle>
          <a:p>
            <a:pPr lvl="0"/>
            <a:r>
              <a:rPr lang="ja"/>
              <a:t>議題項目</a:t>
            </a:r>
          </a:p>
        </p:txBody>
      </p:sp>
    </p:spTree>
    <p:extLst>
      <p:ext uri="{BB962C8B-B14F-4D97-AF65-F5344CB8AC3E}">
        <p14:creationId xmlns:p14="http://schemas.microsoft.com/office/powerpoint/2010/main" val="2267473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1_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ja"/>
              <a:t>タイトル</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ja"/>
              <a:t>クリックしてマスターテキストスタイルを編集</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rgbClr val="8DC8E8"/>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a:solidFill>
                  <a:srgbClr val="A3A3A3"/>
                </a:solidFill>
              </a:rPr>
              <a:t>ELTレイアウト</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32794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ja"/>
              <a:t>タイトル</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ja"/>
              <a:t>クリックしてマスターテキストスタイルを編集</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rgbClr val="8DC8E8"/>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a:solidFill>
                  <a:srgbClr val="A3A3A3"/>
                </a:solidFill>
              </a:rPr>
              <a:t>ELTレイアウト</a:t>
            </a:r>
          </a:p>
        </p:txBody>
      </p:sp>
    </p:spTree>
    <p:extLst>
      <p:ext uri="{BB962C8B-B14F-4D97-AF65-F5344CB8AC3E}">
        <p14:creationId xmlns:p14="http://schemas.microsoft.com/office/powerpoint/2010/main" val="3662311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ja"/>
              <a:t>クリックしてマスタータイトルスタイルを編集</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rgbClr val="8DC8E8"/>
              </a:gs>
            </a:gsLst>
            <a:lin ang="16200000" scaled="1"/>
            <a:tileRect/>
          </a:gradFill>
        </p:spPr>
        <p:txBody>
          <a:bodyPr lIns="585216" tIns="91440" bIns="45720"/>
          <a:lstStyle>
            <a:lvl1pPr marL="0" indent="0">
              <a:buNone/>
              <a:defRPr sz="1999">
                <a:solidFill>
                  <a:srgbClr val="FFFFFF"/>
                </a:solidFill>
                <a:latin typeface="+mj-lt"/>
              </a:defRPr>
            </a:lvl1pPr>
          </a:lstStyle>
          <a:p>
            <a:pPr lvl="0"/>
            <a:r>
              <a:rPr lang="ja"/>
              <a:t>クリックしてタイトルを入力</a:t>
            </a:r>
          </a:p>
        </p:txBody>
      </p:sp>
      <p:sp>
        <p:nvSpPr>
          <p:cNvPr id="5" name="Text Placeholder 4" descr="このレイアウトは、開発者コードにのみ使用する必要があります。使用されるフォントは、コードを表示するのに理想的な等幅フォントです。">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ja"/>
              <a:t>クリックしてマスターテキストスタイルを編集</a:t>
            </a:r>
          </a:p>
        </p:txBody>
      </p:sp>
    </p:spTree>
    <p:extLst>
      <p:ext uri="{BB962C8B-B14F-4D97-AF65-F5344CB8AC3E}">
        <p14:creationId xmlns:p14="http://schemas.microsoft.com/office/powerpoint/2010/main" val="5761019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ja"/>
              <a:t>クリックしてマスタータイトルスタイルを編集</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ja"/>
              <a:t>クリックしてテキストを編集</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rgbClr val="8DC8E8"/>
              </a:gs>
            </a:gsLst>
            <a:lin ang="16200000" scaled="1"/>
            <a:tileRect/>
          </a:gradFill>
        </p:spPr>
        <p:txBody>
          <a:bodyPr lIns="585216" tIns="91440" bIns="45720"/>
          <a:lstStyle>
            <a:lvl1pPr marL="0" indent="0">
              <a:buNone/>
              <a:defRPr sz="1999">
                <a:solidFill>
                  <a:srgbClr val="FFFFFF"/>
                </a:solidFill>
                <a:latin typeface="+mj-lt"/>
              </a:defRPr>
            </a:lvl1pPr>
          </a:lstStyle>
          <a:p>
            <a:pPr lvl="0"/>
            <a:r>
              <a:rPr lang="ja"/>
              <a:t>クリックしてタイトルを入力</a:t>
            </a:r>
          </a:p>
        </p:txBody>
      </p:sp>
      <p:sp>
        <p:nvSpPr>
          <p:cNvPr id="13" name="Text Placeholder 4" descr="このレイアウトは、開発者コードにのみ使用する必要があります。使用されるフォントは、コードを表示するのに理想的な等幅フォントです。">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ja"/>
              <a:t>クリックしてコードを編集または貼り付けます</a:t>
            </a:r>
          </a:p>
        </p:txBody>
      </p:sp>
    </p:spTree>
    <p:extLst>
      <p:ext uri="{BB962C8B-B14F-4D97-AF65-F5344CB8AC3E}">
        <p14:creationId xmlns:p14="http://schemas.microsoft.com/office/powerpoint/2010/main" val="3769482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ja"/>
              <a:t>クリックしてマスタータイトルスタイルを編集</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rgbClr val="8DC8E8"/>
              </a:gs>
            </a:gsLst>
            <a:lin ang="16200000" scaled="1"/>
            <a:tileRect/>
          </a:gradFill>
        </p:spPr>
        <p:txBody>
          <a:bodyPr lIns="585216" tIns="91440" bIns="45720"/>
          <a:lstStyle>
            <a:lvl1pPr marL="0" indent="0">
              <a:buNone/>
              <a:defRPr sz="1999">
                <a:solidFill>
                  <a:srgbClr val="FFFFFF"/>
                </a:solidFill>
                <a:latin typeface="+mj-lt"/>
              </a:defRPr>
            </a:lvl1pPr>
          </a:lstStyle>
          <a:p>
            <a:pPr lvl="0"/>
            <a:r>
              <a:rPr lang="ja"/>
              <a:t>クリックしてタイトルを入力</a:t>
            </a:r>
          </a:p>
        </p:txBody>
      </p:sp>
      <p:sp>
        <p:nvSpPr>
          <p:cNvPr id="13" name="Text Placeholder 4" descr="このレイアウトは、開発者コードにのみ使用する必要があります。使用されるフォントは、コードを表示するのに理想的な等幅フォントです。">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ja"/>
              <a:t>クリックしてコードを編集または貼り付けます</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ja"/>
              <a:t>クリックしてテキストを編集</a:t>
            </a:r>
          </a:p>
        </p:txBody>
      </p:sp>
    </p:spTree>
    <p:extLst>
      <p:ext uri="{BB962C8B-B14F-4D97-AF65-F5344CB8AC3E}">
        <p14:creationId xmlns:p14="http://schemas.microsoft.com/office/powerpoint/2010/main" val="3154804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ja"/>
              <a:t>イベント名またはプレゼンテーションのタイトル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ja"/>
              <a:t>スピーカー名または字幕テキスト</a:t>
            </a:r>
          </a:p>
        </p:txBody>
      </p:sp>
      <p:pic>
        <p:nvPicPr>
          <p:cNvPr id="6" name="MS logo gray - EMF" descr="Microsoft ロゴ、灰色のテキスト バージョン">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ja"/>
              <a:t>クリックしてタイトルを編集</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ja"/>
              <a:t>クリックしてテキストを編集</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rgbClr val="8DC8E8"/>
              </a:gs>
            </a:gsLst>
            <a:lin ang="10800000" scaled="1"/>
            <a:tileRect/>
          </a:gradFill>
        </p:spPr>
        <p:txBody>
          <a:bodyPr lIns="585216" tIns="91440" bIns="91440"/>
          <a:lstStyle>
            <a:lvl1pPr marL="0" indent="0">
              <a:buNone/>
              <a:defRPr sz="1999">
                <a:solidFill>
                  <a:srgbClr val="FFFFFF"/>
                </a:solidFill>
                <a:latin typeface="+mj-lt"/>
              </a:defRPr>
            </a:lvl1pPr>
          </a:lstStyle>
          <a:p>
            <a:pPr lvl="0"/>
            <a:r>
              <a:rPr lang="ja"/>
              <a:t>クリックしてタイトルを入力</a:t>
            </a:r>
          </a:p>
        </p:txBody>
      </p:sp>
      <p:sp>
        <p:nvSpPr>
          <p:cNvPr id="13" name="Text Placeholder 4" descr="このレイアウトは、開発者コードにのみ使用する必要があります。使用されるフォントは、コードを表示するのに理想的な等幅フォントです。">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ja"/>
              <a:t>クリックしてコードを編集または貼り付けます</a:t>
            </a:r>
          </a:p>
        </p:txBody>
      </p:sp>
    </p:spTree>
    <p:extLst>
      <p:ext uri="{BB962C8B-B14F-4D97-AF65-F5344CB8AC3E}">
        <p14:creationId xmlns:p14="http://schemas.microsoft.com/office/powerpoint/2010/main" val="2843266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ja"/>
              <a:t>クリックしてタイトルを編集</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rgbClr val="8DC8E8"/>
              </a:gs>
            </a:gsLst>
            <a:lin ang="10800000" scaled="1"/>
            <a:tileRect/>
          </a:gradFill>
        </p:spPr>
        <p:txBody>
          <a:bodyPr lIns="585216" tIns="91440" bIns="91440"/>
          <a:lstStyle>
            <a:lvl1pPr marL="0" indent="0">
              <a:buNone/>
              <a:defRPr sz="1999">
                <a:solidFill>
                  <a:srgbClr val="FFFFFF"/>
                </a:solidFill>
                <a:latin typeface="+mj-lt"/>
              </a:defRPr>
            </a:lvl1pPr>
          </a:lstStyle>
          <a:p>
            <a:pPr lvl="0"/>
            <a:r>
              <a:rPr lang="ja"/>
              <a:t>クリックしてタイトルを入力</a:t>
            </a:r>
          </a:p>
        </p:txBody>
      </p:sp>
      <p:sp>
        <p:nvSpPr>
          <p:cNvPr id="13" name="Text Placeholder 4" descr="このレイアウトは、開発者コードにのみ使用する必要があります。使用されるフォントは、コードを表示するのに理想的な等幅フォントです。">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ja"/>
              <a:t>クリックしてコードを編集または貼り付けます</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ja"/>
              <a:t>クリックしてテキストを編集</a:t>
            </a:r>
          </a:p>
        </p:txBody>
      </p:sp>
    </p:spTree>
    <p:extLst>
      <p:ext uri="{BB962C8B-B14F-4D97-AF65-F5344CB8AC3E}">
        <p14:creationId xmlns:p14="http://schemas.microsoft.com/office/powerpoint/2010/main" val="78140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emo slide Default">
    <p:bg>
      <p:bgPr>
        <a:solidFill>
          <a:srgbClr val="2A446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A1F847-CE64-A34B-15E6-0B12962D9A5F}"/>
              </a:ext>
            </a:extLst>
          </p:cNvPr>
          <p:cNvPicPr>
            <a:picLocks noChangeAspect="1"/>
          </p:cNvPicPr>
          <p:nvPr userDrawn="1"/>
        </p:nvPicPr>
        <p:blipFill>
          <a:blip r:embed="rId2"/>
          <a:srcRect/>
          <a:stretch/>
        </p:blipFill>
        <p:spPr>
          <a:xfrm>
            <a:off x="0" y="0"/>
            <a:ext cx="12191998" cy="6857998"/>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FFFFFF"/>
                </a:solidFill>
                <a:effectLst/>
                <a:latin typeface="+mj-lt"/>
                <a:ea typeface="+mn-ea"/>
                <a:cs typeface="Segoe UI" pitchFamily="34" charset="0"/>
              </a:defRPr>
            </a:lvl1pPr>
          </a:lstStyle>
          <a:p>
            <a:r>
              <a:rPr lang="ja"/>
              <a:t>デモタイトル</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ja"/>
              <a:t>スピーカー名</a:t>
            </a:r>
          </a:p>
        </p:txBody>
      </p:sp>
    </p:spTree>
    <p:extLst>
      <p:ext uri="{BB962C8B-B14F-4D97-AF65-F5344CB8AC3E}">
        <p14:creationId xmlns:p14="http://schemas.microsoft.com/office/powerpoint/2010/main" val="185966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910ED8-6683-3113-11A0-87FDEDCB5F6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8"/>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ja"/>
              <a:t>デモタイトル</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ja"/>
              <a:t>スピーカー名</a:t>
            </a:r>
          </a:p>
        </p:txBody>
      </p:sp>
    </p:spTree>
    <p:extLst>
      <p:ext uri="{BB962C8B-B14F-4D97-AF65-F5344CB8AC3E}">
        <p14:creationId xmlns:p14="http://schemas.microsoft.com/office/powerpoint/2010/main" val="355963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Title Default">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280CCC-ED0A-7299-2F0C-04B3B632D26C}"/>
              </a:ext>
            </a:extLst>
          </p:cNvPr>
          <p:cNvPicPr>
            <a:picLocks noChangeAspect="1"/>
          </p:cNvPicPr>
          <p:nvPr userDrawn="1"/>
        </p:nvPicPr>
        <p:blipFill>
          <a:blip r:embed="rId2"/>
          <a:srcRect/>
          <a:stretch/>
        </p:blipFill>
        <p:spPr>
          <a:xfrm>
            <a:off x="0" y="0"/>
            <a:ext cx="12191998" cy="6857998"/>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FFFFFF"/>
                </a:solidFill>
                <a:effectLst/>
                <a:latin typeface="+mj-lt"/>
                <a:ea typeface="+mn-ea"/>
                <a:cs typeface="Segoe UI" pitchFamily="34" charset="0"/>
              </a:defRPr>
            </a:lvl1pPr>
          </a:lstStyle>
          <a:p>
            <a:r>
              <a:rPr lang="ja"/>
              <a:t>セクションタイトル</a:t>
            </a:r>
          </a:p>
        </p:txBody>
      </p:sp>
    </p:spTree>
    <p:extLst>
      <p:ext uri="{BB962C8B-B14F-4D97-AF65-F5344CB8AC3E}">
        <p14:creationId xmlns:p14="http://schemas.microsoft.com/office/powerpoint/2010/main" val="2676985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6CA415-A5FB-D147-7F62-071747C7A9E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8"/>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ja"/>
              <a:t>セクションタイトル</a:t>
            </a:r>
          </a:p>
        </p:txBody>
      </p:sp>
    </p:spTree>
    <p:extLst>
      <p:ext uri="{BB962C8B-B14F-4D97-AF65-F5344CB8AC3E}">
        <p14:creationId xmlns:p14="http://schemas.microsoft.com/office/powerpoint/2010/main" val="267374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6BECA11-4670-8B49-F843-C899C1EDACF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 y="0"/>
            <a:ext cx="12191996" cy="6857997"/>
          </a:xfrm>
          <a:prstGeom prst="rect">
            <a:avLst/>
          </a:prstGeom>
        </p:spPr>
      </p:pic>
      <p:sp>
        <p:nvSpPr>
          <p:cNvPr id="6" name="Text Placeholder 13">
            <a:hlinkClick r:id="rId3"/>
            <a:extLst>
              <a:ext uri="{FF2B5EF4-FFF2-40B4-BE49-F238E27FC236}">
                <a16:creationId xmlns:a16="http://schemas.microsoft.com/office/drawing/2014/main" id="{297A7F61-89E7-54A4-C163-207141C5710F}"/>
              </a:ext>
            </a:extLst>
          </p:cNvPr>
          <p:cNvSpPr txBox="1">
            <a:spLocks/>
          </p:cNvSpPr>
          <p:nvPr userDrawn="1"/>
        </p:nvSpPr>
        <p:spPr>
          <a:xfrm>
            <a:off x="4622799" y="4010371"/>
            <a:ext cx="2951480" cy="596860"/>
          </a:xfrm>
          <a:prstGeom prst="roundRect">
            <a:avLst>
              <a:gd name="adj" fmla="val 12775"/>
            </a:avLst>
          </a:prstGeom>
          <a:solidFill>
            <a:srgbClr val="FFFFFF"/>
          </a:solidFill>
          <a:ln w="6350">
            <a:solidFill>
              <a:srgbClr val="000000"/>
            </a:solid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ja" sz="2400" b="0" i="0" u="none" strike="noStrike" kern="1200" cap="none" spc="0" normalizeH="0" baseline="0" noProof="0">
                <a:ln>
                  <a:noFill/>
                </a:ln>
                <a:solidFill>
                  <a:srgbClr val="091F2C"/>
                </a:solidFill>
                <a:effectLst/>
                <a:uLnTx/>
                <a:uFillTx/>
                <a:latin typeface="Segoe UI Semilight" panose="020B0402040204020203" pitchFamily="34" charset="0"/>
                <a:ea typeface="+mn-ea"/>
                <a:cs typeface="Segoe UI Semilight" panose="020B0402040204020203" pitchFamily="34" charset="0"/>
              </a:rPr>
              <a:t>aka.ms/AISkillsFest</a:t>
            </a:r>
          </a:p>
        </p:txBody>
      </p:sp>
      <p:sp>
        <p:nvSpPr>
          <p:cNvPr id="3" name="TextBox 2">
            <a:extLst>
              <a:ext uri="{FF2B5EF4-FFF2-40B4-BE49-F238E27FC236}">
                <a16:creationId xmlns:a16="http://schemas.microsoft.com/office/drawing/2014/main" id="{3EBE28EC-58E0-E164-47CC-B38149B1BD0A}"/>
              </a:ext>
            </a:extLst>
          </p:cNvPr>
          <p:cNvSpPr txBox="1"/>
          <p:nvPr userDrawn="1"/>
        </p:nvSpPr>
        <p:spPr>
          <a:xfrm>
            <a:off x="4474209" y="3522955"/>
            <a:ext cx="3243579" cy="338554"/>
          </a:xfrm>
          <a:prstGeom prst="rect">
            <a:avLst/>
          </a:prstGeom>
          <a:noFill/>
        </p:spPr>
        <p:txBody>
          <a:bodyPr wrap="square" lIns="0">
            <a:spAutoFit/>
          </a:body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ja" sz="1600" b="0" i="0" u="none" strike="noStrike" kern="1200" cap="none" spc="0" normalizeH="0" baseline="0" noProof="0">
                <a:ln>
                  <a:noFill/>
                </a:ln>
                <a:effectLst/>
                <a:uLnTx/>
                <a:uFillTx/>
                <a:latin typeface="Segoe UI"/>
                <a:ea typeface="+mn-ea"/>
                <a:cs typeface="Segoe UI" panose="020B0502040204020203" pitchFamily="34" charset="0"/>
              </a:rPr>
              <a:t>活動期間:2025年4月8日〜5月28日 </a:t>
            </a:r>
          </a:p>
        </p:txBody>
      </p:sp>
      <p:sp>
        <p:nvSpPr>
          <p:cNvPr id="2" name="Text Placeholder 4">
            <a:extLst>
              <a:ext uri="{FF2B5EF4-FFF2-40B4-BE49-F238E27FC236}">
                <a16:creationId xmlns:a16="http://schemas.microsoft.com/office/drawing/2014/main" id="{1A8D9C79-6546-EF12-3932-4FBAB3F0E300}"/>
              </a:ext>
            </a:extLst>
          </p:cNvPr>
          <p:cNvSpPr txBox="1">
            <a:spLocks/>
          </p:cNvSpPr>
          <p:nvPr userDrawn="1"/>
        </p:nvSpPr>
        <p:spPr>
          <a:xfrm>
            <a:off x="582611" y="2625939"/>
            <a:ext cx="11026777" cy="550616"/>
          </a:xfrm>
          <a:prstGeom prst="rect">
            <a:avLst/>
          </a:prstGeom>
        </p:spPr>
        <p:txBody>
          <a:bodyPr lIns="0"/>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cap="all"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ja" sz="2800" b="0" i="0" u="none" strike="noStrike" kern="1200" cap="none" spc="0" normalizeH="0" baseline="0" noProof="0">
                <a:ln>
                  <a:noFill/>
                </a:ln>
                <a:effectLst/>
                <a:uLnTx/>
                <a:uFillTx/>
                <a:latin typeface="Segoe UI Semibold"/>
                <a:ea typeface="+mn-ea"/>
                <a:cs typeface="Segoe UI" panose="020B0502040204020203" pitchFamily="34" charset="0"/>
              </a:rPr>
              <a:t>次のセッションに登録してください</a:t>
            </a:r>
          </a:p>
        </p:txBody>
      </p:sp>
      <p:pic>
        <p:nvPicPr>
          <p:cNvPr id="7" name="Picture 6" descr="3Dピクセル矢印カーソル">
            <a:extLst>
              <a:ext uri="{FF2B5EF4-FFF2-40B4-BE49-F238E27FC236}">
                <a16:creationId xmlns:a16="http://schemas.microsoft.com/office/drawing/2014/main" id="{7754FE99-C15C-41B3-DE58-922B9D4985B3}"/>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6199928" y="4330700"/>
            <a:ext cx="1576156" cy="1576153"/>
          </a:xfrm>
          <a:prstGeom prst="rect">
            <a:avLst/>
          </a:prstGeom>
        </p:spPr>
      </p:pic>
      <p:sp>
        <p:nvSpPr>
          <p:cNvPr id="11" name="Title 4">
            <a:extLst>
              <a:ext uri="{FF2B5EF4-FFF2-40B4-BE49-F238E27FC236}">
                <a16:creationId xmlns:a16="http://schemas.microsoft.com/office/drawing/2014/main" id="{EC07952F-32FB-0D4C-691E-0A1C09E97543}"/>
              </a:ext>
              <a:ext uri="{C183D7F6-B498-43B3-948B-1728B52AA6E4}">
                <adec:decorative xmlns:adec="http://schemas.microsoft.com/office/drawing/2017/decorative" val="0"/>
              </a:ext>
            </a:extLst>
          </p:cNvPr>
          <p:cNvSpPr>
            <a:spLocks/>
          </p:cNvSpPr>
          <p:nvPr userDrawn="1"/>
        </p:nvSpPr>
        <p:spPr>
          <a:xfrm>
            <a:off x="584201" y="1745153"/>
            <a:ext cx="11025188" cy="830997"/>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R="0" lvl="0" indent="0" algn="ctr" defTabSz="932742" fontAlgn="auto">
              <a:lnSpc>
                <a:spcPct val="80000"/>
              </a:lnSpc>
              <a:spcBef>
                <a:spcPct val="0"/>
              </a:spcBef>
              <a:spcAft>
                <a:spcPts val="0"/>
              </a:spcAft>
              <a:buClrTx/>
              <a:buSzTx/>
              <a:tabLst>
                <a:tab pos="2628900" algn="l"/>
              </a:tabLst>
              <a:defRPr/>
            </a:pPr>
            <a:r>
              <a:rPr lang="ja" sz="6000" b="1" spc="-50">
                <a:ln w="3175">
                  <a:noFill/>
                </a:ln>
                <a:gradFill>
                  <a:gsLst>
                    <a:gs pos="71000">
                      <a:srgbClr val="0078D4">
                        <a:lumMod val="20000"/>
                        <a:lumOff val="80000"/>
                      </a:srgbClr>
                    </a:gs>
                    <a:gs pos="18000">
                      <a:srgbClr val="FFFFFF"/>
                    </a:gs>
                  </a:gsLst>
                  <a:lin ang="3900000" scaled="0"/>
                </a:gradFill>
                <a:latin typeface="+mj-lt"/>
                <a:cs typeface="Segoe UI Semibold"/>
              </a:rPr>
              <a:t>次に学ぶこと</a:t>
            </a:r>
          </a:p>
        </p:txBody>
      </p:sp>
    </p:spTree>
    <p:extLst>
      <p:ext uri="{BB962C8B-B14F-4D97-AF65-F5344CB8AC3E}">
        <p14:creationId xmlns:p14="http://schemas.microsoft.com/office/powerpoint/2010/main" val="13831450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160" userDrawn="1">
          <p15:clr>
            <a:srgbClr val="FBAE40"/>
          </p15:clr>
        </p15:guide>
        <p15:guide id="32" pos="3840" userDrawn="1">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4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これは、最終スライドに含めるべき著作権表示です。"/>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ja" sz="700">
                <a:solidFill>
                  <a:schemeClr val="tx1"/>
                </a:solidFill>
                <a:cs typeface="Segoe UI" pitchFamily="34" charset="0"/>
              </a:rPr>
              <a:t>© 著作権:Microsoft Corporation.全著作権所有。 </a:t>
            </a:r>
          </a:p>
        </p:txBody>
      </p:sp>
      <p:pic>
        <p:nvPicPr>
          <p:cNvPr id="5" name="MS logo white - EMF" descr="Microsoft ロゴ ホワイト テキスト バージョン">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4580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ja"/>
              <a:t>クリックしてマスタータイトルスタイルを編集</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a:solidFill>
                  <a:srgbClr val="A3A3A3"/>
                </a:solidFill>
              </a:rPr>
              <a:t>ELTレイアウト</a:t>
            </a:r>
          </a:p>
        </p:txBody>
      </p:sp>
    </p:spTree>
    <p:extLst>
      <p:ext uri="{BB962C8B-B14F-4D97-AF65-F5344CB8AC3E}">
        <p14:creationId xmlns:p14="http://schemas.microsoft.com/office/powerpoint/2010/main" val="3224827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ja"/>
              <a:t>クリックしてマスタータイトルスタイルを編集</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ja"/>
              <a:t>次に：</a:t>
            </a:r>
          </a:p>
        </p:txBody>
      </p:sp>
    </p:spTree>
    <p:extLst>
      <p:ext uri="{BB962C8B-B14F-4D97-AF65-F5344CB8AC3E}">
        <p14:creationId xmlns:p14="http://schemas.microsoft.com/office/powerpoint/2010/main" val="40523109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329297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ja"/>
              <a:t>クリックしてマスタータイトルスタイルを編集</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ja"/>
              <a:t>クリックしてマスタータイトルスタイルを編集</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2" name="Text Placeholder 4">
            <a:extLst>
              <a:ext uri="{FF2B5EF4-FFF2-40B4-BE49-F238E27FC236}">
                <a16:creationId xmlns:a16="http://schemas.microsoft.com/office/drawing/2014/main" id="{A1363FF4-6EF0-D2BC-8DFE-19CC89CD9276}"/>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ja"/>
              <a:t>クリックして眉毛のスタイルを編集</a:t>
            </a:r>
          </a:p>
        </p:txBody>
      </p:sp>
    </p:spTree>
    <p:extLst>
      <p:ext uri="{BB962C8B-B14F-4D97-AF65-F5344CB8AC3E}">
        <p14:creationId xmlns:p14="http://schemas.microsoft.com/office/powerpoint/2010/main" val="232105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ja"/>
              <a:t>クリックしてマスタータイトルスタイルを編集</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a:solidFill>
                  <a:srgbClr val="A3A3A3"/>
                </a:solidFill>
              </a:rPr>
              <a:t>ELTレイアウト</a:t>
            </a:r>
          </a:p>
        </p:txBody>
      </p:sp>
    </p:spTree>
    <p:extLst>
      <p:ext uri="{BB962C8B-B14F-4D97-AF65-F5344CB8AC3E}">
        <p14:creationId xmlns:p14="http://schemas.microsoft.com/office/powerpoint/2010/main" val="163091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ja"/>
              <a:t>クリックしてマスタータイトルスタイルを編集</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Tree>
    <p:extLst>
      <p:ext uri="{BB962C8B-B14F-4D97-AF65-F5344CB8AC3E}">
        <p14:creationId xmlns:p14="http://schemas.microsoft.com/office/powerpoint/2010/main" val="3676242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ja"/>
              <a:t>クリックしてマスタータイトルスタイルを編集</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ja"/>
              <a:t>クリックしてマスターテキストスタイルを編集</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ja"/>
              <a:t>クリックしてマスターテキストスタイルを編集</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Tree>
    <p:extLst>
      <p:ext uri="{BB962C8B-B14F-4D97-AF65-F5344CB8AC3E}">
        <p14:creationId xmlns:p14="http://schemas.microsoft.com/office/powerpoint/2010/main" val="388613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ja"/>
              <a:t>クリックしてマスタータイトルスタイルを編集</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ja"/>
              <a:t>クリックしてマスターテキストスタイルを編集</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ja"/>
              <a:t>クリックしてマスターテキストスタイルを編集</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ja" sz="1000">
                <a:solidFill>
                  <a:srgbClr val="A3A3A3"/>
                </a:solidFill>
              </a:rPr>
              <a:t>ELTレイアウト</a:t>
            </a:r>
          </a:p>
        </p:txBody>
      </p:sp>
    </p:spTree>
    <p:extLst>
      <p:ext uri="{BB962C8B-B14F-4D97-AF65-F5344CB8AC3E}">
        <p14:creationId xmlns:p14="http://schemas.microsoft.com/office/powerpoint/2010/main" val="165689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ja"/>
              <a:t>クリックしてマスタータイトルスタイルを編集</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ja"/>
              <a:t>クリックしてマスターテキストスタイルを編集</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ja"/>
              <a:t>クリックしてマスターテキストスタイルを編集</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ja"/>
              <a:t>クリックしてマスターテキストスタイルを編集</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Tree>
    <p:extLst>
      <p:ext uri="{BB962C8B-B14F-4D97-AF65-F5344CB8AC3E}">
        <p14:creationId xmlns:p14="http://schemas.microsoft.com/office/powerpoint/2010/main" val="3077113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Default">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450669-ECBA-B744-89C6-0564B02EB2D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ja"/>
              <a:t>イベント名またはプレゼンテーションのタイトル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ja"/>
              <a:t>スピーカー名または字幕テキスト</a:t>
            </a:r>
          </a:p>
        </p:txBody>
      </p:sp>
      <p:pic>
        <p:nvPicPr>
          <p:cNvPr id="3" name="MS logo gray - EMF" descr="Microsoft ロゴ、灰色のテキスト バージョン">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313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ja"/>
              <a:t>クリックしてマスタータイトルスタイルを編集</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ja"/>
              <a:t>クリックしてマスターテキストスタイルを編集</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ja"/>
              <a:t>クリックしてマスターテキストスタイルを編集</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ja"/>
              <a:t>クリックしてマスターテキストスタイルを編集</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ja"/>
              <a:t>クリックしてマスターテキストスタイルを編集</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Tree>
    <p:extLst>
      <p:ext uri="{BB962C8B-B14F-4D97-AF65-F5344CB8AC3E}">
        <p14:creationId xmlns:p14="http://schemas.microsoft.com/office/powerpoint/2010/main" val="1045265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ja"/>
              <a:t>クリックしてマスタータイトルスタイルを編集</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ja"/>
              <a:t>クリックしてテキストスタイルを編集</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ja"/>
              <a:t>クリックしてテキストスタイルを編集</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ja"/>
              <a:t>クリックしてテキストスタイルを編集</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ja"/>
              <a:t>クリックしてテキストスタイルを編集</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ja"/>
              <a:t>クリックしてテキストスタイルを編集</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Tree>
    <p:extLst>
      <p:ext uri="{BB962C8B-B14F-4D97-AF65-F5344CB8AC3E}">
        <p14:creationId xmlns:p14="http://schemas.microsoft.com/office/powerpoint/2010/main" val="580324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ja"/>
              <a:t>クリックしてマスタータイトルスタイルを編集</a:t>
            </a:r>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ja"/>
              <a:t>クリックしてマスタータイトルスタイルを編集</a:t>
            </a:r>
          </a:p>
        </p:txBody>
      </p:sp>
    </p:spTree>
    <p:extLst>
      <p:ext uri="{BB962C8B-B14F-4D97-AF65-F5344CB8AC3E}">
        <p14:creationId xmlns:p14="http://schemas.microsoft.com/office/powerpoint/2010/main" val="4281626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ja"/>
              <a:t>クリックしてマスタータイトルスタイルを編集</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ja"/>
              <a:t>タイトル、正方形、写真のレイアウト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ja"/>
              <a:t>クリックしてマスターテキストスタイルを編集</a:t>
            </a:r>
          </a:p>
        </p:txBody>
      </p:sp>
      <p:sp>
        <p:nvSpPr>
          <p:cNvPr id="5"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ja"/>
              <a:t>ここに写真をドラッグ&amp;ドロップ </a:t>
            </a:r>
            <a:br>
              <a:rPr lang="en-US"/>
            </a:br>
            <a:r>
              <a:rPr lang="ja"/>
              <a:t>するか、下のアイコンをクリックまたはタップして </a:t>
            </a:r>
            <a:br>
              <a:rPr lang="en-US"/>
            </a:br>
            <a:r>
              <a:rPr lang="ja"/>
              <a:t>挿入してください</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a:solidFill>
                  <a:srgbClr val="A3A3A3"/>
                </a:solidFill>
              </a:rPr>
              <a:t>ELTレイアウト</a:t>
            </a:r>
          </a:p>
        </p:txBody>
      </p:sp>
    </p:spTree>
    <p:extLst>
      <p:ext uri="{BB962C8B-B14F-4D97-AF65-F5344CB8AC3E}">
        <p14:creationId xmlns:p14="http://schemas.microsoft.com/office/powerpoint/2010/main" val="2327447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ja"/>
              <a:t>クリックしてマスタータイトルスタイルを編集</a:t>
            </a:r>
          </a:p>
        </p:txBody>
      </p:sp>
      <p:sp>
        <p:nvSpPr>
          <p:cNvPr id="4"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ja"/>
              <a:t>ここに写真をドラッグ&amp;ドロップ </a:t>
            </a:r>
            <a:br>
              <a:rPr lang="en-US"/>
            </a:br>
            <a:r>
              <a:rPr lang="ja"/>
              <a:t>するか、下のアイコンをクリックまたはタップして </a:t>
            </a:r>
            <a:br>
              <a:rPr lang="en-US"/>
            </a:br>
            <a:r>
              <a:rPr lang="ja"/>
              <a:t>挿入してください</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a:solidFill>
                  <a:srgbClr val="A3A3A3"/>
                </a:solidFill>
              </a:rPr>
              <a:t>ELTレイアウト</a:t>
            </a:r>
          </a:p>
        </p:txBody>
      </p:sp>
    </p:spTree>
    <p:extLst>
      <p:ext uri="{BB962C8B-B14F-4D97-AF65-F5344CB8AC3E}">
        <p14:creationId xmlns:p14="http://schemas.microsoft.com/office/powerpoint/2010/main" val="2925968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ja"/>
              <a:t>正方形の写真レイアウトとテキストの小さめ</a:t>
            </a:r>
          </a:p>
        </p:txBody>
      </p:sp>
      <p:sp>
        <p:nvSpPr>
          <p:cNvPr id="4"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ja"/>
              <a:t>ここに写真をドラッグ&amp;ドロップ </a:t>
            </a:r>
            <a:br>
              <a:rPr lang="en-US"/>
            </a:br>
            <a:r>
              <a:rPr lang="ja"/>
              <a:t>するか、下のアイコンをクリックまたはタップして </a:t>
            </a:r>
            <a:br>
              <a:rPr lang="en-US"/>
            </a:br>
            <a:r>
              <a:rPr lang="ja"/>
              <a:t>挿入してください</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a:solidFill>
                  <a:srgbClr val="A3A3A3"/>
                </a:solidFill>
              </a:rPr>
              <a:t>ELTレイアウト</a:t>
            </a:r>
          </a:p>
        </p:txBody>
      </p:sp>
    </p:spTree>
    <p:extLst>
      <p:ext uri="{BB962C8B-B14F-4D97-AF65-F5344CB8AC3E}">
        <p14:creationId xmlns:p14="http://schemas.microsoft.com/office/powerpoint/2010/main" val="23638885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ja"/>
              <a:t>ここに写真をドラッグ&amp;ドロップ </a:t>
            </a:r>
            <a:br>
              <a:rPr lang="en-US"/>
            </a:br>
            <a:r>
              <a:rPr lang="ja"/>
              <a:t>するか、下のアイコンをクリックまたはタップして </a:t>
            </a:r>
            <a:br>
              <a:rPr lang="en-US"/>
            </a:br>
            <a:r>
              <a:rPr lang="ja"/>
              <a:t>挿入してください</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ja"/>
              <a:t>クリックしてマスタータイトルスタイルを編集</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a:solidFill>
                  <a:srgbClr val="A3A3A3"/>
                </a:solidFill>
              </a:rPr>
              <a:t>ELTレイアウト</a:t>
            </a:r>
          </a:p>
        </p:txBody>
      </p:sp>
    </p:spTree>
    <p:extLst>
      <p:ext uri="{BB962C8B-B14F-4D97-AF65-F5344CB8AC3E}">
        <p14:creationId xmlns:p14="http://schemas.microsoft.com/office/powerpoint/2010/main" val="24461739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ja"/>
              <a:t>ここに写真をドラッグ&amp;ドロップ </a:t>
            </a:r>
            <a:br>
              <a:rPr lang="en-US"/>
            </a:br>
            <a:r>
              <a:rPr lang="ja"/>
              <a:t>するか、下のアイコンをクリックまたはタップして </a:t>
            </a:r>
            <a:br>
              <a:rPr lang="en-US"/>
            </a:br>
            <a:r>
              <a:rPr lang="ja"/>
              <a:t>挿入してください</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ja"/>
              <a:t>クリックして</a:t>
            </a:r>
            <a:br>
              <a:rPr lang="en-US"/>
            </a:br>
            <a:r>
              <a:rPr lang="ja"/>
              <a:t>マスタータイトルスタイルを編集</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a:solidFill>
                  <a:srgbClr val="A3A3A3"/>
                </a:solidFill>
              </a:rPr>
              <a:t>ELTレイアウト</a:t>
            </a:r>
          </a:p>
        </p:txBody>
      </p:sp>
    </p:spTree>
    <p:extLst>
      <p:ext uri="{BB962C8B-B14F-4D97-AF65-F5344CB8AC3E}">
        <p14:creationId xmlns:p14="http://schemas.microsoft.com/office/powerpoint/2010/main" val="13406056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TechPr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a:srcRect/>
          <a:stretch/>
        </p:blipFill>
        <p:spPr>
          <a:xfrm>
            <a:off x="0" y="1"/>
            <a:ext cx="12191998" cy="6857998"/>
          </a:xfrm>
          <a:prstGeom prst="rect">
            <a:avLst/>
          </a:prstGeom>
        </p:spPr>
      </p:pic>
      <p:pic>
        <p:nvPicPr>
          <p:cNvPr id="8" name="MS logo gray - EMF" descr="Microsoft ロゴ、灰色のテキスト バージョン">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extBox 1">
            <a:extLst>
              <a:ext uri="{FF2B5EF4-FFF2-40B4-BE49-F238E27FC236}">
                <a16:creationId xmlns:a16="http://schemas.microsoft.com/office/drawing/2014/main" id="{F4F9DA2F-6D23-08E7-EBD3-F1520515A227}"/>
              </a:ext>
            </a:extLst>
          </p:cNvPr>
          <p:cNvSpPr txBox="1"/>
          <p:nvPr userDrawn="1"/>
        </p:nvSpPr>
        <p:spPr>
          <a:xfrm>
            <a:off x="584201" y="3913438"/>
            <a:ext cx="4334932"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ja" sz="2400" kern="1200" spc="0" baseline="0">
                <a:solidFill>
                  <a:srgbClr val="091F2C"/>
                </a:solidFill>
                <a:latin typeface="+mn-lt"/>
                <a:ea typeface="+mn-ea"/>
                <a:cs typeface="Segoe UI" panose="020B0502040204020203" pitchFamily="34" charset="0"/>
              </a:rPr>
              <a:t>50日間のAIディスカバリーと学習で未来を切り開く</a:t>
            </a:r>
          </a:p>
        </p:txBody>
      </p:sp>
      <p:sp>
        <p:nvSpPr>
          <p:cNvPr id="3" name="Title 1">
            <a:extLst>
              <a:ext uri="{FF2B5EF4-FFF2-40B4-BE49-F238E27FC236}">
                <a16:creationId xmlns:a16="http://schemas.microsoft.com/office/drawing/2014/main" id="{EEC3631F-9EB0-B689-F8F4-B91DE17813DE}"/>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ja" sz="6000" b="1" kern="1200" cap="none" spc="-50" baseline="0">
                <a:ln w="3175">
                  <a:noFill/>
                </a:ln>
                <a:gradFill>
                  <a:gsLst>
                    <a:gs pos="40000">
                      <a:srgbClr val="2A446F"/>
                    </a:gs>
                    <a:gs pos="80000">
                      <a:schemeClr val="accent1"/>
                    </a:gs>
                  </a:gsLst>
                  <a:lin ang="3900000" scaled="0"/>
                </a:gradFill>
                <a:effectLst/>
                <a:latin typeface="Segoe UI Semibold"/>
                <a:ea typeface="+mn-ea"/>
                <a:cs typeface="Segoe UI Semibold"/>
              </a:rPr>
              <a:t>マイクロソフト</a:t>
            </a:r>
          </a:p>
          <a:p>
            <a:r>
              <a:rPr lang="ja" sz="6000" b="1" kern="1200" cap="none" spc="-50" baseline="0">
                <a:ln w="3175">
                  <a:noFill/>
                </a:ln>
                <a:gradFill>
                  <a:gsLst>
                    <a:gs pos="40000">
                      <a:srgbClr val="2A446F"/>
                    </a:gs>
                    <a:gs pos="80000">
                      <a:schemeClr val="accent1"/>
                    </a:gs>
                  </a:gsLst>
                  <a:lin ang="3900000" scaled="0"/>
                </a:gradFill>
                <a:effectLst/>
                <a:latin typeface="Segoe UI Semibold"/>
                <a:ea typeface="+mn-ea"/>
                <a:cs typeface="Segoe UI Semibold"/>
              </a:rPr>
              <a:t>AIスキルフェスト</a:t>
            </a:r>
          </a:p>
        </p:txBody>
      </p:sp>
      <p:sp>
        <p:nvSpPr>
          <p:cNvPr id="4" name="Text Placeholder 13">
            <a:extLst>
              <a:ext uri="{FF2B5EF4-FFF2-40B4-BE49-F238E27FC236}">
                <a16:creationId xmlns:a16="http://schemas.microsoft.com/office/drawing/2014/main" id="{C10FA998-7864-DA40-06A1-DEC604FD7464}"/>
              </a:ext>
            </a:extLst>
          </p:cNvPr>
          <p:cNvSpPr txBox="1">
            <a:spLocks/>
          </p:cNvSpPr>
          <p:nvPr userDrawn="1"/>
        </p:nvSpPr>
        <p:spPr>
          <a:xfrm>
            <a:off x="584200" y="5931634"/>
            <a:ext cx="2978150" cy="431066"/>
          </a:xfrm>
          <a:prstGeom prst="roundRect">
            <a:avLst>
              <a:gd name="adj" fmla="val 12775"/>
            </a:avLst>
          </a:prstGeom>
          <a:solidFill>
            <a:schemeClr val="bg1">
              <a:alpha val="7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ja"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#AISkillsFest•aka.ms/AISkillsFest</a:t>
            </a:r>
          </a:p>
        </p:txBody>
      </p:sp>
    </p:spTree>
    <p:extLst>
      <p:ext uri="{BB962C8B-B14F-4D97-AF65-F5344CB8AC3E}">
        <p14:creationId xmlns:p14="http://schemas.microsoft.com/office/powerpoint/2010/main" val="33158494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ja"/>
              <a:t>ここに写真をドラッグ&amp;ドロップ </a:t>
            </a:r>
            <a:br>
              <a:rPr lang="en-US"/>
            </a:br>
            <a:r>
              <a:rPr lang="ja"/>
              <a:t>するか、下のアイコンをクリックまたはタップして </a:t>
            </a:r>
            <a:br>
              <a:rPr lang="en-US"/>
            </a:br>
            <a:r>
              <a:rPr lang="ja"/>
              <a:t>挿入してください</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ja"/>
              <a:t>クリックして</a:t>
            </a:r>
            <a:br>
              <a:rPr lang="en-US"/>
            </a:br>
            <a:r>
              <a:rPr lang="ja"/>
              <a:t>マスタータイトルスタイルを編集</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a:solidFill>
                  <a:srgbClr val="A3A3A3"/>
                </a:solidFill>
              </a:rPr>
              <a:t>ELTレイアウト</a:t>
            </a:r>
          </a:p>
        </p:txBody>
      </p:sp>
    </p:spTree>
    <p:extLst>
      <p:ext uri="{BB962C8B-B14F-4D97-AF65-F5344CB8AC3E}">
        <p14:creationId xmlns:p14="http://schemas.microsoft.com/office/powerpoint/2010/main" val="23284805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ja"/>
              <a:t>クリックしてマスタータイトルスタイルを編集</a:t>
            </a:r>
          </a:p>
        </p:txBody>
      </p:sp>
      <p:sp>
        <p:nvSpPr>
          <p:cNvPr id="4"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ja"/>
              <a:t>ここに写真をドラッグ&amp;ドロップ </a:t>
            </a:r>
            <a:br>
              <a:rPr lang="en-US"/>
            </a:br>
            <a:r>
              <a:rPr lang="ja"/>
              <a:t>するか、下のアイコンをクリックまたはタップして </a:t>
            </a:r>
            <a:br>
              <a:rPr lang="en-US"/>
            </a:br>
            <a:r>
              <a:rPr lang="ja"/>
              <a:t>挿入してください</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a:solidFill>
                  <a:srgbClr val="A3A3A3"/>
                </a:solidFill>
              </a:rPr>
              <a:t>ELTレイアウト</a:t>
            </a:r>
          </a:p>
        </p:txBody>
      </p:sp>
    </p:spTree>
    <p:extLst>
      <p:ext uri="{BB962C8B-B14F-4D97-AF65-F5344CB8AC3E}">
        <p14:creationId xmlns:p14="http://schemas.microsoft.com/office/powerpoint/2010/main" val="36543286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ja"/>
              <a:t>クリックしてマスタータイトルスタイルを編集</a:t>
            </a:r>
          </a:p>
        </p:txBody>
      </p:sp>
      <p:sp>
        <p:nvSpPr>
          <p:cNvPr id="4"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ja"/>
              <a:t>ここに写真をドラッグ&amp;ドロップ </a:t>
            </a:r>
            <a:br>
              <a:rPr lang="en-US"/>
            </a:br>
            <a:r>
              <a:rPr lang="ja"/>
              <a:t>するか、下のアイコンをクリックまたはタップして </a:t>
            </a:r>
            <a:br>
              <a:rPr lang="en-US"/>
            </a:br>
            <a:r>
              <a:rPr lang="ja"/>
              <a:t>挿入してください</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a:solidFill>
                  <a:srgbClr val="A3A3A3"/>
                </a:solidFill>
              </a:rPr>
              <a:t>ELTレイアウト</a:t>
            </a:r>
          </a:p>
        </p:txBody>
      </p:sp>
    </p:spTree>
    <p:extLst>
      <p:ext uri="{BB962C8B-B14F-4D97-AF65-F5344CB8AC3E}">
        <p14:creationId xmlns:p14="http://schemas.microsoft.com/office/powerpoint/2010/main" val="31229000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ja"/>
              <a:t>クリックしてマスタータイトルスタイルを編集</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ja"/>
              <a:t>クリックしてマスターテキストスタイルを編集</a:t>
            </a:r>
          </a:p>
        </p:txBody>
      </p:sp>
      <p:sp>
        <p:nvSpPr>
          <p:cNvPr id="9"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ja"/>
              <a:t>ここに写真をドラッグ&amp;ドロップ </a:t>
            </a:r>
            <a:br>
              <a:rPr lang="en-US"/>
            </a:br>
            <a:r>
              <a:rPr lang="ja"/>
              <a:t>するか、下のアイコンをクリックまたはタップして </a:t>
            </a:r>
            <a:br>
              <a:rPr lang="en-US"/>
            </a:br>
            <a:r>
              <a:rPr lang="ja"/>
              <a:t>挿入してください</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ja"/>
              <a:t>クリックしてマスターテキストスタイルを編集</a:t>
            </a:r>
          </a:p>
        </p:txBody>
      </p:sp>
      <p:sp>
        <p:nvSpPr>
          <p:cNvPr id="11"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ja"/>
              <a:t>ここに写真をドラッグ&amp;ドロップ </a:t>
            </a:r>
            <a:br>
              <a:rPr lang="en-US"/>
            </a:br>
            <a:r>
              <a:rPr lang="ja"/>
              <a:t>するか、下のアイコンをクリックまたはタップして </a:t>
            </a:r>
            <a:br>
              <a:rPr lang="en-US"/>
            </a:br>
            <a:r>
              <a:rPr lang="ja"/>
              <a:t>挿入してください</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a:solidFill>
                  <a:srgbClr val="A3A3A3"/>
                </a:solidFill>
              </a:rPr>
              <a:t>ELTレイアウト</a:t>
            </a:r>
          </a:p>
        </p:txBody>
      </p:sp>
    </p:spTree>
    <p:extLst>
      <p:ext uri="{BB962C8B-B14F-4D97-AF65-F5344CB8AC3E}">
        <p14:creationId xmlns:p14="http://schemas.microsoft.com/office/powerpoint/2010/main" val="8568238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ja"/>
              <a:t>クリックしてマスタータイトルスタイルを編集</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ja"/>
              <a:t>クリックしてマスターテキストスタイルを編集</a:t>
            </a:r>
          </a:p>
        </p:txBody>
      </p:sp>
      <p:sp>
        <p:nvSpPr>
          <p:cNvPr id="9"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ja"/>
              <a:t>ここに写真をドラッグ&amp;ドロップ </a:t>
            </a:r>
            <a:br>
              <a:rPr lang="en-US"/>
            </a:br>
            <a:r>
              <a:rPr lang="ja"/>
              <a:t>するか、下のアイコンをクリックまたはタップして </a:t>
            </a:r>
            <a:br>
              <a:rPr lang="en-US"/>
            </a:br>
            <a:r>
              <a:rPr lang="ja"/>
              <a:t>挿入してください</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ja"/>
              <a:t>クリックしてマスターテキストスタイルを編集</a:t>
            </a:r>
          </a:p>
        </p:txBody>
      </p:sp>
      <p:sp>
        <p:nvSpPr>
          <p:cNvPr id="10"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ja"/>
              <a:t>ここに写真をドラッグ&amp;ドロップ </a:t>
            </a:r>
            <a:br>
              <a:rPr lang="en-US"/>
            </a:br>
            <a:r>
              <a:rPr lang="ja"/>
              <a:t>するか、下のアイコンをクリックまたはタップして </a:t>
            </a:r>
            <a:br>
              <a:rPr lang="en-US"/>
            </a:br>
            <a:r>
              <a:rPr lang="ja"/>
              <a:t>挿入してください</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ja"/>
              <a:t>クリックしてマスターテキストスタイルを編集</a:t>
            </a:r>
          </a:p>
        </p:txBody>
      </p:sp>
      <p:sp>
        <p:nvSpPr>
          <p:cNvPr id="11"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ja"/>
              <a:t>ここに写真をドラッグ&amp;ドロップ </a:t>
            </a:r>
            <a:br>
              <a:rPr lang="en-US"/>
            </a:br>
            <a:r>
              <a:rPr lang="ja"/>
              <a:t>するか、下のアイコンをクリックまたはタップして </a:t>
            </a:r>
            <a:br>
              <a:rPr lang="en-US"/>
            </a:br>
            <a:r>
              <a:rPr lang="ja"/>
              <a:t>挿入してください</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a:solidFill>
                  <a:srgbClr val="A3A3A3"/>
                </a:solidFill>
              </a:rPr>
              <a:t>ELTレイアウト</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ja"/>
              <a:t>クリックしてマスタータイトルスタイルを編集</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ja"/>
              <a:t>クリックしてマスターテキストスタイルを編集</a:t>
            </a:r>
          </a:p>
        </p:txBody>
      </p:sp>
      <p:sp>
        <p:nvSpPr>
          <p:cNvPr id="9"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a:t>ここに写真をドラッグ&amp;ドロップ </a:t>
            </a:r>
            <a:br>
              <a:rPr lang="en-US"/>
            </a:br>
            <a:r>
              <a:rPr lang="ja"/>
              <a:t>するか、下のアイコンをクリックまたはタップして </a:t>
            </a:r>
            <a:br>
              <a:rPr lang="en-US"/>
            </a:br>
            <a:r>
              <a:rPr lang="ja"/>
              <a:t>挿入してください</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ja"/>
              <a:t>クリックしてマスターテキストスタイルを編集</a:t>
            </a:r>
          </a:p>
        </p:txBody>
      </p:sp>
      <p:sp>
        <p:nvSpPr>
          <p:cNvPr id="10"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a:t>ここに写真をドラッグ&amp;ドロップ </a:t>
            </a:r>
            <a:br>
              <a:rPr lang="en-US"/>
            </a:br>
            <a:r>
              <a:rPr lang="ja"/>
              <a:t>するか、下のアイコンをクリックまたはタップして </a:t>
            </a:r>
            <a:br>
              <a:rPr lang="en-US"/>
            </a:br>
            <a:r>
              <a:rPr lang="ja"/>
              <a:t>挿入してください</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ja"/>
              <a:t>クリックしてマスターテキストスタイルを編集</a:t>
            </a:r>
          </a:p>
        </p:txBody>
      </p:sp>
      <p:sp>
        <p:nvSpPr>
          <p:cNvPr id="11"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a:t>ここに写真をドラッグ&amp;ドロップ </a:t>
            </a:r>
            <a:br>
              <a:rPr lang="en-US"/>
            </a:br>
            <a:r>
              <a:rPr lang="ja"/>
              <a:t>するか、下のアイコンをクリックまたはタップして </a:t>
            </a:r>
            <a:br>
              <a:rPr lang="en-US"/>
            </a:br>
            <a:r>
              <a:rPr lang="ja"/>
              <a:t>挿入してください</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ja"/>
              <a:t>クリックしてマスターテキストスタイルを編集</a:t>
            </a:r>
          </a:p>
        </p:txBody>
      </p:sp>
      <p:sp>
        <p:nvSpPr>
          <p:cNvPr id="14"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a:t>ここに写真をダグ&amp;ドロップ </a:t>
            </a:r>
            <a:br>
              <a:rPr lang="en-US"/>
            </a:br>
            <a:r>
              <a:rPr lang="ja"/>
              <a:t>するか、下のアイコンをクリックまたはタップ </a:t>
            </a:r>
            <a:br>
              <a:rPr lang="en-US"/>
            </a:br>
            <a:r>
              <a:rPr lang="ja"/>
              <a:t>して挿入します</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a:solidFill>
                  <a:srgbClr val="A3A3A3"/>
                </a:solidFill>
              </a:rPr>
              <a:t>ELTレイアウト</a:t>
            </a:r>
          </a:p>
        </p:txBody>
      </p:sp>
    </p:spTree>
    <p:extLst>
      <p:ext uri="{BB962C8B-B14F-4D97-AF65-F5344CB8AC3E}">
        <p14:creationId xmlns:p14="http://schemas.microsoft.com/office/powerpoint/2010/main" val="1991869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ja"/>
              <a:t>クリックしてマスタータイトルスタイルを編集</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3"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ja"/>
              <a:t>ここに写真をドラッグ&amp;ドロップ </a:t>
            </a:r>
            <a:br>
              <a:rPr lang="en-US"/>
            </a:br>
            <a:r>
              <a:rPr lang="ja"/>
              <a:t>するか、下のアイコンをクリックまたはタップして </a:t>
            </a:r>
            <a:br>
              <a:rPr lang="en-US"/>
            </a:br>
            <a:r>
              <a:rPr lang="ja"/>
              <a:t>挿入してください</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5"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ja"/>
              <a:t>ここに写真をドラッグ&amp;ドロップ </a:t>
            </a:r>
            <a:br>
              <a:rPr lang="en-US"/>
            </a:br>
            <a:r>
              <a:rPr lang="ja"/>
              <a:t>するか、下のアイコンをクリックまたはタップして </a:t>
            </a:r>
            <a:br>
              <a:rPr lang="en-US"/>
            </a:br>
            <a:r>
              <a:rPr lang="ja"/>
              <a:t>挿入してください</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a:solidFill>
                  <a:srgbClr val="A3A3A3"/>
                </a:solidFill>
              </a:rPr>
              <a:t>ELTレイアウト</a:t>
            </a:r>
          </a:p>
        </p:txBody>
      </p:sp>
    </p:spTree>
    <p:extLst>
      <p:ext uri="{BB962C8B-B14F-4D97-AF65-F5344CB8AC3E}">
        <p14:creationId xmlns:p14="http://schemas.microsoft.com/office/powerpoint/2010/main" val="416613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ja"/>
              <a:t>クリックしてマスタータイトルスタイルを編集</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3"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a:t>ここに写真をドラッグ&amp;ドロップ </a:t>
            </a:r>
            <a:br>
              <a:rPr lang="en-US"/>
            </a:br>
            <a:r>
              <a:rPr lang="ja"/>
              <a:t>するか、下のアイコンをクリックまたはタップして </a:t>
            </a:r>
            <a:br>
              <a:rPr lang="en-US"/>
            </a:br>
            <a:r>
              <a:rPr lang="ja"/>
              <a:t>挿入してください</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5"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a:t>ここに写真をドラッグ&amp;ドロップ </a:t>
            </a:r>
            <a:br>
              <a:rPr lang="en-US"/>
            </a:br>
            <a:r>
              <a:rPr lang="ja"/>
              <a:t>するか、下のアイコンをクリックまたはタップして </a:t>
            </a:r>
            <a:br>
              <a:rPr lang="en-US"/>
            </a:br>
            <a:r>
              <a:rPr lang="ja"/>
              <a:t>挿入してください</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7"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a:t>ここに写真をドラッグ&amp;ドロップ </a:t>
            </a:r>
            <a:br>
              <a:rPr lang="en-US"/>
            </a:br>
            <a:r>
              <a:rPr lang="ja"/>
              <a:t>するか、下のアイコンをクリックまたはタップして </a:t>
            </a:r>
            <a:br>
              <a:rPr lang="en-US"/>
            </a:br>
            <a:r>
              <a:rPr lang="ja"/>
              <a:t>挿入してください</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a:solidFill>
                  <a:srgbClr val="A3A3A3"/>
                </a:solidFill>
              </a:rPr>
              <a:t>ELTレイアウト</a:t>
            </a:r>
          </a:p>
        </p:txBody>
      </p:sp>
    </p:spTree>
    <p:extLst>
      <p:ext uri="{BB962C8B-B14F-4D97-AF65-F5344CB8AC3E}">
        <p14:creationId xmlns:p14="http://schemas.microsoft.com/office/powerpoint/2010/main" val="27368245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ja"/>
              <a:t>クリックしてマスタータイトルスタイルを編集</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3"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a:t>ここに写真をドラッグ&amp;ドロップ </a:t>
            </a:r>
            <a:br>
              <a:rPr lang="en-US"/>
            </a:br>
            <a:r>
              <a:rPr lang="ja"/>
              <a:t>するか、下のアイコンをクリックまたはタップして </a:t>
            </a:r>
            <a:br>
              <a:rPr lang="en-US"/>
            </a:br>
            <a:r>
              <a:rPr lang="ja"/>
              <a:t>挿入してください</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5"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a:t>ここに写真をドラッグ&amp;ドロップ </a:t>
            </a:r>
            <a:br>
              <a:rPr lang="en-US"/>
            </a:br>
            <a:r>
              <a:rPr lang="ja"/>
              <a:t>するか、下のアイコンをクリックまたはタップして </a:t>
            </a:r>
            <a:br>
              <a:rPr lang="en-US"/>
            </a:br>
            <a:r>
              <a:rPr lang="ja"/>
              <a:t>挿入してください</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7"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a:t>ここに写真をドラッグ&amp;ドロップ </a:t>
            </a:r>
            <a:br>
              <a:rPr lang="en-US"/>
            </a:br>
            <a:r>
              <a:rPr lang="ja"/>
              <a:t>するか、下のアイコンをクリックまたはタップして </a:t>
            </a:r>
            <a:br>
              <a:rPr lang="en-US"/>
            </a:br>
            <a:r>
              <a:rPr lang="ja"/>
              <a:t>挿入してください</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9"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a:t>ここに写真をダグ&amp;ドロップ </a:t>
            </a:r>
            <a:br>
              <a:rPr lang="en-US"/>
            </a:br>
            <a:r>
              <a:rPr lang="ja"/>
              <a:t>するか、下のアイコンをクリックまたはタップ </a:t>
            </a:r>
            <a:br>
              <a:rPr lang="en-US"/>
            </a:br>
            <a:r>
              <a:rPr lang="ja"/>
              <a:t>して挿入します</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a:solidFill>
                  <a:srgbClr val="A3A3A3"/>
                </a:solidFill>
              </a:rPr>
              <a:t>ELTレイアウト</a:t>
            </a:r>
          </a:p>
        </p:txBody>
      </p:sp>
    </p:spTree>
    <p:extLst>
      <p:ext uri="{BB962C8B-B14F-4D97-AF65-F5344CB8AC3E}">
        <p14:creationId xmlns:p14="http://schemas.microsoft.com/office/powerpoint/2010/main" val="3801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ja"/>
              <a:t>クリックしてマスタータイトルスタイルを編集</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3"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a:t>ここに写真をドラッグ&amp;ドロップ </a:t>
            </a:r>
            <a:br>
              <a:rPr lang="en-US"/>
            </a:br>
            <a:r>
              <a:rPr lang="ja"/>
              <a:t>するか、下のアイコンをクリックまたはタップして </a:t>
            </a:r>
            <a:br>
              <a:rPr lang="en-US"/>
            </a:br>
            <a:r>
              <a:rPr lang="ja"/>
              <a:t>挿入してください</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5"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a:t>ここに写真をドラッグ&amp;ドロップ </a:t>
            </a:r>
            <a:br>
              <a:rPr lang="en-US"/>
            </a:br>
            <a:r>
              <a:rPr lang="ja"/>
              <a:t>するか、下のアイコンをクリックまたはタップして </a:t>
            </a:r>
            <a:br>
              <a:rPr lang="en-US"/>
            </a:br>
            <a:r>
              <a:rPr lang="ja"/>
              <a:t>挿入してください</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7"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a:t>ここに写真をドラッグ&amp;ドロップ </a:t>
            </a:r>
            <a:br>
              <a:rPr lang="en-US"/>
            </a:br>
            <a:r>
              <a:rPr lang="ja"/>
              <a:t>するか、下のアイコンをクリックまたはタップして </a:t>
            </a:r>
            <a:br>
              <a:rPr lang="en-US"/>
            </a:br>
            <a:r>
              <a:rPr lang="ja"/>
              <a:t>挿入してください</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9"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a:t>ここに写真をダグ&amp;ドロップ </a:t>
            </a:r>
            <a:br>
              <a:rPr lang="en-US"/>
            </a:br>
            <a:r>
              <a:rPr lang="ja"/>
              <a:t>するか、下のアイコンをクリックまたはタップ </a:t>
            </a:r>
            <a:br>
              <a:rPr lang="en-US"/>
            </a:br>
            <a:r>
              <a:rPr lang="ja"/>
              <a:t>して挿入します</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20"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a:t>ここに写真をダグ&amp;ドロップ </a:t>
            </a:r>
            <a:br>
              <a:rPr lang="en-US"/>
            </a:br>
            <a:r>
              <a:rPr lang="ja"/>
              <a:t>するか、下のアイコンをクリックまたはタップ </a:t>
            </a:r>
            <a:br>
              <a:rPr lang="en-US"/>
            </a:br>
            <a:r>
              <a:rPr lang="ja"/>
              <a:t>して挿入します</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a:solidFill>
                  <a:srgbClr val="A3A3A3"/>
                </a:solidFill>
              </a:rPr>
              <a:t>ELTレイアウト</a:t>
            </a:r>
          </a:p>
        </p:txBody>
      </p:sp>
    </p:spTree>
    <p:extLst>
      <p:ext uri="{BB962C8B-B14F-4D97-AF65-F5344CB8AC3E}">
        <p14:creationId xmlns:p14="http://schemas.microsoft.com/office/powerpoint/2010/main" val="3836742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TechPro">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0" y="0"/>
            <a:ext cx="12191998" cy="6857998"/>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ja"/>
              <a:t>イベント名またはプレゼンテーションのタイトル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ja"/>
              <a:t>スピーカー名または字幕テキスト</a:t>
            </a:r>
          </a:p>
        </p:txBody>
      </p:sp>
      <p:pic>
        <p:nvPicPr>
          <p:cNvPr id="3" name="MS logo gray - EMF" descr="Microsoft ロゴ、灰色のテキスト バージョン">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89493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ja"/>
              <a:t>クリックしてマスタータイトルスタイルを編集</a:t>
            </a:r>
          </a:p>
        </p:txBody>
      </p:sp>
      <p:sp>
        <p:nvSpPr>
          <p:cNvPr id="16"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a:t>ここに写真をドラッグ&amp;ドロップ</a:t>
            </a:r>
            <a:br>
              <a:rPr lang="en-US"/>
            </a:br>
            <a:r>
              <a:rPr lang="ja"/>
              <a:t>するか、下のアイコンをクリックまたはタップして</a:t>
            </a:r>
            <a:br>
              <a:rPr lang="en-US"/>
            </a:br>
            <a:r>
              <a:rPr lang="ja"/>
              <a:t>挿入してください</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7"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a:t>ここに写真をドラッグ&amp;ドロップ</a:t>
            </a:r>
            <a:br>
              <a:rPr lang="en-US"/>
            </a:br>
            <a:r>
              <a:rPr lang="ja"/>
              <a:t>するか、下のアイコンをクリックまたはタップして</a:t>
            </a:r>
            <a:br>
              <a:rPr lang="en-US"/>
            </a:br>
            <a:r>
              <a:rPr lang="ja"/>
              <a:t>挿入してください</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8"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a:t>ここに写真をドラッグ&amp;ドロップ</a:t>
            </a:r>
            <a:br>
              <a:rPr lang="en-US"/>
            </a:br>
            <a:r>
              <a:rPr lang="ja"/>
              <a:t>するか、下のアイコンをクリックまたはタップして</a:t>
            </a:r>
            <a:br>
              <a:rPr lang="en-US"/>
            </a:br>
            <a:r>
              <a:rPr lang="ja"/>
              <a:t>挿入してください</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a:solidFill>
                  <a:srgbClr val="A3A3A3"/>
                </a:solidFill>
              </a:rPr>
              <a:t>ELTレイアウト</a:t>
            </a:r>
          </a:p>
        </p:txBody>
      </p:sp>
    </p:spTree>
    <p:extLst>
      <p:ext uri="{BB962C8B-B14F-4D97-AF65-F5344CB8AC3E}">
        <p14:creationId xmlns:p14="http://schemas.microsoft.com/office/powerpoint/2010/main" val="612362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ja"/>
              <a:t>クリックしてマスタータイトルスタイルを編集</a:t>
            </a:r>
          </a:p>
        </p:txBody>
      </p:sp>
      <p:sp>
        <p:nvSpPr>
          <p:cNvPr id="16"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a:t>ここに写真をドラッグ&amp;ドロップ</a:t>
            </a:r>
            <a:br>
              <a:rPr lang="en-US"/>
            </a:br>
            <a:r>
              <a:rPr lang="ja"/>
              <a:t>するか、下のアイコンをクリックまたはタップして</a:t>
            </a:r>
            <a:br>
              <a:rPr lang="en-US"/>
            </a:br>
            <a:r>
              <a:rPr lang="ja"/>
              <a:t>挿入してください</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7"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a:t>ここに写真をドラッグ&amp;ドロップ</a:t>
            </a:r>
            <a:br>
              <a:rPr lang="en-US"/>
            </a:br>
            <a:r>
              <a:rPr lang="ja"/>
              <a:t>するか、下のアイコンをクリックまたはタップして</a:t>
            </a:r>
            <a:br>
              <a:rPr lang="en-US"/>
            </a:br>
            <a:r>
              <a:rPr lang="ja"/>
              <a:t>挿入してください</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8"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a:t>ここに写真をドラッグ&amp;ドロップ</a:t>
            </a:r>
            <a:br>
              <a:rPr lang="en-US"/>
            </a:br>
            <a:r>
              <a:rPr lang="ja"/>
              <a:t>するか、下のアイコンをクリックまたはタップして</a:t>
            </a:r>
            <a:br>
              <a:rPr lang="en-US"/>
            </a:br>
            <a:r>
              <a:rPr lang="ja"/>
              <a:t>挿入してください</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1"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a:t>ここに写真をドラッグ&amp;ドロップ</a:t>
            </a:r>
            <a:br>
              <a:rPr lang="en-US"/>
            </a:br>
            <a:r>
              <a:rPr lang="ja"/>
              <a:t>するか、下のアイコンをクリックまたはタップして</a:t>
            </a:r>
            <a:br>
              <a:rPr lang="en-US"/>
            </a:br>
            <a:r>
              <a:rPr lang="ja"/>
              <a:t>挿入してください</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a:solidFill>
                  <a:srgbClr val="A3A3A3"/>
                </a:solidFill>
              </a:rPr>
              <a:t>ELTレイアウト</a:t>
            </a:r>
          </a:p>
        </p:txBody>
      </p:sp>
    </p:spTree>
    <p:extLst>
      <p:ext uri="{BB962C8B-B14F-4D97-AF65-F5344CB8AC3E}">
        <p14:creationId xmlns:p14="http://schemas.microsoft.com/office/powerpoint/2010/main" val="1783893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ja"/>
              <a:t>クリックしてマスタータイトルスタイルを編集</a:t>
            </a:r>
          </a:p>
        </p:txBody>
      </p:sp>
      <p:sp>
        <p:nvSpPr>
          <p:cNvPr id="16"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ja"/>
              <a:t>ここに写真をドラッグ&amp;ドロップ</a:t>
            </a:r>
            <a:br>
              <a:rPr lang="en-US"/>
            </a:br>
            <a:r>
              <a:rPr lang="ja"/>
              <a:t>するか、下のアイコンをクリックまたはタップして</a:t>
            </a:r>
            <a:br>
              <a:rPr lang="en-US"/>
            </a:br>
            <a:r>
              <a:rPr lang="ja"/>
              <a:t>挿入してください</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7"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ja"/>
              <a:t>ここに写真をドラッグ&amp;ドロップ</a:t>
            </a:r>
            <a:br>
              <a:rPr lang="en-US"/>
            </a:br>
            <a:r>
              <a:rPr lang="ja"/>
              <a:t>するか、下のアイコンをクリックまたはタップして</a:t>
            </a:r>
            <a:br>
              <a:rPr lang="en-US"/>
            </a:br>
            <a:r>
              <a:rPr lang="ja"/>
              <a:t>挿入してください</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8"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ja"/>
              <a:t>ここに写真をドラッグ&amp;ドロップ</a:t>
            </a:r>
            <a:br>
              <a:rPr lang="en-US"/>
            </a:br>
            <a:r>
              <a:rPr lang="ja"/>
              <a:t>するか、下のアイコンをクリックまたはタップして</a:t>
            </a:r>
            <a:br>
              <a:rPr lang="en-US"/>
            </a:br>
            <a:r>
              <a:rPr lang="ja"/>
              <a:t>挿入してください</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1"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ja"/>
              <a:t>ここに写真をドラッグアンドドロップ</a:t>
            </a:r>
            <a:br>
              <a:rPr lang="en-US"/>
            </a:br>
            <a:r>
              <a:rPr lang="ja"/>
              <a:t>するか、下のアイコンをクリックまたはタップ</a:t>
            </a:r>
            <a:br>
              <a:rPr lang="en-US"/>
            </a:br>
            <a:r>
              <a:rPr lang="ja"/>
              <a:t>して挿入します44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9"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ja"/>
              <a:t>ここに写真をドラッグ&amp;ドロップ</a:t>
            </a:r>
            <a:br>
              <a:rPr lang="en-US"/>
            </a:br>
            <a:r>
              <a:rPr lang="ja"/>
              <a:t>するか、下のアイコンをクリックまたはタップして</a:t>
            </a:r>
            <a:br>
              <a:rPr lang="en-US"/>
            </a:br>
            <a:r>
              <a:rPr lang="ja"/>
              <a:t>挿入してください</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a:solidFill>
                  <a:srgbClr val="A3A3A3"/>
                </a:solidFill>
              </a:rPr>
              <a:t>ELTレイアウト</a:t>
            </a:r>
          </a:p>
        </p:txBody>
      </p:sp>
    </p:spTree>
    <p:extLst>
      <p:ext uri="{BB962C8B-B14F-4D97-AF65-F5344CB8AC3E}">
        <p14:creationId xmlns:p14="http://schemas.microsoft.com/office/powerpoint/2010/main" val="657282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Agenda Default">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274401-DBC2-9496-5064-46F436CBD279}"/>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365386"/>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ja"/>
              <a:t>議題</a:t>
            </a:r>
          </a:p>
        </p:txBody>
      </p:sp>
      <p:sp>
        <p:nvSpPr>
          <p:cNvPr id="5" name="Text Placeholder 4"/>
          <p:cNvSpPr>
            <a:spLocks noGrp="1"/>
          </p:cNvSpPr>
          <p:nvPr>
            <p:ph type="body" sz="quarter" idx="12" hasCustomPrompt="1"/>
          </p:nvPr>
        </p:nvSpPr>
        <p:spPr>
          <a:xfrm>
            <a:off x="585216" y="3364882"/>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kumimoji="0" lang="en-US" sz="1600" b="0" i="0" u="none" strike="noStrike" kern="1200" cap="none" spc="0" normalizeH="0" baseline="0" noProof="0" dirty="0">
                <a:ln>
                  <a:noFill/>
                </a:ln>
                <a:solidFill>
                  <a:srgbClr val="091F2C"/>
                </a:solidFill>
                <a:effectLst/>
                <a:uLnTx/>
                <a:uFillTx/>
                <a:latin typeface="Segoe Sans Display"/>
                <a:ea typeface="+mn-ea"/>
                <a:cs typeface="Segoe Sans Display" pitchFamily="2" charset="0"/>
              </a:defRPr>
            </a:lvl1pPr>
          </a:lstStyle>
          <a:p>
            <a:pPr marL="342900" marR="0" lvl="0" indent="-342900" algn="l" defTabSz="932742" rtl="0" eaLnBrk="1" fontAlgn="auto" latinLnBrk="0" hangingPunct="1">
              <a:lnSpc>
                <a:spcPct val="100000"/>
              </a:lnSpc>
              <a:spcBef>
                <a:spcPts val="0"/>
              </a:spcBef>
              <a:spcAft>
                <a:spcPts val="1200"/>
              </a:spcAft>
              <a:buClrTx/>
              <a:buSzPct val="90000"/>
              <a:buFont typeface="+mj-lt"/>
              <a:buAutoNum type="arabicPeriod"/>
              <a:tabLst/>
              <a:defRPr/>
            </a:pPr>
            <a:r>
              <a:rPr kumimoji="0" lang="ja" sz="1600" b="0" i="0" u="none" strike="noStrike" kern="1200" cap="none" spc="0" normalizeH="0" baseline="0" noProof="0">
                <a:ln>
                  <a:noFill/>
                </a:ln>
                <a:solidFill>
                  <a:srgbClr val="091F2C"/>
                </a:solidFill>
                <a:effectLst/>
                <a:uLnTx/>
                <a:uFillTx/>
                <a:latin typeface="Segoe Sans Display"/>
                <a:ea typeface="+mn-ea"/>
                <a:cs typeface="Segoe Sans Display" pitchFamily="2" charset="0"/>
              </a:rPr>
              <a:t>議題項目</a:t>
            </a:r>
          </a:p>
        </p:txBody>
      </p:sp>
    </p:spTree>
    <p:extLst>
      <p:ext uri="{BB962C8B-B14F-4D97-AF65-F5344CB8AC3E}">
        <p14:creationId xmlns:p14="http://schemas.microsoft.com/office/powerpoint/2010/main" val="4100510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ja"/>
              <a:t>タイトル</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ja"/>
              <a:t>クリックしてマスターテキストスタイルを編集</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a:solidFill>
                  <a:srgbClr val="A3A3A3"/>
                </a:solidFill>
              </a:rPr>
              <a:t>ELTレイアウト</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ja"/>
              <a:t>タイトル</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ja"/>
              <a:t>クリックしてマスターテキストスタイルを編集</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a:solidFill>
                  <a:srgbClr val="A3A3A3"/>
                </a:solidFill>
              </a:rPr>
              <a:t>ELTレイアウト</a:t>
            </a:r>
          </a:p>
        </p:txBody>
      </p:sp>
    </p:spTree>
    <p:extLst>
      <p:ext uri="{BB962C8B-B14F-4D97-AF65-F5344CB8AC3E}">
        <p14:creationId xmlns:p14="http://schemas.microsoft.com/office/powerpoint/2010/main" val="225442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ja"/>
              <a:t>クリックしてマスタータイトルスタイルを編集</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ja"/>
              <a:t>クリックしてタイトルを入力</a:t>
            </a:r>
          </a:p>
        </p:txBody>
      </p:sp>
      <p:sp>
        <p:nvSpPr>
          <p:cNvPr id="5" name="Text Placeholder 4" descr="このレイアウトは、開発者コードにのみ使用する必要があります。使用されるフォントは、コードを表示するのに理想的な等幅フォントです。">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ja"/>
              <a:t>クリックしてマスターテキストスタイルを編集</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ja"/>
              <a:t>クリックしてマスタータイトルスタイルを編集</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ja"/>
              <a:t>クリックしてテキストを編集</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rgbClr val="0078D4"/>
              </a:gs>
            </a:gsLst>
            <a:lin ang="16200000" scaled="1"/>
            <a:tileRect/>
          </a:gradFill>
        </p:spPr>
        <p:txBody>
          <a:bodyPr lIns="585216" tIns="91440" bIns="45720"/>
          <a:lstStyle>
            <a:lvl1pPr marL="0" indent="0">
              <a:buNone/>
              <a:defRPr sz="1999">
                <a:solidFill>
                  <a:srgbClr val="FFFFFF"/>
                </a:solidFill>
                <a:latin typeface="+mj-lt"/>
              </a:defRPr>
            </a:lvl1pPr>
          </a:lstStyle>
          <a:p>
            <a:pPr lvl="0"/>
            <a:r>
              <a:rPr lang="ja"/>
              <a:t>クリックしてタイトルを入力</a:t>
            </a:r>
          </a:p>
        </p:txBody>
      </p:sp>
      <p:sp>
        <p:nvSpPr>
          <p:cNvPr id="13" name="Text Placeholder 4" descr="このレイアウトは、開発者コードにのみ使用する必要があります。使用されるフォントは、コードを表示するのに理想的な等幅フォントです。">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ja"/>
              <a:t>クリックしてコードを編集または貼り付けます</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ja"/>
              <a:t>クリックしてマスタータイトルスタイルを編集</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rgbClr val="0078D4"/>
              </a:gs>
            </a:gsLst>
            <a:lin ang="16200000" scaled="1"/>
            <a:tileRect/>
          </a:gradFill>
        </p:spPr>
        <p:txBody>
          <a:bodyPr lIns="585216" tIns="91440" bIns="45720"/>
          <a:lstStyle>
            <a:lvl1pPr marL="0" indent="0">
              <a:buNone/>
              <a:defRPr sz="1999">
                <a:solidFill>
                  <a:srgbClr val="FFFFFF"/>
                </a:solidFill>
                <a:latin typeface="+mj-lt"/>
              </a:defRPr>
            </a:lvl1pPr>
          </a:lstStyle>
          <a:p>
            <a:pPr lvl="0"/>
            <a:r>
              <a:rPr lang="ja"/>
              <a:t>クリックしてタイトルを入力</a:t>
            </a:r>
          </a:p>
        </p:txBody>
      </p:sp>
      <p:sp>
        <p:nvSpPr>
          <p:cNvPr id="13" name="Text Placeholder 4" descr="このレイアウトは、開発者コードにのみ使用する必要があります。使用されるフォントは、コードを表示するのに理想的な等幅フォントです。">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ja"/>
              <a:t>クリックしてコードを編集または貼り付けます</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ja"/>
              <a:t>クリックしてテキストを編集</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ja"/>
              <a:t>クリックしてタイトルを編集</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ja"/>
              <a:t>クリックしてテキストを編集</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rgbClr val="0078D4"/>
              </a:gs>
            </a:gsLst>
            <a:lin ang="10800000" scaled="1"/>
            <a:tileRect/>
          </a:gradFill>
        </p:spPr>
        <p:txBody>
          <a:bodyPr lIns="585216" tIns="91440" bIns="91440"/>
          <a:lstStyle>
            <a:lvl1pPr marL="0" indent="0">
              <a:buNone/>
              <a:defRPr sz="1999">
                <a:solidFill>
                  <a:srgbClr val="FFFFFF"/>
                </a:solidFill>
                <a:latin typeface="+mj-lt"/>
              </a:defRPr>
            </a:lvl1pPr>
          </a:lstStyle>
          <a:p>
            <a:pPr lvl="0"/>
            <a:r>
              <a:rPr lang="ja"/>
              <a:t>クリックしてタイトルを入力</a:t>
            </a:r>
          </a:p>
        </p:txBody>
      </p:sp>
      <p:sp>
        <p:nvSpPr>
          <p:cNvPr id="13" name="Text Placeholder 4" descr="このレイアウトは、開発者コードにのみ使用する必要があります。使用されるフォントは、コードを表示するのに理想的な等幅フォントです。">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ja"/>
              <a:t>クリックしてコードを編集または貼り付けます</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NextGe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8000"/>
          </a:xfrm>
          <a:prstGeom prst="rect">
            <a:avLst/>
          </a:prstGeom>
        </p:spPr>
      </p:pic>
      <p:pic>
        <p:nvPicPr>
          <p:cNvPr id="8" name="MS logo gray - EMF" descr="Microsoft ロゴ、灰色のテキスト バージョン">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0" name="Title 1">
            <a:extLst>
              <a:ext uri="{FF2B5EF4-FFF2-40B4-BE49-F238E27FC236}">
                <a16:creationId xmlns:a16="http://schemas.microsoft.com/office/drawing/2014/main" id="{D085D2F2-A028-0C92-5920-F5BB9E8B4610}"/>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ja" sz="6000" b="1" kern="1200" cap="none" spc="-50" baseline="0">
                <a:ln w="3175">
                  <a:noFill/>
                </a:ln>
                <a:gradFill>
                  <a:gsLst>
                    <a:gs pos="40000">
                      <a:srgbClr val="2A446F"/>
                    </a:gs>
                    <a:gs pos="100000">
                      <a:srgbClr val="C03BC4"/>
                    </a:gs>
                  </a:gsLst>
                  <a:lin ang="3900000" scaled="0"/>
                </a:gradFill>
                <a:effectLst/>
                <a:latin typeface="Segoe UI Semibold"/>
                <a:ea typeface="+mn-ea"/>
                <a:cs typeface="Segoe UI Semibold"/>
              </a:rPr>
              <a:t>マイクロソフト</a:t>
            </a:r>
          </a:p>
          <a:p>
            <a:r>
              <a:rPr lang="ja" sz="6000" b="1" kern="1200" cap="none" spc="-50" baseline="0">
                <a:ln w="3175">
                  <a:noFill/>
                </a:ln>
                <a:gradFill>
                  <a:gsLst>
                    <a:gs pos="40000">
                      <a:srgbClr val="2A446F"/>
                    </a:gs>
                    <a:gs pos="100000">
                      <a:srgbClr val="C03BC4"/>
                    </a:gs>
                  </a:gsLst>
                  <a:lin ang="3900000" scaled="0"/>
                </a:gradFill>
                <a:effectLst/>
                <a:latin typeface="Segoe UI Semibold"/>
                <a:ea typeface="+mn-ea"/>
                <a:cs typeface="Segoe UI Semibold"/>
              </a:rPr>
              <a:t>AIスキルフェスト</a:t>
            </a:r>
          </a:p>
        </p:txBody>
      </p:sp>
      <p:sp>
        <p:nvSpPr>
          <p:cNvPr id="2" name="TextBox 1">
            <a:extLst>
              <a:ext uri="{FF2B5EF4-FFF2-40B4-BE49-F238E27FC236}">
                <a16:creationId xmlns:a16="http://schemas.microsoft.com/office/drawing/2014/main" id="{D658215A-0B3E-A09B-8B11-19FE0478CAB1}"/>
              </a:ext>
            </a:extLst>
          </p:cNvPr>
          <p:cNvSpPr txBox="1"/>
          <p:nvPr userDrawn="1"/>
        </p:nvSpPr>
        <p:spPr>
          <a:xfrm>
            <a:off x="584201" y="3913438"/>
            <a:ext cx="4334932"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ja" sz="2400" kern="1200" spc="0" baseline="0">
                <a:solidFill>
                  <a:srgbClr val="091F2C"/>
                </a:solidFill>
                <a:latin typeface="+mn-lt"/>
                <a:ea typeface="+mn-ea"/>
                <a:cs typeface="Segoe UI" panose="020B0502040204020203" pitchFamily="34" charset="0"/>
              </a:rPr>
              <a:t>50日間のAIディスカバリーと学習で未来を切り開く</a:t>
            </a:r>
          </a:p>
        </p:txBody>
      </p:sp>
      <p:sp>
        <p:nvSpPr>
          <p:cNvPr id="4" name="Text Placeholder 13">
            <a:extLst>
              <a:ext uri="{FF2B5EF4-FFF2-40B4-BE49-F238E27FC236}">
                <a16:creationId xmlns:a16="http://schemas.microsoft.com/office/drawing/2014/main" id="{9F02FC10-A322-D254-FC3A-55C744CAE9B2}"/>
              </a:ext>
            </a:extLst>
          </p:cNvPr>
          <p:cNvSpPr txBox="1">
            <a:spLocks/>
          </p:cNvSpPr>
          <p:nvPr userDrawn="1"/>
        </p:nvSpPr>
        <p:spPr>
          <a:xfrm>
            <a:off x="584200" y="5931634"/>
            <a:ext cx="2978150" cy="431066"/>
          </a:xfrm>
          <a:prstGeom prst="roundRect">
            <a:avLst>
              <a:gd name="adj" fmla="val 12775"/>
            </a:avLst>
          </a:prstGeom>
          <a:solidFill>
            <a:schemeClr val="bg1">
              <a:alpha val="7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ja"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#AISkillsFest•aka.ms/AISkillsFest</a:t>
            </a:r>
          </a:p>
        </p:txBody>
      </p:sp>
    </p:spTree>
    <p:extLst>
      <p:ext uri="{BB962C8B-B14F-4D97-AF65-F5344CB8AC3E}">
        <p14:creationId xmlns:p14="http://schemas.microsoft.com/office/powerpoint/2010/main" val="427306246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ja"/>
              <a:t>クリックしてタイトルを編集</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ja"/>
              <a:t>クリックしてタイトルを入力</a:t>
            </a:r>
          </a:p>
        </p:txBody>
      </p:sp>
      <p:sp>
        <p:nvSpPr>
          <p:cNvPr id="13" name="Text Placeholder 4" descr="このレイアウトは、開発者コードにのみ使用する必要があります。使用されるフォントは、コードを表示するのに理想的な等幅フォントです。">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ja"/>
              <a:t>クリックしてコードを編集または貼り付けます</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ja"/>
              <a:t>クリックしてテキストを編集</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Demo slide Default">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274401-DBC2-9496-5064-46F436CBD279}"/>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ja"/>
              <a:t>デモタイトル</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n-lt"/>
              </a:defRPr>
            </a:lvl1pPr>
          </a:lstStyle>
          <a:p>
            <a:pPr lvl="0"/>
            <a:r>
              <a:rPr lang="ja"/>
              <a:t>スピーカー名</a:t>
            </a:r>
          </a:p>
        </p:txBody>
      </p:sp>
    </p:spTree>
    <p:extLst>
      <p:ext uri="{BB962C8B-B14F-4D97-AF65-F5344CB8AC3E}">
        <p14:creationId xmlns:p14="http://schemas.microsoft.com/office/powerpoint/2010/main" val="1556031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38F212-CEBD-0DA7-8DA7-DF3DE8A6FDC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ja"/>
              <a:t>デモタイトル</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ja"/>
              <a:t>スピーカー名</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efault">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632C5F-6998-82BE-AA6A-893B3297F031}"/>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ja"/>
              <a:t>セクションタイトル</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D95377-1266-A4CB-E102-6B8FC933F25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ja"/>
              <a:t>セクションタイトル</a:t>
            </a:r>
          </a:p>
        </p:txBody>
      </p:sp>
    </p:spTree>
    <p:extLst>
      <p:ext uri="{BB962C8B-B14F-4D97-AF65-F5344CB8AC3E}">
        <p14:creationId xmlns:p14="http://schemas.microsoft.com/office/powerpoint/2010/main" val="2384628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BC028C-A225-65A3-A052-02DC09CAC31C}"/>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1998" cy="6857998"/>
          </a:xfrm>
          <a:prstGeom prst="rect">
            <a:avLst/>
          </a:prstGeom>
        </p:spPr>
      </p:pic>
      <p:sp>
        <p:nvSpPr>
          <p:cNvPr id="3" name="TextBox 2">
            <a:extLst>
              <a:ext uri="{FF2B5EF4-FFF2-40B4-BE49-F238E27FC236}">
                <a16:creationId xmlns:a16="http://schemas.microsoft.com/office/drawing/2014/main" id="{BB0522D1-C6FA-5953-2AB4-29194F7F8900}"/>
              </a:ext>
            </a:extLst>
          </p:cNvPr>
          <p:cNvSpPr txBox="1"/>
          <p:nvPr userDrawn="1"/>
        </p:nvSpPr>
        <p:spPr>
          <a:xfrm>
            <a:off x="4318000" y="3524370"/>
            <a:ext cx="3556000" cy="338554"/>
          </a:xfrm>
          <a:prstGeom prst="rect">
            <a:avLst/>
          </a:prstGeom>
          <a:noFill/>
        </p:spPr>
        <p:txBody>
          <a:bodyPr wrap="square" lIns="0">
            <a:spAutoFit/>
          </a:body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ja" sz="1600" b="0" i="0" u="none" strike="noStrike" kern="1200" cap="none" spc="0" normalizeH="0" baseline="0" noProof="0">
                <a:ln>
                  <a:noFill/>
                </a:ln>
                <a:solidFill>
                  <a:srgbClr val="091F2C"/>
                </a:solidFill>
                <a:effectLst/>
                <a:uLnTx/>
                <a:uFillTx/>
                <a:latin typeface="Segoe UI" panose="020B0502040204020203" pitchFamily="34" charset="0"/>
                <a:cs typeface="Segoe UI" panose="020B0502040204020203" pitchFamily="34" charset="0"/>
              </a:rPr>
              <a:t>活動期間:2025年4月8日〜5月28日 </a:t>
            </a:r>
          </a:p>
        </p:txBody>
      </p:sp>
      <p:sp>
        <p:nvSpPr>
          <p:cNvPr id="4" name="Text Placeholder 13">
            <a:hlinkClick r:id="rId3"/>
            <a:extLst>
              <a:ext uri="{FF2B5EF4-FFF2-40B4-BE49-F238E27FC236}">
                <a16:creationId xmlns:a16="http://schemas.microsoft.com/office/drawing/2014/main" id="{D58F302C-CBE8-41B7-09B8-0880F1B734F4}"/>
              </a:ext>
            </a:extLst>
          </p:cNvPr>
          <p:cNvSpPr txBox="1">
            <a:spLocks/>
          </p:cNvSpPr>
          <p:nvPr userDrawn="1"/>
        </p:nvSpPr>
        <p:spPr>
          <a:xfrm>
            <a:off x="4620260" y="4019321"/>
            <a:ext cx="2951481" cy="596860"/>
          </a:xfrm>
          <a:prstGeom prst="roundRect">
            <a:avLst>
              <a:gd name="adj" fmla="val 12775"/>
            </a:avLst>
          </a:prstGeom>
          <a:solidFill>
            <a:schemeClr val="bg1">
              <a:alpha val="70000"/>
            </a:schemeClr>
          </a:solidFill>
          <a:ln w="6350">
            <a:solidFill>
              <a:schemeClr val="tx1"/>
            </a:solid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ja" sz="2400" b="0" i="0" u="none" strike="noStrike" kern="1200" cap="none" spc="0" normalizeH="0" baseline="0" noProof="0">
                <a:ln>
                  <a:noFill/>
                </a:ln>
                <a:solidFill>
                  <a:srgbClr val="091F2C"/>
                </a:solidFill>
                <a:effectLst/>
                <a:uLnTx/>
                <a:uFillTx/>
                <a:latin typeface="Segoe UI Semilight" panose="020B0402040204020203" pitchFamily="34" charset="0"/>
                <a:ea typeface="+mn-ea"/>
                <a:cs typeface="Segoe UI Semilight" panose="020B0402040204020203" pitchFamily="34" charset="0"/>
              </a:rPr>
              <a:t>aka.ms/AISkillsFest</a:t>
            </a:r>
          </a:p>
        </p:txBody>
      </p:sp>
      <p:sp>
        <p:nvSpPr>
          <p:cNvPr id="5" name="Text Placeholder 4">
            <a:extLst>
              <a:ext uri="{FF2B5EF4-FFF2-40B4-BE49-F238E27FC236}">
                <a16:creationId xmlns:a16="http://schemas.microsoft.com/office/drawing/2014/main" id="{88F09FCD-A52F-AF97-7073-48366B5E4A00}"/>
              </a:ext>
            </a:extLst>
          </p:cNvPr>
          <p:cNvSpPr txBox="1">
            <a:spLocks/>
          </p:cNvSpPr>
          <p:nvPr userDrawn="1"/>
        </p:nvSpPr>
        <p:spPr>
          <a:xfrm>
            <a:off x="582612" y="2627354"/>
            <a:ext cx="11026777" cy="550616"/>
          </a:xfrm>
          <a:prstGeom prst="rect">
            <a:avLst/>
          </a:prstGeom>
        </p:spPr>
        <p:txBody>
          <a:bodyPr lIns="0"/>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cap="all"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defRPr/>
            </a:pPr>
            <a:r>
              <a:rPr lang="ja" sz="2800" cap="none">
                <a:solidFill>
                  <a:srgbClr val="091F2C"/>
                </a:solidFill>
                <a:latin typeface="Segoe UI Semibold"/>
              </a:rPr>
              <a:t>次のセッションに登録してください</a:t>
            </a:r>
          </a:p>
        </p:txBody>
      </p:sp>
      <p:pic>
        <p:nvPicPr>
          <p:cNvPr id="6" name="Picture 5" descr="3Dピクセル矢印カーソル">
            <a:extLst>
              <a:ext uri="{FF2B5EF4-FFF2-40B4-BE49-F238E27FC236}">
                <a16:creationId xmlns:a16="http://schemas.microsoft.com/office/drawing/2014/main" id="{8FFB824D-E63B-6664-C233-3D8D7006487C}"/>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6199928" y="4332115"/>
            <a:ext cx="1576156" cy="1576153"/>
          </a:xfrm>
          <a:prstGeom prst="rect">
            <a:avLst/>
          </a:prstGeom>
        </p:spPr>
      </p:pic>
      <p:sp>
        <p:nvSpPr>
          <p:cNvPr id="7" name="Title 4">
            <a:extLst>
              <a:ext uri="{FF2B5EF4-FFF2-40B4-BE49-F238E27FC236}">
                <a16:creationId xmlns:a16="http://schemas.microsoft.com/office/drawing/2014/main" id="{8594ECE4-5CE7-0519-1602-1A87771A7241}"/>
              </a:ext>
              <a:ext uri="{C183D7F6-B498-43B3-948B-1728B52AA6E4}">
                <adec:decorative xmlns:adec="http://schemas.microsoft.com/office/drawing/2017/decorative" val="0"/>
              </a:ext>
            </a:extLst>
          </p:cNvPr>
          <p:cNvSpPr>
            <a:spLocks/>
          </p:cNvSpPr>
          <p:nvPr userDrawn="1"/>
        </p:nvSpPr>
        <p:spPr>
          <a:xfrm>
            <a:off x="583406" y="1746568"/>
            <a:ext cx="11025188" cy="830997"/>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R="0" lvl="0" indent="0" algn="ctr" defTabSz="932742" fontAlgn="auto">
              <a:lnSpc>
                <a:spcPct val="80000"/>
              </a:lnSpc>
              <a:spcBef>
                <a:spcPct val="0"/>
              </a:spcBef>
              <a:spcAft>
                <a:spcPts val="0"/>
              </a:spcAft>
              <a:buClrTx/>
              <a:buSzTx/>
              <a:tabLst>
                <a:tab pos="2628900" algn="l"/>
              </a:tabLst>
              <a:defRPr/>
            </a:pPr>
            <a:r>
              <a:rPr lang="ja" sz="6000" b="1" spc="-50">
                <a:ln w="3175">
                  <a:noFill/>
                </a:ln>
                <a:gradFill>
                  <a:gsLst>
                    <a:gs pos="40000">
                      <a:srgbClr val="2A446F"/>
                    </a:gs>
                    <a:gs pos="80000">
                      <a:schemeClr val="accent1"/>
                    </a:gs>
                  </a:gsLst>
                  <a:lin ang="3900000" scaled="0"/>
                </a:gradFill>
                <a:latin typeface="Segoe UI Semibold"/>
                <a:cs typeface="Segoe UI Semibold"/>
              </a:rPr>
              <a:t>次に学ぶこと</a:t>
            </a:r>
          </a:p>
        </p:txBody>
      </p:sp>
    </p:spTree>
    <p:extLst>
      <p:ext uri="{BB962C8B-B14F-4D97-AF65-F5344CB8AC3E}">
        <p14:creationId xmlns:p14="http://schemas.microsoft.com/office/powerpoint/2010/main" val="22486022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160" userDrawn="1">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descr="これは、最終スライドに含めるべき著作権表示です。"/>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ja" sz="700">
                <a:solidFill>
                  <a:schemeClr val="tx1"/>
                </a:solidFill>
                <a:cs typeface="Segoe UI" pitchFamily="34" charset="0"/>
              </a:rPr>
              <a:t>© 著作権:Microsoft Corporation.全著作権所有。 </a:t>
            </a:r>
          </a:p>
        </p:txBody>
      </p:sp>
      <p:pic>
        <p:nvPicPr>
          <p:cNvPr id="5" name="MS logo white - EMF" descr="Microsoft ロゴ ホワイト テキスト バージョン">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ja"/>
              <a:t>クリックしてマスタータイトルスタイルを編集</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ja"/>
              <a:t>次に：</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NextGen">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C02264-6880-81B7-356A-8D600C79A60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ja"/>
              <a:t>イベント名またはプレゼンテーションのタイトル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ja"/>
              <a:t>スピーカー名または字幕テキスト</a:t>
            </a:r>
          </a:p>
        </p:txBody>
      </p:sp>
      <p:pic>
        <p:nvPicPr>
          <p:cNvPr id="3" name="MS logo gray - EMF" descr="Microsoft ロゴ、灰色のテキスト バージョン">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4265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9505613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ja"/>
              <a:t>クリックしてマスタータイトルスタイルを編集</a:t>
            </a:r>
          </a:p>
        </p:txBody>
      </p:sp>
      <p:sp>
        <p:nvSpPr>
          <p:cNvPr id="3" name="Text Placeholder 4">
            <a:extLst>
              <a:ext uri="{FF2B5EF4-FFF2-40B4-BE49-F238E27FC236}">
                <a16:creationId xmlns:a16="http://schemas.microsoft.com/office/drawing/2014/main" id="{3134AA3C-2F0D-D667-86A9-3A48F0A2264F}"/>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ja"/>
              <a:t>クリックして眉毛のスタイルを編集</a:t>
            </a:r>
          </a:p>
        </p:txBody>
      </p:sp>
    </p:spTree>
    <p:extLst>
      <p:ext uri="{BB962C8B-B14F-4D97-AF65-F5344CB8AC3E}">
        <p14:creationId xmlns:p14="http://schemas.microsoft.com/office/powerpoint/2010/main" val="23641847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Defaul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a:srcRect/>
          <a:stretch/>
        </p:blipFill>
        <p:spPr>
          <a:xfrm>
            <a:off x="0" y="0"/>
            <a:ext cx="12191998" cy="6857999"/>
          </a:xfrm>
          <a:prstGeom prst="rect">
            <a:avLst/>
          </a:prstGeom>
        </p:spPr>
      </p:pic>
      <p:pic>
        <p:nvPicPr>
          <p:cNvPr id="3" name="MS logo white - EMF" descr="Microsoft ロゴ ホワイト テキスト バージョン">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8" name="Text Placeholder 13">
            <a:extLst>
              <a:ext uri="{FF2B5EF4-FFF2-40B4-BE49-F238E27FC236}">
                <a16:creationId xmlns:a16="http://schemas.microsoft.com/office/drawing/2014/main" id="{22D882D6-E847-5E3E-ED49-ECF94FC312BB}"/>
              </a:ext>
            </a:extLst>
          </p:cNvPr>
          <p:cNvSpPr txBox="1">
            <a:spLocks/>
          </p:cNvSpPr>
          <p:nvPr userDrawn="1"/>
        </p:nvSpPr>
        <p:spPr>
          <a:xfrm>
            <a:off x="584200" y="5931634"/>
            <a:ext cx="2978150" cy="431066"/>
          </a:xfrm>
          <a:prstGeom prst="roundRect">
            <a:avLst>
              <a:gd name="adj" fmla="val 12775"/>
            </a:avLst>
          </a:prstGeom>
          <a:solidFill>
            <a:schemeClr val="tx1">
              <a:alpha val="1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ja"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#AISkillsFest•aka.ms/AISkillsFest</a:t>
            </a:r>
          </a:p>
        </p:txBody>
      </p:sp>
      <p:sp>
        <p:nvSpPr>
          <p:cNvPr id="4" name="Title 1">
            <a:extLst>
              <a:ext uri="{FF2B5EF4-FFF2-40B4-BE49-F238E27FC236}">
                <a16:creationId xmlns:a16="http://schemas.microsoft.com/office/drawing/2014/main" id="{84196D8D-8B2D-D451-6EE2-C7EEC5EBF18C}"/>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pPr marL="0" algn="l" defTabSz="932742" rtl="0" eaLnBrk="1" latinLnBrk="0" hangingPunct="1">
              <a:lnSpc>
                <a:spcPct val="100000"/>
              </a:lnSpc>
              <a:spcBef>
                <a:spcPct val="0"/>
              </a:spcBef>
              <a:buNone/>
            </a:pPr>
            <a:r>
              <a:rPr lang="ja" sz="6000" b="1" kern="1200" cap="none" spc="-50" baseline="0">
                <a:ln w="3175">
                  <a:noFill/>
                </a:ln>
                <a:gradFill>
                  <a:gsLst>
                    <a:gs pos="71000">
                      <a:schemeClr val="accent1">
                        <a:lumMod val="20000"/>
                        <a:lumOff val="80000"/>
                      </a:schemeClr>
                    </a:gs>
                    <a:gs pos="18000">
                      <a:schemeClr val="tx1"/>
                    </a:gs>
                  </a:gsLst>
                  <a:lin ang="3900000" scaled="0"/>
                </a:gradFill>
                <a:effectLst/>
                <a:latin typeface="Segoe UI Semibold"/>
                <a:ea typeface="+mn-ea"/>
                <a:cs typeface="Segoe UI Semibold"/>
              </a:rPr>
              <a:t>マイクロソフト</a:t>
            </a:r>
          </a:p>
          <a:p>
            <a:pPr marL="0" algn="l" defTabSz="932742" rtl="0" eaLnBrk="1" latinLnBrk="0" hangingPunct="1">
              <a:lnSpc>
                <a:spcPct val="100000"/>
              </a:lnSpc>
              <a:spcBef>
                <a:spcPct val="0"/>
              </a:spcBef>
              <a:buNone/>
            </a:pPr>
            <a:r>
              <a:rPr lang="ja" sz="6000" b="1" kern="1200" cap="none" spc="-50" baseline="0">
                <a:ln w="3175">
                  <a:noFill/>
                </a:ln>
                <a:gradFill>
                  <a:gsLst>
                    <a:gs pos="71000">
                      <a:schemeClr val="accent1">
                        <a:lumMod val="20000"/>
                        <a:lumOff val="80000"/>
                      </a:schemeClr>
                    </a:gs>
                    <a:gs pos="18000">
                      <a:schemeClr val="tx1"/>
                    </a:gs>
                  </a:gsLst>
                  <a:lin ang="3900000" scaled="0"/>
                </a:gradFill>
                <a:effectLst/>
                <a:latin typeface="Segoe UI Semibold"/>
                <a:ea typeface="+mn-ea"/>
                <a:cs typeface="Segoe UI Semibold"/>
              </a:rPr>
              <a:t>AIスキルフェスト</a:t>
            </a:r>
          </a:p>
        </p:txBody>
      </p:sp>
      <p:sp>
        <p:nvSpPr>
          <p:cNvPr id="5" name="TextBox 4">
            <a:extLst>
              <a:ext uri="{FF2B5EF4-FFF2-40B4-BE49-F238E27FC236}">
                <a16:creationId xmlns:a16="http://schemas.microsoft.com/office/drawing/2014/main" id="{1FE11632-D079-CBE4-61CD-3DF3E1BBAD96}"/>
              </a:ext>
            </a:extLst>
          </p:cNvPr>
          <p:cNvSpPr txBox="1"/>
          <p:nvPr userDrawn="1"/>
        </p:nvSpPr>
        <p:spPr>
          <a:xfrm>
            <a:off x="584200" y="3913438"/>
            <a:ext cx="4428067" cy="830997"/>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ja" sz="2400" kern="1200" spc="0" baseline="0">
                <a:solidFill>
                  <a:schemeClr val="tx1"/>
                </a:solidFill>
                <a:latin typeface="+mn-lt"/>
                <a:ea typeface="+mn-ea"/>
                <a:cs typeface="Segoe UI" panose="020B0502040204020203" pitchFamily="34" charset="0"/>
              </a:rPr>
              <a:t>50日間のAIディスカバリーと学習で未来を切り開く</a:t>
            </a:r>
          </a:p>
        </p:txBody>
      </p:sp>
    </p:spTree>
    <p:extLst>
      <p:ext uri="{BB962C8B-B14F-4D97-AF65-F5344CB8AC3E}">
        <p14:creationId xmlns:p14="http://schemas.microsoft.com/office/powerpoint/2010/main" val="419323006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lide Defaul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FC294-8A26-120C-670A-C3BCB5E87EDD}"/>
              </a:ext>
            </a:extLst>
          </p:cNvPr>
          <p:cNvPicPr>
            <a:picLocks noChangeAspect="1"/>
          </p:cNvPicPr>
          <p:nvPr userDrawn="1"/>
        </p:nvPicPr>
        <p:blipFill>
          <a:blip r:embed="rId2"/>
          <a:srcRect/>
          <a:stretch/>
        </p:blipFill>
        <p:spPr>
          <a:xfrm>
            <a:off x="0" y="0"/>
            <a:ext cx="12191998" cy="6857999"/>
          </a:xfrm>
          <a:prstGeom prst="rect">
            <a:avLst/>
          </a:prstGeom>
        </p:spPr>
      </p:pic>
      <p:pic>
        <p:nvPicPr>
          <p:cNvPr id="3" name="MS logo white - EMF" descr="Microsoft ロゴ ホワイト テキスト バージョン">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chemeClr val="tx1"/>
                </a:solidFill>
              </a:defRPr>
            </a:lvl1pPr>
          </a:lstStyle>
          <a:p>
            <a:pPr lvl="0"/>
            <a:r>
              <a:rPr lang="ja"/>
              <a:t>イベント名またはプレゼンテーションのタイトル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ja"/>
              <a:t>スピーカー名または字幕テキスト</a:t>
            </a:r>
          </a:p>
        </p:txBody>
      </p:sp>
    </p:spTree>
    <p:extLst>
      <p:ext uri="{BB962C8B-B14F-4D97-AF65-F5344CB8AC3E}">
        <p14:creationId xmlns:p14="http://schemas.microsoft.com/office/powerpoint/2010/main" val="121979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TechPr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pic>
        <p:nvPicPr>
          <p:cNvPr id="3" name="MS logo white - EMF" descr="Microsoft ロゴ ホワイト テキスト バージョン">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Title 1">
            <a:extLst>
              <a:ext uri="{FF2B5EF4-FFF2-40B4-BE49-F238E27FC236}">
                <a16:creationId xmlns:a16="http://schemas.microsoft.com/office/drawing/2014/main" id="{82AC4EB0-4D63-6F60-936D-CC78DEE97C79}"/>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pPr marL="0" algn="l" defTabSz="932742" rtl="0" eaLnBrk="1" latinLnBrk="0" hangingPunct="1">
              <a:lnSpc>
                <a:spcPct val="100000"/>
              </a:lnSpc>
              <a:spcBef>
                <a:spcPct val="0"/>
              </a:spcBef>
              <a:buNone/>
            </a:pPr>
            <a:r>
              <a:rPr lang="ja" sz="6000" b="1" kern="1200" cap="none" spc="-50" baseline="0">
                <a:ln w="3175">
                  <a:noFill/>
                </a:ln>
                <a:gradFill>
                  <a:gsLst>
                    <a:gs pos="71000">
                      <a:schemeClr val="accent1">
                        <a:lumMod val="20000"/>
                        <a:lumOff val="80000"/>
                      </a:schemeClr>
                    </a:gs>
                    <a:gs pos="18000">
                      <a:schemeClr val="tx1"/>
                    </a:gs>
                  </a:gsLst>
                  <a:lin ang="3900000" scaled="0"/>
                </a:gradFill>
                <a:effectLst/>
                <a:latin typeface="Segoe UI Semibold"/>
                <a:ea typeface="+mn-ea"/>
                <a:cs typeface="Segoe UI Semibold"/>
              </a:rPr>
              <a:t>マイクロソフト</a:t>
            </a:r>
          </a:p>
          <a:p>
            <a:pPr marL="0" algn="l" defTabSz="932742" rtl="0" eaLnBrk="1" latinLnBrk="0" hangingPunct="1">
              <a:lnSpc>
                <a:spcPct val="100000"/>
              </a:lnSpc>
              <a:spcBef>
                <a:spcPct val="0"/>
              </a:spcBef>
              <a:buNone/>
            </a:pPr>
            <a:r>
              <a:rPr lang="ja" sz="6000" b="1" kern="1200" cap="none" spc="-50" baseline="0">
                <a:ln w="3175">
                  <a:noFill/>
                </a:ln>
                <a:gradFill>
                  <a:gsLst>
                    <a:gs pos="71000">
                      <a:schemeClr val="accent1">
                        <a:lumMod val="20000"/>
                        <a:lumOff val="80000"/>
                      </a:schemeClr>
                    </a:gs>
                    <a:gs pos="18000">
                      <a:schemeClr val="tx1"/>
                    </a:gs>
                  </a:gsLst>
                  <a:lin ang="3900000" scaled="0"/>
                </a:gradFill>
                <a:effectLst/>
                <a:latin typeface="Segoe UI Semibold"/>
                <a:ea typeface="+mn-ea"/>
                <a:cs typeface="Segoe UI Semibold"/>
              </a:rPr>
              <a:t>AIスキルフェスト</a:t>
            </a:r>
          </a:p>
        </p:txBody>
      </p:sp>
      <p:sp>
        <p:nvSpPr>
          <p:cNvPr id="8" name="TextBox 7">
            <a:extLst>
              <a:ext uri="{FF2B5EF4-FFF2-40B4-BE49-F238E27FC236}">
                <a16:creationId xmlns:a16="http://schemas.microsoft.com/office/drawing/2014/main" id="{B2FCE0C8-4359-2B19-D2D4-2468E9E228D1}"/>
              </a:ext>
            </a:extLst>
          </p:cNvPr>
          <p:cNvSpPr txBox="1"/>
          <p:nvPr userDrawn="1"/>
        </p:nvSpPr>
        <p:spPr>
          <a:xfrm>
            <a:off x="584200" y="3913438"/>
            <a:ext cx="4428067" cy="830997"/>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ja" sz="2400" kern="1200" spc="0" baseline="0">
                <a:solidFill>
                  <a:schemeClr val="tx1"/>
                </a:solidFill>
                <a:latin typeface="+mn-lt"/>
                <a:ea typeface="+mn-ea"/>
                <a:cs typeface="Segoe UI" panose="020B0502040204020203" pitchFamily="34" charset="0"/>
              </a:rPr>
              <a:t>50日間のAIディスカバリーと学習で未来を切り開く</a:t>
            </a:r>
          </a:p>
        </p:txBody>
      </p:sp>
      <p:sp>
        <p:nvSpPr>
          <p:cNvPr id="6" name="Text Placeholder 13">
            <a:extLst>
              <a:ext uri="{FF2B5EF4-FFF2-40B4-BE49-F238E27FC236}">
                <a16:creationId xmlns:a16="http://schemas.microsoft.com/office/drawing/2014/main" id="{06A014DD-5DAE-40EE-8998-EC025A05331C}"/>
              </a:ext>
            </a:extLst>
          </p:cNvPr>
          <p:cNvSpPr txBox="1">
            <a:spLocks/>
          </p:cNvSpPr>
          <p:nvPr userDrawn="1"/>
        </p:nvSpPr>
        <p:spPr>
          <a:xfrm>
            <a:off x="584200" y="5931634"/>
            <a:ext cx="2978150" cy="431066"/>
          </a:xfrm>
          <a:prstGeom prst="roundRect">
            <a:avLst>
              <a:gd name="adj" fmla="val 12775"/>
            </a:avLst>
          </a:prstGeom>
          <a:solidFill>
            <a:schemeClr val="tx1">
              <a:alpha val="1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ja"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#AISkillsFest•aka.ms/AISkillsFest</a:t>
            </a:r>
          </a:p>
        </p:txBody>
      </p:sp>
    </p:spTree>
    <p:extLst>
      <p:ext uri="{BB962C8B-B14F-4D97-AF65-F5344CB8AC3E}">
        <p14:creationId xmlns:p14="http://schemas.microsoft.com/office/powerpoint/2010/main" val="212577090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Slide TechPr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FC294-8A26-120C-670A-C3BCB5E87ED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pic>
        <p:nvPicPr>
          <p:cNvPr id="3" name="MS logo white - EMF" descr="Microsoft ロゴ ホワイト テキスト バージョン">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chemeClr val="tx1"/>
                </a:solidFill>
              </a:defRPr>
            </a:lvl1pPr>
          </a:lstStyle>
          <a:p>
            <a:pPr lvl="0"/>
            <a:r>
              <a:rPr lang="ja"/>
              <a:t>イベント名またはプレゼンテーションのタイトル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ja"/>
              <a:t>スピーカー名または字幕テキスト</a:t>
            </a:r>
          </a:p>
        </p:txBody>
      </p:sp>
    </p:spTree>
    <p:extLst>
      <p:ext uri="{BB962C8B-B14F-4D97-AF65-F5344CB8AC3E}">
        <p14:creationId xmlns:p14="http://schemas.microsoft.com/office/powerpoint/2010/main" val="2770585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NextGe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pic>
        <p:nvPicPr>
          <p:cNvPr id="3" name="MS logo white - EMF" descr="Microsoft ロゴ ホワイト テキスト バージョン">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Title 1">
            <a:extLst>
              <a:ext uri="{FF2B5EF4-FFF2-40B4-BE49-F238E27FC236}">
                <a16:creationId xmlns:a16="http://schemas.microsoft.com/office/drawing/2014/main" id="{C38B67A9-F24A-73A8-22E6-E3C8606F4E6E}"/>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pPr marL="0" algn="l" defTabSz="932742" rtl="0" eaLnBrk="1" latinLnBrk="0" hangingPunct="1">
              <a:lnSpc>
                <a:spcPct val="100000"/>
              </a:lnSpc>
              <a:spcBef>
                <a:spcPct val="0"/>
              </a:spcBef>
              <a:buNone/>
            </a:pPr>
            <a:r>
              <a:rPr lang="ja" sz="6000" b="1" kern="1200" cap="none" spc="-50" baseline="0">
                <a:ln w="3175">
                  <a:noFill/>
                </a:ln>
                <a:gradFill>
                  <a:gsLst>
                    <a:gs pos="71000">
                      <a:schemeClr val="accent3">
                        <a:lumMod val="20000"/>
                        <a:lumOff val="80000"/>
                      </a:schemeClr>
                    </a:gs>
                    <a:gs pos="18000">
                      <a:schemeClr val="tx1"/>
                    </a:gs>
                  </a:gsLst>
                  <a:lin ang="3900000" scaled="0"/>
                </a:gradFill>
                <a:effectLst/>
                <a:latin typeface="Segoe UI Semibold"/>
                <a:ea typeface="+mn-ea"/>
                <a:cs typeface="Segoe UI Semibold"/>
              </a:rPr>
              <a:t>マイクロソフト</a:t>
            </a:r>
          </a:p>
          <a:p>
            <a:pPr marL="0" algn="l" defTabSz="932742" rtl="0" eaLnBrk="1" latinLnBrk="0" hangingPunct="1">
              <a:lnSpc>
                <a:spcPct val="100000"/>
              </a:lnSpc>
              <a:spcBef>
                <a:spcPct val="0"/>
              </a:spcBef>
              <a:buNone/>
            </a:pPr>
            <a:r>
              <a:rPr lang="ja" sz="6000" b="1" kern="1200" cap="none" spc="-50" baseline="0">
                <a:ln w="3175">
                  <a:noFill/>
                </a:ln>
                <a:gradFill>
                  <a:gsLst>
                    <a:gs pos="71000">
                      <a:schemeClr val="accent3">
                        <a:lumMod val="20000"/>
                        <a:lumOff val="80000"/>
                      </a:schemeClr>
                    </a:gs>
                    <a:gs pos="18000">
                      <a:schemeClr val="tx1"/>
                    </a:gs>
                  </a:gsLst>
                  <a:lin ang="3900000" scaled="0"/>
                </a:gradFill>
                <a:effectLst/>
                <a:latin typeface="Segoe UI Semibold"/>
                <a:ea typeface="+mn-ea"/>
                <a:cs typeface="Segoe UI Semibold"/>
              </a:rPr>
              <a:t>AIスキルフェスト</a:t>
            </a:r>
          </a:p>
        </p:txBody>
      </p:sp>
      <p:sp>
        <p:nvSpPr>
          <p:cNvPr id="8" name="TextBox 7">
            <a:extLst>
              <a:ext uri="{FF2B5EF4-FFF2-40B4-BE49-F238E27FC236}">
                <a16:creationId xmlns:a16="http://schemas.microsoft.com/office/drawing/2014/main" id="{88E3D86D-81A6-E0E7-7476-765F276B1728}"/>
              </a:ext>
            </a:extLst>
          </p:cNvPr>
          <p:cNvSpPr txBox="1"/>
          <p:nvPr userDrawn="1"/>
        </p:nvSpPr>
        <p:spPr>
          <a:xfrm>
            <a:off x="584200" y="3913438"/>
            <a:ext cx="4428067" cy="830997"/>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ja" sz="2400" kern="1200" spc="0" baseline="0">
                <a:solidFill>
                  <a:schemeClr val="tx1"/>
                </a:solidFill>
                <a:latin typeface="+mn-lt"/>
                <a:ea typeface="+mn-ea"/>
                <a:cs typeface="Segoe UI" panose="020B0502040204020203" pitchFamily="34" charset="0"/>
              </a:rPr>
              <a:t>50日間のAIディスカバリーと学習で未来を切り開く</a:t>
            </a:r>
          </a:p>
        </p:txBody>
      </p:sp>
      <p:sp>
        <p:nvSpPr>
          <p:cNvPr id="6" name="Text Placeholder 13">
            <a:extLst>
              <a:ext uri="{FF2B5EF4-FFF2-40B4-BE49-F238E27FC236}">
                <a16:creationId xmlns:a16="http://schemas.microsoft.com/office/drawing/2014/main" id="{A320CED2-9845-A105-B6C9-9561D4B39D73}"/>
              </a:ext>
            </a:extLst>
          </p:cNvPr>
          <p:cNvSpPr txBox="1">
            <a:spLocks/>
          </p:cNvSpPr>
          <p:nvPr userDrawn="1"/>
        </p:nvSpPr>
        <p:spPr>
          <a:xfrm>
            <a:off x="584200" y="5931634"/>
            <a:ext cx="2978150" cy="431066"/>
          </a:xfrm>
          <a:prstGeom prst="roundRect">
            <a:avLst>
              <a:gd name="adj" fmla="val 12775"/>
            </a:avLst>
          </a:prstGeom>
          <a:solidFill>
            <a:schemeClr val="tx1">
              <a:alpha val="1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ja"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#AISkillsFest•aka.ms/AISkillsFest</a:t>
            </a:r>
          </a:p>
        </p:txBody>
      </p:sp>
    </p:spTree>
    <p:extLst>
      <p:ext uri="{BB962C8B-B14F-4D97-AF65-F5344CB8AC3E}">
        <p14:creationId xmlns:p14="http://schemas.microsoft.com/office/powerpoint/2010/main" val="129353808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Slide NextGe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AEB6AF-1992-2491-DC09-0E577A25766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pic>
        <p:nvPicPr>
          <p:cNvPr id="3" name="MS logo white - EMF" descr="Microsoft ロゴ ホワイト テキスト バージョン">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chemeClr val="tx1"/>
                </a:solidFill>
              </a:defRPr>
            </a:lvl1pPr>
          </a:lstStyle>
          <a:p>
            <a:pPr lvl="0"/>
            <a:r>
              <a:rPr lang="ja"/>
              <a:t>イベント名またはプレゼンテーションのタイトル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ja"/>
              <a:t>スピーカー名または字幕テキスト</a:t>
            </a:r>
          </a:p>
        </p:txBody>
      </p:sp>
    </p:spTree>
    <p:extLst>
      <p:ext uri="{BB962C8B-B14F-4D97-AF65-F5344CB8AC3E}">
        <p14:creationId xmlns:p14="http://schemas.microsoft.com/office/powerpoint/2010/main" val="405356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BusinessUs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pic>
        <p:nvPicPr>
          <p:cNvPr id="3" name="MS logo white - EMF" descr="Microsoft ロゴ ホワイト テキスト バージョン">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Title 1">
            <a:extLst>
              <a:ext uri="{FF2B5EF4-FFF2-40B4-BE49-F238E27FC236}">
                <a16:creationId xmlns:a16="http://schemas.microsoft.com/office/drawing/2014/main" id="{D960585B-6D10-B49D-3013-1A356A1D818D}"/>
              </a:ext>
            </a:extLst>
          </p:cNvPr>
          <p:cNvSpPr txBox="1">
            <a:spLocks/>
          </p:cNvSpPr>
          <p:nvPr userDrawn="1"/>
        </p:nvSpPr>
        <p:spPr bwMode="white">
          <a:xfrm>
            <a:off x="584199" y="1942485"/>
            <a:ext cx="6056297"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pPr marL="0" algn="l" defTabSz="932742" rtl="0" eaLnBrk="1" latinLnBrk="0" hangingPunct="1">
              <a:lnSpc>
                <a:spcPct val="100000"/>
              </a:lnSpc>
              <a:spcBef>
                <a:spcPct val="0"/>
              </a:spcBef>
              <a:buNone/>
            </a:pPr>
            <a:r>
              <a:rPr lang="ja" sz="6000" b="1" kern="1200" cap="none" spc="-50" baseline="0" dirty="0">
                <a:ln w="3175">
                  <a:noFill/>
                </a:ln>
                <a:gradFill>
                  <a:gsLst>
                    <a:gs pos="71000">
                      <a:schemeClr val="accent3">
                        <a:lumMod val="20000"/>
                        <a:lumOff val="80000"/>
                      </a:schemeClr>
                    </a:gs>
                    <a:gs pos="18000">
                      <a:schemeClr val="tx1"/>
                    </a:gs>
                  </a:gsLst>
                  <a:lin ang="3900000" scaled="0"/>
                </a:gradFill>
                <a:effectLst/>
                <a:latin typeface="Segoe UI Semibold"/>
                <a:ea typeface="+mn-ea"/>
                <a:cs typeface="Segoe UI Semibold"/>
              </a:rPr>
              <a:t>マイクロソフト</a:t>
            </a:r>
          </a:p>
          <a:p>
            <a:pPr marL="0" algn="l" defTabSz="932742" rtl="0" eaLnBrk="1" latinLnBrk="0" hangingPunct="1">
              <a:lnSpc>
                <a:spcPct val="100000"/>
              </a:lnSpc>
              <a:spcBef>
                <a:spcPct val="0"/>
              </a:spcBef>
              <a:buNone/>
            </a:pPr>
            <a:r>
              <a:rPr lang="ja" sz="6000" b="1" kern="1200" cap="none" spc="-50" baseline="0" dirty="0">
                <a:ln w="3175">
                  <a:noFill/>
                </a:ln>
                <a:gradFill>
                  <a:gsLst>
                    <a:gs pos="71000">
                      <a:schemeClr val="accent3">
                        <a:lumMod val="20000"/>
                        <a:lumOff val="80000"/>
                      </a:schemeClr>
                    </a:gs>
                    <a:gs pos="18000">
                      <a:schemeClr val="tx1"/>
                    </a:gs>
                  </a:gsLst>
                  <a:lin ang="3900000" scaled="0"/>
                </a:gradFill>
                <a:effectLst/>
                <a:latin typeface="Segoe UI Semibold"/>
                <a:ea typeface="+mn-ea"/>
                <a:cs typeface="Segoe UI Semibold"/>
              </a:rPr>
              <a:t>AIスキルフェスト</a:t>
            </a:r>
          </a:p>
        </p:txBody>
      </p:sp>
      <p:sp>
        <p:nvSpPr>
          <p:cNvPr id="8" name="TextBox 7">
            <a:extLst>
              <a:ext uri="{FF2B5EF4-FFF2-40B4-BE49-F238E27FC236}">
                <a16:creationId xmlns:a16="http://schemas.microsoft.com/office/drawing/2014/main" id="{29AB7195-6F4D-F7F5-C446-62C7B446FD3B}"/>
              </a:ext>
            </a:extLst>
          </p:cNvPr>
          <p:cNvSpPr txBox="1"/>
          <p:nvPr userDrawn="1"/>
        </p:nvSpPr>
        <p:spPr>
          <a:xfrm>
            <a:off x="584200" y="3913438"/>
            <a:ext cx="4428067" cy="830997"/>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ja" sz="2400" kern="1200" spc="0" baseline="0">
                <a:solidFill>
                  <a:schemeClr val="tx1"/>
                </a:solidFill>
                <a:latin typeface="+mn-lt"/>
                <a:ea typeface="+mn-ea"/>
                <a:cs typeface="Segoe UI" panose="020B0502040204020203" pitchFamily="34" charset="0"/>
              </a:rPr>
              <a:t>50日間のAIディスカバリーと学習で未来を切り開く</a:t>
            </a:r>
          </a:p>
        </p:txBody>
      </p:sp>
      <p:sp>
        <p:nvSpPr>
          <p:cNvPr id="6" name="Text Placeholder 13">
            <a:extLst>
              <a:ext uri="{FF2B5EF4-FFF2-40B4-BE49-F238E27FC236}">
                <a16:creationId xmlns:a16="http://schemas.microsoft.com/office/drawing/2014/main" id="{BF9D2AB0-0CD1-9364-9ED8-A732DF353803}"/>
              </a:ext>
            </a:extLst>
          </p:cNvPr>
          <p:cNvSpPr txBox="1">
            <a:spLocks/>
          </p:cNvSpPr>
          <p:nvPr userDrawn="1"/>
        </p:nvSpPr>
        <p:spPr>
          <a:xfrm>
            <a:off x="584200" y="5931634"/>
            <a:ext cx="2978150" cy="431066"/>
          </a:xfrm>
          <a:prstGeom prst="roundRect">
            <a:avLst>
              <a:gd name="adj" fmla="val 12775"/>
            </a:avLst>
          </a:prstGeom>
          <a:solidFill>
            <a:schemeClr val="tx1">
              <a:alpha val="1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ja"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#AISkillsFest•aka.ms/AISkillsFest</a:t>
            </a:r>
          </a:p>
        </p:txBody>
      </p:sp>
    </p:spTree>
    <p:extLst>
      <p:ext uri="{BB962C8B-B14F-4D97-AF65-F5344CB8AC3E}">
        <p14:creationId xmlns:p14="http://schemas.microsoft.com/office/powerpoint/2010/main" val="113070179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Slide BusinessUs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EFEF96-209D-07C9-4729-6230319774A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pic>
        <p:nvPicPr>
          <p:cNvPr id="3" name="MS logo white - EMF" descr="Microsoft ロゴ ホワイト テキスト バージョン">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chemeClr val="tx1"/>
                </a:solidFill>
              </a:defRPr>
            </a:lvl1pPr>
          </a:lstStyle>
          <a:p>
            <a:pPr lvl="0"/>
            <a:r>
              <a:rPr lang="ja"/>
              <a:t>イベント名またはプレゼンテーションのタイトル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ja"/>
              <a:t>スピーカー名または字幕テキスト</a:t>
            </a:r>
          </a:p>
        </p:txBody>
      </p:sp>
    </p:spTree>
    <p:extLst>
      <p:ext uri="{BB962C8B-B14F-4D97-AF65-F5344CB8AC3E}">
        <p14:creationId xmlns:p14="http://schemas.microsoft.com/office/powerpoint/2010/main" val="357997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alkin BusinessUs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a:srcRect/>
          <a:stretch/>
        </p:blipFill>
        <p:spPr>
          <a:xfrm>
            <a:off x="0" y="1"/>
            <a:ext cx="12191998" cy="6857998"/>
          </a:xfrm>
          <a:prstGeom prst="rect">
            <a:avLst/>
          </a:prstGeom>
        </p:spPr>
      </p:pic>
      <p:pic>
        <p:nvPicPr>
          <p:cNvPr id="8" name="MS logo gray - EMF" descr="Microsoft ロゴ、灰色のテキスト バージョン">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0" name="Title 1">
            <a:extLst>
              <a:ext uri="{FF2B5EF4-FFF2-40B4-BE49-F238E27FC236}">
                <a16:creationId xmlns:a16="http://schemas.microsoft.com/office/drawing/2014/main" id="{D085D2F2-A028-0C92-5920-F5BB9E8B4610}"/>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ja" sz="6000" b="1" kern="1200" cap="none" spc="-50" baseline="0">
                <a:ln w="3175">
                  <a:noFill/>
                </a:ln>
                <a:gradFill>
                  <a:gsLst>
                    <a:gs pos="10000">
                      <a:srgbClr val="091F2C"/>
                    </a:gs>
                    <a:gs pos="100000">
                      <a:schemeClr val="accent3"/>
                    </a:gs>
                  </a:gsLst>
                  <a:lin ang="3900000" scaled="0"/>
                </a:gradFill>
                <a:effectLst/>
                <a:latin typeface="Segoe UI Semibold"/>
                <a:ea typeface="+mn-ea"/>
                <a:cs typeface="Segoe UI Semibold"/>
              </a:rPr>
              <a:t>マイクロソフト</a:t>
            </a:r>
          </a:p>
          <a:p>
            <a:r>
              <a:rPr lang="ja" sz="6000" b="1" kern="1200" cap="none" spc="-50" baseline="0">
                <a:ln w="3175">
                  <a:noFill/>
                </a:ln>
                <a:gradFill>
                  <a:gsLst>
                    <a:gs pos="10000">
                      <a:srgbClr val="091F2C"/>
                    </a:gs>
                    <a:gs pos="100000">
                      <a:schemeClr val="accent3"/>
                    </a:gs>
                  </a:gsLst>
                  <a:lin ang="3900000" scaled="0"/>
                </a:gradFill>
                <a:effectLst/>
                <a:latin typeface="Segoe UI Semibold"/>
                <a:ea typeface="+mn-ea"/>
                <a:cs typeface="Segoe UI Semibold"/>
              </a:rPr>
              <a:t>AIスキルフェスト</a:t>
            </a:r>
          </a:p>
        </p:txBody>
      </p:sp>
      <p:sp>
        <p:nvSpPr>
          <p:cNvPr id="3" name="TextBox 2">
            <a:extLst>
              <a:ext uri="{FF2B5EF4-FFF2-40B4-BE49-F238E27FC236}">
                <a16:creationId xmlns:a16="http://schemas.microsoft.com/office/drawing/2014/main" id="{6CBF758C-9727-79FC-38D4-62ACB9B2384D}"/>
              </a:ext>
            </a:extLst>
          </p:cNvPr>
          <p:cNvSpPr txBox="1"/>
          <p:nvPr userDrawn="1"/>
        </p:nvSpPr>
        <p:spPr>
          <a:xfrm>
            <a:off x="584201" y="3913438"/>
            <a:ext cx="4334932"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ja" sz="2400" kern="1200" spc="0" baseline="0">
                <a:solidFill>
                  <a:srgbClr val="091F2C"/>
                </a:solidFill>
                <a:latin typeface="+mn-lt"/>
                <a:ea typeface="+mn-ea"/>
                <a:cs typeface="Segoe UI" panose="020B0502040204020203" pitchFamily="34" charset="0"/>
              </a:rPr>
              <a:t>50日間のAIディスカバリーと学習で未来を切り開く</a:t>
            </a:r>
          </a:p>
        </p:txBody>
      </p:sp>
      <p:sp>
        <p:nvSpPr>
          <p:cNvPr id="4" name="Text Placeholder 13">
            <a:extLst>
              <a:ext uri="{FF2B5EF4-FFF2-40B4-BE49-F238E27FC236}">
                <a16:creationId xmlns:a16="http://schemas.microsoft.com/office/drawing/2014/main" id="{78EE843D-313F-0C2A-F910-A4A31E69BE09}"/>
              </a:ext>
            </a:extLst>
          </p:cNvPr>
          <p:cNvSpPr txBox="1">
            <a:spLocks/>
          </p:cNvSpPr>
          <p:nvPr userDrawn="1"/>
        </p:nvSpPr>
        <p:spPr>
          <a:xfrm>
            <a:off x="584200" y="5931634"/>
            <a:ext cx="2978150" cy="431066"/>
          </a:xfrm>
          <a:prstGeom prst="roundRect">
            <a:avLst>
              <a:gd name="adj" fmla="val 12775"/>
            </a:avLst>
          </a:prstGeom>
          <a:solidFill>
            <a:schemeClr val="bg1">
              <a:alpha val="7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ja"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#AISkillsFest•aka.ms/AISkillsFest</a:t>
            </a:r>
          </a:p>
        </p:txBody>
      </p:sp>
    </p:spTree>
    <p:extLst>
      <p:ext uri="{BB962C8B-B14F-4D97-AF65-F5344CB8AC3E}">
        <p14:creationId xmlns:p14="http://schemas.microsoft.com/office/powerpoint/2010/main" val="405793381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Oth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a:srcRect/>
          <a:stretch/>
        </p:blipFill>
        <p:spPr>
          <a:xfrm>
            <a:off x="353" y="198"/>
            <a:ext cx="12191292" cy="6857602"/>
          </a:xfrm>
          <a:prstGeom prst="rect">
            <a:avLst/>
          </a:prstGeom>
        </p:spPr>
      </p:pic>
      <p:pic>
        <p:nvPicPr>
          <p:cNvPr id="3" name="MS logo white - EMF" descr="Microsoft ロゴ ホワイト テキスト バージョン">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Title 1">
            <a:extLst>
              <a:ext uri="{FF2B5EF4-FFF2-40B4-BE49-F238E27FC236}">
                <a16:creationId xmlns:a16="http://schemas.microsoft.com/office/drawing/2014/main" id="{1011D580-164B-59F0-79BB-F0F25AFBCF38}"/>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pPr marL="0" algn="l" defTabSz="932742" rtl="0" eaLnBrk="1" latinLnBrk="0" hangingPunct="1">
              <a:lnSpc>
                <a:spcPct val="100000"/>
              </a:lnSpc>
              <a:spcBef>
                <a:spcPct val="0"/>
              </a:spcBef>
              <a:buNone/>
            </a:pPr>
            <a:r>
              <a:rPr lang="ja" sz="6000" b="1" kern="1200" cap="none" spc="-50" baseline="0">
                <a:ln w="3175">
                  <a:noFill/>
                </a:ln>
                <a:gradFill>
                  <a:gsLst>
                    <a:gs pos="71000">
                      <a:schemeClr val="accent1">
                        <a:lumMod val="20000"/>
                        <a:lumOff val="80000"/>
                      </a:schemeClr>
                    </a:gs>
                    <a:gs pos="18000">
                      <a:schemeClr val="tx1"/>
                    </a:gs>
                  </a:gsLst>
                  <a:lin ang="3900000" scaled="0"/>
                </a:gradFill>
                <a:effectLst/>
                <a:latin typeface="Segoe UI Semibold"/>
                <a:ea typeface="+mn-ea"/>
                <a:cs typeface="Segoe UI Semibold"/>
              </a:rPr>
              <a:t>マイクロソフト</a:t>
            </a:r>
          </a:p>
          <a:p>
            <a:pPr marL="0" algn="l" defTabSz="932742" rtl="0" eaLnBrk="1" latinLnBrk="0" hangingPunct="1">
              <a:lnSpc>
                <a:spcPct val="100000"/>
              </a:lnSpc>
              <a:spcBef>
                <a:spcPct val="0"/>
              </a:spcBef>
              <a:buNone/>
            </a:pPr>
            <a:r>
              <a:rPr lang="ja" sz="6000" b="1" kern="1200" cap="none" spc="-50" baseline="0">
                <a:ln w="3175">
                  <a:noFill/>
                </a:ln>
                <a:gradFill>
                  <a:gsLst>
                    <a:gs pos="71000">
                      <a:schemeClr val="accent1">
                        <a:lumMod val="20000"/>
                        <a:lumOff val="80000"/>
                      </a:schemeClr>
                    </a:gs>
                    <a:gs pos="18000">
                      <a:schemeClr val="tx1"/>
                    </a:gs>
                  </a:gsLst>
                  <a:lin ang="3900000" scaled="0"/>
                </a:gradFill>
                <a:effectLst/>
                <a:latin typeface="Segoe UI Semibold"/>
                <a:ea typeface="+mn-ea"/>
                <a:cs typeface="Segoe UI Semibold"/>
              </a:rPr>
              <a:t>AIスキルフェスト</a:t>
            </a:r>
          </a:p>
        </p:txBody>
      </p:sp>
      <p:sp>
        <p:nvSpPr>
          <p:cNvPr id="8" name="TextBox 7">
            <a:extLst>
              <a:ext uri="{FF2B5EF4-FFF2-40B4-BE49-F238E27FC236}">
                <a16:creationId xmlns:a16="http://schemas.microsoft.com/office/drawing/2014/main" id="{1FCAF911-0BB9-52A5-BE85-5023EF6D36DD}"/>
              </a:ext>
            </a:extLst>
          </p:cNvPr>
          <p:cNvSpPr txBox="1"/>
          <p:nvPr userDrawn="1"/>
        </p:nvSpPr>
        <p:spPr>
          <a:xfrm>
            <a:off x="584200" y="3913438"/>
            <a:ext cx="4428067" cy="830997"/>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ja" sz="2400" kern="1200" spc="0" baseline="0">
                <a:solidFill>
                  <a:schemeClr val="tx1"/>
                </a:solidFill>
                <a:latin typeface="+mn-lt"/>
                <a:ea typeface="+mn-ea"/>
                <a:cs typeface="Segoe UI" panose="020B0502040204020203" pitchFamily="34" charset="0"/>
              </a:rPr>
              <a:t>50日間のAIディスカバリーと学習で未来を切り開く</a:t>
            </a:r>
          </a:p>
        </p:txBody>
      </p:sp>
      <p:sp>
        <p:nvSpPr>
          <p:cNvPr id="6" name="Text Placeholder 13">
            <a:extLst>
              <a:ext uri="{FF2B5EF4-FFF2-40B4-BE49-F238E27FC236}">
                <a16:creationId xmlns:a16="http://schemas.microsoft.com/office/drawing/2014/main" id="{8D4C5BB2-093E-9A4E-8AEB-EFCD08FB2832}"/>
              </a:ext>
            </a:extLst>
          </p:cNvPr>
          <p:cNvSpPr txBox="1">
            <a:spLocks/>
          </p:cNvSpPr>
          <p:nvPr userDrawn="1"/>
        </p:nvSpPr>
        <p:spPr>
          <a:xfrm>
            <a:off x="584200" y="5931634"/>
            <a:ext cx="2978150" cy="431066"/>
          </a:xfrm>
          <a:prstGeom prst="roundRect">
            <a:avLst>
              <a:gd name="adj" fmla="val 12775"/>
            </a:avLst>
          </a:prstGeom>
          <a:solidFill>
            <a:schemeClr val="tx1">
              <a:alpha val="1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ja"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#AISkillsFest•aka.ms/AISkillsFest</a:t>
            </a:r>
          </a:p>
        </p:txBody>
      </p:sp>
      <p:pic>
        <p:nvPicPr>
          <p:cNvPr id="7" name="Picture 6" descr="ピクセル化された虫眼鏡">
            <a:extLst>
              <a:ext uri="{FF2B5EF4-FFF2-40B4-BE49-F238E27FC236}">
                <a16:creationId xmlns:a16="http://schemas.microsoft.com/office/drawing/2014/main" id="{71C979D9-A3D0-AC67-2384-B94A3F29681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911876" y="656372"/>
            <a:ext cx="1169349" cy="1177497"/>
          </a:xfrm>
          <a:prstGeom prst="rect">
            <a:avLst/>
          </a:prstGeom>
        </p:spPr>
      </p:pic>
    </p:spTree>
    <p:extLst>
      <p:ext uri="{BB962C8B-B14F-4D97-AF65-F5344CB8AC3E}">
        <p14:creationId xmlns:p14="http://schemas.microsoft.com/office/powerpoint/2010/main" val="209375006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lide Oth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FC294-8A26-120C-670A-C3BCB5E87EDD}"/>
              </a:ext>
            </a:extLst>
          </p:cNvPr>
          <p:cNvPicPr>
            <a:picLocks noChangeAspect="1"/>
          </p:cNvPicPr>
          <p:nvPr userDrawn="1"/>
        </p:nvPicPr>
        <p:blipFill>
          <a:blip r:embed="rId2"/>
          <a:srcRect/>
          <a:stretch/>
        </p:blipFill>
        <p:spPr>
          <a:xfrm>
            <a:off x="353" y="198"/>
            <a:ext cx="12191292" cy="6857602"/>
          </a:xfrm>
          <a:prstGeom prst="rect">
            <a:avLst/>
          </a:prstGeom>
        </p:spPr>
      </p:pic>
      <p:pic>
        <p:nvPicPr>
          <p:cNvPr id="3" name="MS logo white - EMF" descr="Microsoft ロゴ ホワイト テキスト バージョン">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chemeClr val="tx1"/>
                </a:solidFill>
              </a:defRPr>
            </a:lvl1pPr>
          </a:lstStyle>
          <a:p>
            <a:pPr lvl="0"/>
            <a:r>
              <a:rPr lang="ja"/>
              <a:t>イベント名またはプレゼンテーションのタイトル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ja"/>
              <a:t>スピーカー名または字幕テキスト</a:t>
            </a:r>
          </a:p>
        </p:txBody>
      </p:sp>
      <p:pic>
        <p:nvPicPr>
          <p:cNvPr id="7" name="Picture 6" descr="ピクセル化された虫眼鏡">
            <a:extLst>
              <a:ext uri="{FF2B5EF4-FFF2-40B4-BE49-F238E27FC236}">
                <a16:creationId xmlns:a16="http://schemas.microsoft.com/office/drawing/2014/main" id="{B1695642-AB2C-145F-ADB1-B28A0E019D7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911876" y="656372"/>
            <a:ext cx="1169349" cy="1177497"/>
          </a:xfrm>
          <a:prstGeom prst="rect">
            <a:avLst/>
          </a:prstGeom>
        </p:spPr>
      </p:pic>
    </p:spTree>
    <p:extLst>
      <p:ext uri="{BB962C8B-B14F-4D97-AF65-F5344CB8AC3E}">
        <p14:creationId xmlns:p14="http://schemas.microsoft.com/office/powerpoint/2010/main" val="522975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ja"/>
              <a:t>イベント名またはプレゼンテーションのタイトル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ja"/>
              <a:t>スピーカー名または字幕テキスト</a:t>
            </a:r>
          </a:p>
        </p:txBody>
      </p:sp>
      <p:pic>
        <p:nvPicPr>
          <p:cNvPr id="2" name="MS logo white - EMF" descr="Microsoft ロゴ ホワイト テキスト バージョン">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097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ja"/>
              <a:t>クリックしてマスタータイトルスタイルを編集</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a:solidFill>
                  <a:srgbClr val="A3A3A3"/>
                </a:solidFill>
              </a:rPr>
              <a:t>ELTレイアウト</a:t>
            </a:r>
          </a:p>
        </p:txBody>
      </p:sp>
    </p:spTree>
    <p:extLst>
      <p:ext uri="{BB962C8B-B14F-4D97-AF65-F5344CB8AC3E}">
        <p14:creationId xmlns:p14="http://schemas.microsoft.com/office/powerpoint/2010/main" val="3384149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ja"/>
              <a:t>クリックしてマスタータイトルスタイルを編集</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Tree>
    <p:extLst>
      <p:ext uri="{BB962C8B-B14F-4D97-AF65-F5344CB8AC3E}">
        <p14:creationId xmlns:p14="http://schemas.microsoft.com/office/powerpoint/2010/main" val="426461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ja"/>
              <a:t>クリックしてマスタータイトルスタイルを編集</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5" name="Text Placeholder 4">
            <a:extLst>
              <a:ext uri="{FF2B5EF4-FFF2-40B4-BE49-F238E27FC236}">
                <a16:creationId xmlns:a16="http://schemas.microsoft.com/office/drawing/2014/main" id="{6D27357D-C2A1-F90B-D79A-258C57744D63}"/>
              </a:ext>
            </a:extLst>
          </p:cNvPr>
          <p:cNvSpPr>
            <a:spLocks noGrp="1"/>
          </p:cNvSpPr>
          <p:nvPr>
            <p:ph type="body" sz="quarter" idx="12"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ja"/>
              <a:t>クリックして眉毛のスタイルを編集</a:t>
            </a:r>
          </a:p>
        </p:txBody>
      </p:sp>
    </p:spTree>
    <p:extLst>
      <p:ext uri="{BB962C8B-B14F-4D97-AF65-F5344CB8AC3E}">
        <p14:creationId xmlns:p14="http://schemas.microsoft.com/office/powerpoint/2010/main" val="276753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ja"/>
              <a:t>クリックしてマスタータイトルスタイルを編集</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a:solidFill>
                  <a:srgbClr val="A3A3A3"/>
                </a:solidFill>
              </a:rPr>
              <a:t>ELTレイアウト</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ja"/>
              <a:t>クリックしてマスタータイトルスタイルを編集</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Tree>
    <p:extLst>
      <p:ext uri="{BB962C8B-B14F-4D97-AF65-F5344CB8AC3E}">
        <p14:creationId xmlns:p14="http://schemas.microsoft.com/office/powerpoint/2010/main" val="2642820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ja"/>
              <a:t>クリックしてマスタータイトルスタイルを編集</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ja"/>
              <a:t>クリックしてマスターテキストスタイルを編集</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ja"/>
              <a:t>クリックしてマスターテキストスタイルを編集</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Tree>
    <p:extLst>
      <p:ext uri="{BB962C8B-B14F-4D97-AF65-F5344CB8AC3E}">
        <p14:creationId xmlns:p14="http://schemas.microsoft.com/office/powerpoint/2010/main" val="1147939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ja"/>
              <a:t>クリックしてマスタータイトルスタイルを編集</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ja"/>
              <a:t>クリックしてマスターテキストスタイルを編集</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ja"/>
              <a:t>クリックしてマスターテキストスタイルを編集</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ja" sz="1000">
                <a:solidFill>
                  <a:srgbClr val="A3A3A3"/>
                </a:solidFill>
              </a:rPr>
              <a:t>ELTレイアウト</a:t>
            </a:r>
          </a:p>
        </p:txBody>
      </p:sp>
    </p:spTree>
    <p:extLst>
      <p:ext uri="{BB962C8B-B14F-4D97-AF65-F5344CB8AC3E}">
        <p14:creationId xmlns:p14="http://schemas.microsoft.com/office/powerpoint/2010/main" val="2014902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lide BusinessUser">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0" y="0"/>
            <a:ext cx="12191998" cy="6857998"/>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ja"/>
              <a:t>イベント名またはプレゼンテーションのタイトル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ja"/>
              <a:t>スピーカー名または字幕テキスト</a:t>
            </a:r>
          </a:p>
        </p:txBody>
      </p:sp>
      <p:pic>
        <p:nvPicPr>
          <p:cNvPr id="3" name="MS logo gray - EMF" descr="Microsoft ロゴ、灰色のテキスト バージョン">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42516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ja"/>
              <a:t>クリックしてマスタータイトルスタイルを編集</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ja"/>
              <a:t>クリックしてマスターテキストスタイルを編集</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ja"/>
              <a:t>クリックしてマスターテキストスタイルを編集</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ja"/>
              <a:t>クリックしてマスターテキストスタイルを編集</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Tree>
    <p:extLst>
      <p:ext uri="{BB962C8B-B14F-4D97-AF65-F5344CB8AC3E}">
        <p14:creationId xmlns:p14="http://schemas.microsoft.com/office/powerpoint/2010/main" val="5204405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ja"/>
              <a:t>クリックしてマスタータイトルスタイルを編集</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ja"/>
              <a:t>クリックしてマスターテキストスタイルを編集</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ja"/>
              <a:t>クリックしてマスターテキストスタイルを編集</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ja"/>
              <a:t>クリックしてマスターテキストスタイルを編集</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ja"/>
              <a:t>クリックしてマスターテキストスタイルを編集</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Tree>
    <p:extLst>
      <p:ext uri="{BB962C8B-B14F-4D97-AF65-F5344CB8AC3E}">
        <p14:creationId xmlns:p14="http://schemas.microsoft.com/office/powerpoint/2010/main" val="17925665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ja"/>
              <a:t>クリックしてマスタータイトルスタイルを編集</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ja"/>
              <a:t>クリックしてテキストスタイルを編集</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ja"/>
              <a:t>クリックしてテキストスタイルを編集</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ja"/>
              <a:t>クリックしてテキストスタイルを編集</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ja"/>
              <a:t>クリックしてテキストスタイルを編集</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ja"/>
              <a:t>クリックしてテキストスタイルを編集</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Tree>
    <p:extLst>
      <p:ext uri="{BB962C8B-B14F-4D97-AF65-F5344CB8AC3E}">
        <p14:creationId xmlns:p14="http://schemas.microsoft.com/office/powerpoint/2010/main" val="13648642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ja"/>
              <a:t>クリックしてマスタータイトルスタイルを編集</a:t>
            </a:r>
          </a:p>
        </p:txBody>
      </p:sp>
    </p:spTree>
    <p:extLst>
      <p:ext uri="{BB962C8B-B14F-4D97-AF65-F5344CB8AC3E}">
        <p14:creationId xmlns:p14="http://schemas.microsoft.com/office/powerpoint/2010/main" val="3295922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ja"/>
              <a:t>クリックしてマスタータイトルスタイルを編集</a:t>
            </a:r>
          </a:p>
        </p:txBody>
      </p:sp>
    </p:spTree>
    <p:extLst>
      <p:ext uri="{BB962C8B-B14F-4D97-AF65-F5344CB8AC3E}">
        <p14:creationId xmlns:p14="http://schemas.microsoft.com/office/powerpoint/2010/main" val="1630936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ja"/>
              <a:t>クリックしてマスタータイトルスタイルを編集</a:t>
            </a:r>
          </a:p>
        </p:txBody>
      </p:sp>
    </p:spTree>
    <p:extLst>
      <p:ext uri="{BB962C8B-B14F-4D97-AF65-F5344CB8AC3E}">
        <p14:creationId xmlns:p14="http://schemas.microsoft.com/office/powerpoint/2010/main" val="373122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ja"/>
              <a:t>タイトル、正方形、写真のレイアウト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ja"/>
              <a:t>クリックしてマスターテキストスタイルを編集</a:t>
            </a:r>
          </a:p>
        </p:txBody>
      </p:sp>
      <p:sp>
        <p:nvSpPr>
          <p:cNvPr id="5"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ja"/>
              <a:t>ここに写真をドラッグ&amp;ドロップ </a:t>
            </a:r>
            <a:br>
              <a:rPr lang="en-US"/>
            </a:br>
            <a:r>
              <a:rPr lang="ja"/>
              <a:t>するか、下のアイコンをクリックまたはタップして </a:t>
            </a:r>
            <a:br>
              <a:rPr lang="en-US"/>
            </a:br>
            <a:r>
              <a:rPr lang="ja"/>
              <a:t>挿入してください</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a:solidFill>
                  <a:srgbClr val="A3A3A3"/>
                </a:solidFill>
              </a:rPr>
              <a:t>ELTレイアウト</a:t>
            </a:r>
          </a:p>
        </p:txBody>
      </p:sp>
    </p:spTree>
    <p:extLst>
      <p:ext uri="{BB962C8B-B14F-4D97-AF65-F5344CB8AC3E}">
        <p14:creationId xmlns:p14="http://schemas.microsoft.com/office/powerpoint/2010/main" val="25177231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ja"/>
              <a:t>クリックしてマスタータイトルスタイルを編集</a:t>
            </a:r>
          </a:p>
        </p:txBody>
      </p:sp>
      <p:sp>
        <p:nvSpPr>
          <p:cNvPr id="4"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ja"/>
              <a:t>ここに写真をドラッグ&amp;ドロップ </a:t>
            </a:r>
            <a:br>
              <a:rPr lang="en-US"/>
            </a:br>
            <a:r>
              <a:rPr lang="ja"/>
              <a:t>するか、下のアイコンをクリックまたはタップして </a:t>
            </a:r>
            <a:br>
              <a:rPr lang="en-US"/>
            </a:br>
            <a:r>
              <a:rPr lang="ja"/>
              <a:t>挿入してください</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a:solidFill>
                  <a:srgbClr val="A3A3A3"/>
                </a:solidFill>
              </a:rPr>
              <a:t>ELTレイアウト</a:t>
            </a:r>
          </a:p>
        </p:txBody>
      </p:sp>
    </p:spTree>
    <p:extLst>
      <p:ext uri="{BB962C8B-B14F-4D97-AF65-F5344CB8AC3E}">
        <p14:creationId xmlns:p14="http://schemas.microsoft.com/office/powerpoint/2010/main" val="26422629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ja"/>
              <a:t>正方形の写真レイアウトとテキストの小さめ</a:t>
            </a:r>
          </a:p>
        </p:txBody>
      </p:sp>
      <p:sp>
        <p:nvSpPr>
          <p:cNvPr id="4"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ja"/>
              <a:t>ここに写真をドラッグ&amp;ドロップ </a:t>
            </a:r>
            <a:br>
              <a:rPr lang="en-US"/>
            </a:br>
            <a:r>
              <a:rPr lang="ja"/>
              <a:t>するか、下のアイコンをクリックまたはタップして </a:t>
            </a:r>
            <a:br>
              <a:rPr lang="en-US"/>
            </a:br>
            <a:r>
              <a:rPr lang="ja"/>
              <a:t>挿入してください</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a:solidFill>
                  <a:srgbClr val="A3A3A3"/>
                </a:solidFill>
              </a:rPr>
              <a:t>ELTレイアウト</a:t>
            </a:r>
          </a:p>
        </p:txBody>
      </p:sp>
    </p:spTree>
    <p:extLst>
      <p:ext uri="{BB962C8B-B14F-4D97-AF65-F5344CB8AC3E}">
        <p14:creationId xmlns:p14="http://schemas.microsoft.com/office/powerpoint/2010/main" val="16526482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ja"/>
              <a:t>ここに写真をドラッグ&amp;ドロップ </a:t>
            </a:r>
            <a:br>
              <a:rPr lang="en-US"/>
            </a:br>
            <a:r>
              <a:rPr lang="ja"/>
              <a:t>するか、下のアイコンをクリックまたはタップして </a:t>
            </a:r>
            <a:br>
              <a:rPr lang="en-US"/>
            </a:br>
            <a:r>
              <a:rPr lang="ja"/>
              <a:t>挿入してください</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ja"/>
              <a:t>クリックしてマスタータイトルスタイルを編集</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a:solidFill>
                  <a:srgbClr val="A3A3A3"/>
                </a:solidFill>
              </a:rPr>
              <a:t>ELTレイアウト</a:t>
            </a:r>
          </a:p>
        </p:txBody>
      </p:sp>
    </p:spTree>
    <p:extLst>
      <p:ext uri="{BB962C8B-B14F-4D97-AF65-F5344CB8AC3E}">
        <p14:creationId xmlns:p14="http://schemas.microsoft.com/office/powerpoint/2010/main" val="13435319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Oth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a:srcRect/>
          <a:stretch/>
        </p:blipFill>
        <p:spPr>
          <a:xfrm>
            <a:off x="176" y="198"/>
            <a:ext cx="12191647" cy="6857801"/>
          </a:xfrm>
          <a:prstGeom prst="rect">
            <a:avLst/>
          </a:prstGeom>
        </p:spPr>
      </p:pic>
      <p:pic>
        <p:nvPicPr>
          <p:cNvPr id="8" name="MS logo gray - EMF" descr="Microsoft ロゴ、灰色のテキスト バージョン">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extBox 2">
            <a:extLst>
              <a:ext uri="{FF2B5EF4-FFF2-40B4-BE49-F238E27FC236}">
                <a16:creationId xmlns:a16="http://schemas.microsoft.com/office/drawing/2014/main" id="{1B891C28-3B2F-0657-D2A7-15F18F1BE91D}"/>
              </a:ext>
            </a:extLst>
          </p:cNvPr>
          <p:cNvSpPr txBox="1"/>
          <p:nvPr userDrawn="1"/>
        </p:nvSpPr>
        <p:spPr>
          <a:xfrm>
            <a:off x="584201" y="3913438"/>
            <a:ext cx="4334932"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ja" sz="2400" kern="1200" spc="0" baseline="0">
                <a:solidFill>
                  <a:srgbClr val="091F2C"/>
                </a:solidFill>
                <a:latin typeface="+mn-lt"/>
                <a:ea typeface="+mn-ea"/>
                <a:cs typeface="Segoe UI" panose="020B0502040204020203" pitchFamily="34" charset="0"/>
              </a:rPr>
              <a:t>50日間のAIディスカバリーと学習で未来を切り開く</a:t>
            </a:r>
          </a:p>
        </p:txBody>
      </p:sp>
      <p:sp>
        <p:nvSpPr>
          <p:cNvPr id="4" name="Title 1">
            <a:extLst>
              <a:ext uri="{FF2B5EF4-FFF2-40B4-BE49-F238E27FC236}">
                <a16:creationId xmlns:a16="http://schemas.microsoft.com/office/drawing/2014/main" id="{A27EC985-EC94-BB57-49AF-164D8F951B14}"/>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ja" sz="6000" b="1" kern="1200" cap="none" spc="-50" baseline="0">
                <a:ln w="3175">
                  <a:noFill/>
                </a:ln>
                <a:gradFill>
                  <a:gsLst>
                    <a:gs pos="40000">
                      <a:srgbClr val="2A446F"/>
                    </a:gs>
                    <a:gs pos="80000">
                      <a:schemeClr val="accent1"/>
                    </a:gs>
                  </a:gsLst>
                  <a:lin ang="3900000" scaled="0"/>
                </a:gradFill>
                <a:effectLst/>
                <a:latin typeface="Segoe UI Semibold"/>
                <a:ea typeface="+mn-ea"/>
                <a:cs typeface="Segoe UI Semibold"/>
              </a:rPr>
              <a:t>マイクロソフト</a:t>
            </a:r>
          </a:p>
          <a:p>
            <a:r>
              <a:rPr lang="ja" sz="6000" b="1" kern="1200" cap="none" spc="-50" baseline="0">
                <a:ln w="3175">
                  <a:noFill/>
                </a:ln>
                <a:gradFill>
                  <a:gsLst>
                    <a:gs pos="40000">
                      <a:srgbClr val="2A446F"/>
                    </a:gs>
                    <a:gs pos="80000">
                      <a:schemeClr val="accent1"/>
                    </a:gs>
                  </a:gsLst>
                  <a:lin ang="3900000" scaled="0"/>
                </a:gradFill>
                <a:effectLst/>
                <a:latin typeface="Segoe UI Semibold"/>
                <a:ea typeface="+mn-ea"/>
                <a:cs typeface="Segoe UI Semibold"/>
              </a:rPr>
              <a:t>AIスキルフェスト</a:t>
            </a:r>
          </a:p>
        </p:txBody>
      </p:sp>
      <p:sp>
        <p:nvSpPr>
          <p:cNvPr id="5" name="Text Placeholder 13">
            <a:extLst>
              <a:ext uri="{FF2B5EF4-FFF2-40B4-BE49-F238E27FC236}">
                <a16:creationId xmlns:a16="http://schemas.microsoft.com/office/drawing/2014/main" id="{4BFBD310-09E8-7A45-1870-D1A8EB8E5E1D}"/>
              </a:ext>
            </a:extLst>
          </p:cNvPr>
          <p:cNvSpPr txBox="1">
            <a:spLocks/>
          </p:cNvSpPr>
          <p:nvPr userDrawn="1"/>
        </p:nvSpPr>
        <p:spPr>
          <a:xfrm>
            <a:off x="584200" y="5931634"/>
            <a:ext cx="2978150" cy="431066"/>
          </a:xfrm>
          <a:prstGeom prst="roundRect">
            <a:avLst>
              <a:gd name="adj" fmla="val 12775"/>
            </a:avLst>
          </a:prstGeom>
          <a:solidFill>
            <a:schemeClr val="bg1">
              <a:alpha val="7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ja"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#AISkillsFest•aka.ms/AISkillsFest</a:t>
            </a:r>
          </a:p>
        </p:txBody>
      </p:sp>
      <p:pic>
        <p:nvPicPr>
          <p:cNvPr id="6" name="Picture 5" descr="ピクセル化された虫眼鏡">
            <a:extLst>
              <a:ext uri="{FF2B5EF4-FFF2-40B4-BE49-F238E27FC236}">
                <a16:creationId xmlns:a16="http://schemas.microsoft.com/office/drawing/2014/main" id="{5B22BC07-483D-7908-176E-F5638FEA0A0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057926" y="656372"/>
            <a:ext cx="1169349" cy="1177497"/>
          </a:xfrm>
          <a:prstGeom prst="rect">
            <a:avLst/>
          </a:prstGeom>
        </p:spPr>
      </p:pic>
    </p:spTree>
    <p:extLst>
      <p:ext uri="{BB962C8B-B14F-4D97-AF65-F5344CB8AC3E}">
        <p14:creationId xmlns:p14="http://schemas.microsoft.com/office/powerpoint/2010/main" val="76015826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ja"/>
              <a:t>ここに写真をドラッグ&amp;ドロップ </a:t>
            </a:r>
            <a:br>
              <a:rPr lang="en-US"/>
            </a:br>
            <a:r>
              <a:rPr lang="ja"/>
              <a:t>するか、下のアイコンをクリックまたはタップして </a:t>
            </a:r>
            <a:br>
              <a:rPr lang="en-US"/>
            </a:br>
            <a:r>
              <a:rPr lang="ja"/>
              <a:t>挿入してください</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ja"/>
              <a:t>クリックして</a:t>
            </a:r>
            <a:br>
              <a:rPr lang="en-US"/>
            </a:br>
            <a:r>
              <a:rPr lang="ja"/>
              <a:t>マスタータイトルスタイルを編集</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a:solidFill>
                  <a:srgbClr val="A3A3A3"/>
                </a:solidFill>
              </a:rPr>
              <a:t>ELTレイアウト</a:t>
            </a:r>
          </a:p>
        </p:txBody>
      </p:sp>
    </p:spTree>
    <p:extLst>
      <p:ext uri="{BB962C8B-B14F-4D97-AF65-F5344CB8AC3E}">
        <p14:creationId xmlns:p14="http://schemas.microsoft.com/office/powerpoint/2010/main" val="37652569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ja"/>
              <a:t>ここに写真をドラッグ&amp;ドロップ </a:t>
            </a:r>
            <a:br>
              <a:rPr lang="en-US"/>
            </a:br>
            <a:r>
              <a:rPr lang="ja"/>
              <a:t>するか、下のアイコンをクリックまたはタップして </a:t>
            </a:r>
            <a:br>
              <a:rPr lang="en-US"/>
            </a:br>
            <a:r>
              <a:rPr lang="ja"/>
              <a:t>挿入してください</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ja"/>
              <a:t>クリックして</a:t>
            </a:r>
            <a:br>
              <a:rPr lang="en-US"/>
            </a:br>
            <a:r>
              <a:rPr lang="ja"/>
              <a:t>マスタータイトルスタイルを編集</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a:solidFill>
                  <a:srgbClr val="A3A3A3"/>
                </a:solidFill>
              </a:rPr>
              <a:t>ELTレイアウト</a:t>
            </a:r>
          </a:p>
        </p:txBody>
      </p:sp>
    </p:spTree>
    <p:extLst>
      <p:ext uri="{BB962C8B-B14F-4D97-AF65-F5344CB8AC3E}">
        <p14:creationId xmlns:p14="http://schemas.microsoft.com/office/powerpoint/2010/main" val="17308441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ja"/>
              <a:t>クリックしてマスタータイトルスタイルを編集</a:t>
            </a:r>
          </a:p>
        </p:txBody>
      </p:sp>
      <p:sp>
        <p:nvSpPr>
          <p:cNvPr id="4"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ja"/>
              <a:t>ここに写真をドラッグ&amp;ドロップ </a:t>
            </a:r>
            <a:br>
              <a:rPr lang="en-US"/>
            </a:br>
            <a:r>
              <a:rPr lang="ja"/>
              <a:t>するか、下のアイコンをクリックまたはタップして </a:t>
            </a:r>
            <a:br>
              <a:rPr lang="en-US"/>
            </a:br>
            <a:r>
              <a:rPr lang="ja"/>
              <a:t>挿入してください</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a:solidFill>
                  <a:srgbClr val="A3A3A3"/>
                </a:solidFill>
              </a:rPr>
              <a:t>ELTレイアウト</a:t>
            </a:r>
          </a:p>
        </p:txBody>
      </p:sp>
    </p:spTree>
    <p:extLst>
      <p:ext uri="{BB962C8B-B14F-4D97-AF65-F5344CB8AC3E}">
        <p14:creationId xmlns:p14="http://schemas.microsoft.com/office/powerpoint/2010/main" val="3679576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ja"/>
              <a:t>クリックしてマスタータイトルスタイルを編集</a:t>
            </a:r>
          </a:p>
        </p:txBody>
      </p:sp>
      <p:sp>
        <p:nvSpPr>
          <p:cNvPr id="4"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ja"/>
              <a:t>ここに写真をドラッグ&amp;ドロップ </a:t>
            </a:r>
            <a:br>
              <a:rPr lang="en-US"/>
            </a:br>
            <a:r>
              <a:rPr lang="ja"/>
              <a:t>するか、下のアイコンをクリックまたはタップして </a:t>
            </a:r>
            <a:br>
              <a:rPr lang="en-US"/>
            </a:br>
            <a:r>
              <a:rPr lang="ja"/>
              <a:t>挿入してください</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a:solidFill>
                  <a:srgbClr val="A3A3A3"/>
                </a:solidFill>
              </a:rPr>
              <a:t>ELTレイアウト</a:t>
            </a:r>
          </a:p>
        </p:txBody>
      </p:sp>
    </p:spTree>
    <p:extLst>
      <p:ext uri="{BB962C8B-B14F-4D97-AF65-F5344CB8AC3E}">
        <p14:creationId xmlns:p14="http://schemas.microsoft.com/office/powerpoint/2010/main" val="3014317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ja"/>
              <a:t>クリックしてマスタータイトルスタイルを編集</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ja"/>
              <a:t>クリックしてマスターテキストスタイルを編集</a:t>
            </a:r>
          </a:p>
        </p:txBody>
      </p:sp>
      <p:sp>
        <p:nvSpPr>
          <p:cNvPr id="9"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ja"/>
              <a:t>ここに写真をドラッグ&amp;ドロップ </a:t>
            </a:r>
            <a:br>
              <a:rPr lang="en-US"/>
            </a:br>
            <a:r>
              <a:rPr lang="ja"/>
              <a:t>するか、下のアイコンをクリックまたはタップして </a:t>
            </a:r>
            <a:br>
              <a:rPr lang="en-US"/>
            </a:br>
            <a:r>
              <a:rPr lang="ja"/>
              <a:t>挿入してください</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ja"/>
              <a:t>クリックしてマスターテキストスタイルを編集</a:t>
            </a:r>
          </a:p>
        </p:txBody>
      </p:sp>
      <p:sp>
        <p:nvSpPr>
          <p:cNvPr id="11"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ja"/>
              <a:t>ここに写真をドラッグ&amp;ドロップ </a:t>
            </a:r>
            <a:br>
              <a:rPr lang="en-US"/>
            </a:br>
            <a:r>
              <a:rPr lang="ja"/>
              <a:t>するか、下のアイコンをクリックまたはタップして </a:t>
            </a:r>
            <a:br>
              <a:rPr lang="en-US"/>
            </a:br>
            <a:r>
              <a:rPr lang="ja"/>
              <a:t>挿入してください</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a:solidFill>
                  <a:srgbClr val="A3A3A3"/>
                </a:solidFill>
              </a:rPr>
              <a:t>ELTレイアウト</a:t>
            </a:r>
          </a:p>
        </p:txBody>
      </p:sp>
    </p:spTree>
    <p:extLst>
      <p:ext uri="{BB962C8B-B14F-4D97-AF65-F5344CB8AC3E}">
        <p14:creationId xmlns:p14="http://schemas.microsoft.com/office/powerpoint/2010/main" val="9275454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ja"/>
              <a:t>クリックしてマスタータイトルスタイルを編集</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ja"/>
              <a:t>クリックしてマスターテキストスタイルを編集</a:t>
            </a:r>
          </a:p>
        </p:txBody>
      </p:sp>
      <p:sp>
        <p:nvSpPr>
          <p:cNvPr id="9"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ja"/>
              <a:t>ここに写真をドラッグ&amp;ドロップ </a:t>
            </a:r>
            <a:br>
              <a:rPr lang="en-US"/>
            </a:br>
            <a:r>
              <a:rPr lang="ja"/>
              <a:t>するか、下のアイコンをクリックまたはタップして </a:t>
            </a:r>
            <a:br>
              <a:rPr lang="en-US"/>
            </a:br>
            <a:r>
              <a:rPr lang="ja"/>
              <a:t>挿入してください</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ja"/>
              <a:t>クリックしてマスターテキストスタイルを編集</a:t>
            </a:r>
          </a:p>
        </p:txBody>
      </p:sp>
      <p:sp>
        <p:nvSpPr>
          <p:cNvPr id="10"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ja"/>
              <a:t>ここに写真をドラッグ&amp;ドロップ </a:t>
            </a:r>
            <a:br>
              <a:rPr lang="en-US"/>
            </a:br>
            <a:r>
              <a:rPr lang="ja"/>
              <a:t>するか、下のアイコンをクリックまたはタップして </a:t>
            </a:r>
            <a:br>
              <a:rPr lang="en-US"/>
            </a:br>
            <a:r>
              <a:rPr lang="ja"/>
              <a:t>挿入してください</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ja"/>
              <a:t>クリックしてマスターテキストスタイルを編集</a:t>
            </a:r>
          </a:p>
        </p:txBody>
      </p:sp>
      <p:sp>
        <p:nvSpPr>
          <p:cNvPr id="11"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ja"/>
              <a:t>ここに写真をドラッグ&amp;ドロップ </a:t>
            </a:r>
            <a:br>
              <a:rPr lang="en-US"/>
            </a:br>
            <a:r>
              <a:rPr lang="ja"/>
              <a:t>するか、下のアイコンをクリックまたはタップして </a:t>
            </a:r>
            <a:br>
              <a:rPr lang="en-US"/>
            </a:br>
            <a:r>
              <a:rPr lang="ja"/>
              <a:t>挿入してください</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a:solidFill>
                  <a:srgbClr val="A3A3A3"/>
                </a:solidFill>
              </a:rPr>
              <a:t>ELTレイアウト</a:t>
            </a:r>
          </a:p>
        </p:txBody>
      </p:sp>
    </p:spTree>
    <p:extLst>
      <p:ext uri="{BB962C8B-B14F-4D97-AF65-F5344CB8AC3E}">
        <p14:creationId xmlns:p14="http://schemas.microsoft.com/office/powerpoint/2010/main" val="353393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ja"/>
              <a:t>クリックしてマスタータイトルスタイルを編集</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ja"/>
              <a:t>クリックしてマスターテキストスタイルを編集</a:t>
            </a:r>
          </a:p>
        </p:txBody>
      </p:sp>
      <p:sp>
        <p:nvSpPr>
          <p:cNvPr id="9"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a:t>ここに写真をドラッグ&amp;ドロップ </a:t>
            </a:r>
            <a:br>
              <a:rPr lang="en-US"/>
            </a:br>
            <a:r>
              <a:rPr lang="ja"/>
              <a:t>するか、下のアイコンをクリックまたはタップして </a:t>
            </a:r>
            <a:br>
              <a:rPr lang="en-US"/>
            </a:br>
            <a:r>
              <a:rPr lang="ja"/>
              <a:t>挿入してください</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ja"/>
              <a:t>クリックしてマスターテキストスタイルを編集</a:t>
            </a:r>
          </a:p>
        </p:txBody>
      </p:sp>
      <p:sp>
        <p:nvSpPr>
          <p:cNvPr id="10"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a:t>ここに写真をドラッグ&amp;ドロップ </a:t>
            </a:r>
            <a:br>
              <a:rPr lang="en-US"/>
            </a:br>
            <a:r>
              <a:rPr lang="ja"/>
              <a:t>するか、下のアイコンをクリックまたはタップして </a:t>
            </a:r>
            <a:br>
              <a:rPr lang="en-US"/>
            </a:br>
            <a:r>
              <a:rPr lang="ja"/>
              <a:t>挿入してください</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ja"/>
              <a:t>クリックしてマスターテキストスタイルを編集</a:t>
            </a:r>
          </a:p>
        </p:txBody>
      </p:sp>
      <p:sp>
        <p:nvSpPr>
          <p:cNvPr id="11"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a:t>ここに写真をドラッグ&amp;ドロップ </a:t>
            </a:r>
            <a:br>
              <a:rPr lang="en-US"/>
            </a:br>
            <a:r>
              <a:rPr lang="ja"/>
              <a:t>するか、下のアイコンをクリックまたはタップして </a:t>
            </a:r>
            <a:br>
              <a:rPr lang="en-US"/>
            </a:br>
            <a:r>
              <a:rPr lang="ja"/>
              <a:t>挿入してください</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ja"/>
              <a:t>クリックしてマスターテキストスタイルを編集</a:t>
            </a:r>
          </a:p>
        </p:txBody>
      </p:sp>
      <p:sp>
        <p:nvSpPr>
          <p:cNvPr id="14"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a:t>ここに写真をダグ&amp;ドロップ </a:t>
            </a:r>
            <a:br>
              <a:rPr lang="en-US"/>
            </a:br>
            <a:r>
              <a:rPr lang="ja"/>
              <a:t>するか、下のアイコンをクリックまたはタップ </a:t>
            </a:r>
            <a:br>
              <a:rPr lang="en-US"/>
            </a:br>
            <a:r>
              <a:rPr lang="ja"/>
              <a:t>して挿入します</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a:solidFill>
                  <a:srgbClr val="A3A3A3"/>
                </a:solidFill>
              </a:rPr>
              <a:t>ELTレイアウト</a:t>
            </a:r>
          </a:p>
        </p:txBody>
      </p:sp>
    </p:spTree>
    <p:extLst>
      <p:ext uri="{BB962C8B-B14F-4D97-AF65-F5344CB8AC3E}">
        <p14:creationId xmlns:p14="http://schemas.microsoft.com/office/powerpoint/2010/main" val="11594090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ja"/>
              <a:t>クリックしてマスタータイトルスタイルを編集</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3"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ja"/>
              <a:t>ここに写真をドラッグ&amp;ドロップ </a:t>
            </a:r>
            <a:br>
              <a:rPr lang="en-US"/>
            </a:br>
            <a:r>
              <a:rPr lang="ja"/>
              <a:t>するか、下のアイコンをクリックまたはタップして </a:t>
            </a:r>
            <a:br>
              <a:rPr lang="en-US"/>
            </a:br>
            <a:r>
              <a:rPr lang="ja"/>
              <a:t>挿入してください</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5"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ja"/>
              <a:t>ここに写真をドラッグ&amp;ドロップ </a:t>
            </a:r>
            <a:br>
              <a:rPr lang="en-US"/>
            </a:br>
            <a:r>
              <a:rPr lang="ja"/>
              <a:t>するか、下のアイコンをクリックまたはタップして </a:t>
            </a:r>
            <a:br>
              <a:rPr lang="en-US"/>
            </a:br>
            <a:r>
              <a:rPr lang="ja"/>
              <a:t>挿入してください</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a:solidFill>
                  <a:srgbClr val="A3A3A3"/>
                </a:solidFill>
              </a:rPr>
              <a:t>ELTレイアウト</a:t>
            </a:r>
          </a:p>
        </p:txBody>
      </p:sp>
    </p:spTree>
    <p:extLst>
      <p:ext uri="{BB962C8B-B14F-4D97-AF65-F5344CB8AC3E}">
        <p14:creationId xmlns:p14="http://schemas.microsoft.com/office/powerpoint/2010/main" val="64359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ja"/>
              <a:t>クリックしてマスタータイトルスタイルを編集</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3"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a:t>ここに写真をドラッグ&amp;ドロップ </a:t>
            </a:r>
            <a:br>
              <a:rPr lang="en-US"/>
            </a:br>
            <a:r>
              <a:rPr lang="ja"/>
              <a:t>するか、下のアイコンをクリックまたはタップして </a:t>
            </a:r>
            <a:br>
              <a:rPr lang="en-US"/>
            </a:br>
            <a:r>
              <a:rPr lang="ja"/>
              <a:t>挿入してください</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5"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a:t>ここに写真をドラッグ&amp;ドロップ </a:t>
            </a:r>
            <a:br>
              <a:rPr lang="en-US"/>
            </a:br>
            <a:r>
              <a:rPr lang="ja"/>
              <a:t>するか、下のアイコンをクリックまたはタップして </a:t>
            </a:r>
            <a:br>
              <a:rPr lang="en-US"/>
            </a:br>
            <a:r>
              <a:rPr lang="ja"/>
              <a:t>挿入してください</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7"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a:t>ここに写真をドラッグ&amp;ドロップ </a:t>
            </a:r>
            <a:br>
              <a:rPr lang="en-US"/>
            </a:br>
            <a:r>
              <a:rPr lang="ja"/>
              <a:t>するか、下のアイコンをクリックまたはタップして </a:t>
            </a:r>
            <a:br>
              <a:rPr lang="en-US"/>
            </a:br>
            <a:r>
              <a:rPr lang="ja"/>
              <a:t>挿入してください</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a:solidFill>
                  <a:srgbClr val="A3A3A3"/>
                </a:solidFill>
              </a:rPr>
              <a:t>ELTレイアウト</a:t>
            </a:r>
          </a:p>
        </p:txBody>
      </p:sp>
    </p:spTree>
    <p:extLst>
      <p:ext uri="{BB962C8B-B14F-4D97-AF65-F5344CB8AC3E}">
        <p14:creationId xmlns:p14="http://schemas.microsoft.com/office/powerpoint/2010/main" val="110247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ja"/>
              <a:t>クリックしてマスタータイトルスタイルを編集</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3"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a:t>ここに写真をドラッグ&amp;ドロップ </a:t>
            </a:r>
            <a:br>
              <a:rPr lang="en-US"/>
            </a:br>
            <a:r>
              <a:rPr lang="ja"/>
              <a:t>するか、下のアイコンをクリックまたはタップして </a:t>
            </a:r>
            <a:br>
              <a:rPr lang="en-US"/>
            </a:br>
            <a:r>
              <a:rPr lang="ja"/>
              <a:t>挿入してください</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5"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a:t>ここに写真をドラッグ&amp;ドロップ </a:t>
            </a:r>
            <a:br>
              <a:rPr lang="en-US"/>
            </a:br>
            <a:r>
              <a:rPr lang="ja"/>
              <a:t>するか、下のアイコンをクリックまたはタップして </a:t>
            </a:r>
            <a:br>
              <a:rPr lang="en-US"/>
            </a:br>
            <a:r>
              <a:rPr lang="ja"/>
              <a:t>挿入してください</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7"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a:t>ここに写真をドラッグ&amp;ドロップ </a:t>
            </a:r>
            <a:br>
              <a:rPr lang="en-US"/>
            </a:br>
            <a:r>
              <a:rPr lang="ja"/>
              <a:t>するか、下のアイコンをクリックまたはタップして </a:t>
            </a:r>
            <a:br>
              <a:rPr lang="en-US"/>
            </a:br>
            <a:r>
              <a:rPr lang="ja"/>
              <a:t>挿入してください</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9"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a:t>ここに写真をダグ&amp;ドロップ </a:t>
            </a:r>
            <a:br>
              <a:rPr lang="en-US"/>
            </a:br>
            <a:r>
              <a:rPr lang="ja"/>
              <a:t>するか、下のアイコンをクリックまたはタップ </a:t>
            </a:r>
            <a:br>
              <a:rPr lang="en-US"/>
            </a:br>
            <a:r>
              <a:rPr lang="ja"/>
              <a:t>して挿入します</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a:solidFill>
                  <a:srgbClr val="A3A3A3"/>
                </a:solidFill>
              </a:rPr>
              <a:t>ELTレイアウト</a:t>
            </a:r>
          </a:p>
        </p:txBody>
      </p:sp>
    </p:spTree>
    <p:extLst>
      <p:ext uri="{BB962C8B-B14F-4D97-AF65-F5344CB8AC3E}">
        <p14:creationId xmlns:p14="http://schemas.microsoft.com/office/powerpoint/2010/main" val="2228863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2.sv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9" Type="http://schemas.openxmlformats.org/officeDocument/2006/relationships/slideLayout" Target="../slideLayouts/slideLayout100.xml"/><Relationship Id="rId21" Type="http://schemas.openxmlformats.org/officeDocument/2006/relationships/slideLayout" Target="../slideLayouts/slideLayout82.xml"/><Relationship Id="rId34" Type="http://schemas.openxmlformats.org/officeDocument/2006/relationships/slideLayout" Target="../slideLayouts/slideLayout95.xml"/><Relationship Id="rId42" Type="http://schemas.openxmlformats.org/officeDocument/2006/relationships/slideLayout" Target="../slideLayouts/slideLayout103.xml"/><Relationship Id="rId47" Type="http://schemas.openxmlformats.org/officeDocument/2006/relationships/slideLayout" Target="../slideLayouts/slideLayout108.xml"/><Relationship Id="rId50" Type="http://schemas.openxmlformats.org/officeDocument/2006/relationships/slideLayout" Target="../slideLayouts/slideLayout111.xml"/><Relationship Id="rId55" Type="http://schemas.openxmlformats.org/officeDocument/2006/relationships/slideLayout" Target="../slideLayouts/slideLayout116.xml"/><Relationship Id="rId63" Type="http://schemas.openxmlformats.org/officeDocument/2006/relationships/image" Target="../media/image2.svg"/><Relationship Id="rId7" Type="http://schemas.openxmlformats.org/officeDocument/2006/relationships/slideLayout" Target="../slideLayouts/slideLayout6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9" Type="http://schemas.openxmlformats.org/officeDocument/2006/relationships/slideLayout" Target="../slideLayouts/slideLayout90.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slideLayout" Target="../slideLayouts/slideLayout93.xml"/><Relationship Id="rId37" Type="http://schemas.openxmlformats.org/officeDocument/2006/relationships/slideLayout" Target="../slideLayouts/slideLayout98.xml"/><Relationship Id="rId40" Type="http://schemas.openxmlformats.org/officeDocument/2006/relationships/slideLayout" Target="../slideLayouts/slideLayout101.xml"/><Relationship Id="rId45" Type="http://schemas.openxmlformats.org/officeDocument/2006/relationships/slideLayout" Target="../slideLayouts/slideLayout106.xml"/><Relationship Id="rId53" Type="http://schemas.openxmlformats.org/officeDocument/2006/relationships/slideLayout" Target="../slideLayouts/slideLayout114.xml"/><Relationship Id="rId58" Type="http://schemas.openxmlformats.org/officeDocument/2006/relationships/slideLayout" Target="../slideLayouts/slideLayout119.xml"/><Relationship Id="rId5" Type="http://schemas.openxmlformats.org/officeDocument/2006/relationships/slideLayout" Target="../slideLayouts/slideLayout66.xml"/><Relationship Id="rId61" Type="http://schemas.openxmlformats.org/officeDocument/2006/relationships/theme" Target="../theme/theme2.xml"/><Relationship Id="rId19" Type="http://schemas.openxmlformats.org/officeDocument/2006/relationships/slideLayout" Target="../slideLayouts/slideLayout8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 Id="rId35" Type="http://schemas.openxmlformats.org/officeDocument/2006/relationships/slideLayout" Target="../slideLayouts/slideLayout96.xml"/><Relationship Id="rId43" Type="http://schemas.openxmlformats.org/officeDocument/2006/relationships/slideLayout" Target="../slideLayouts/slideLayout104.xml"/><Relationship Id="rId48" Type="http://schemas.openxmlformats.org/officeDocument/2006/relationships/slideLayout" Target="../slideLayouts/slideLayout109.xml"/><Relationship Id="rId56" Type="http://schemas.openxmlformats.org/officeDocument/2006/relationships/slideLayout" Target="../slideLayouts/slideLayout117.xml"/><Relationship Id="rId8" Type="http://schemas.openxmlformats.org/officeDocument/2006/relationships/slideLayout" Target="../slideLayouts/slideLayout69.xml"/><Relationship Id="rId51" Type="http://schemas.openxmlformats.org/officeDocument/2006/relationships/slideLayout" Target="../slideLayouts/slideLayout112.xml"/><Relationship Id="rId3" Type="http://schemas.openxmlformats.org/officeDocument/2006/relationships/slideLayout" Target="../slideLayouts/slideLayout64.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slideLayout" Target="../slideLayouts/slideLayout94.xml"/><Relationship Id="rId38" Type="http://schemas.openxmlformats.org/officeDocument/2006/relationships/slideLayout" Target="../slideLayouts/slideLayout99.xml"/><Relationship Id="rId46" Type="http://schemas.openxmlformats.org/officeDocument/2006/relationships/slideLayout" Target="../slideLayouts/slideLayout107.xml"/><Relationship Id="rId59" Type="http://schemas.openxmlformats.org/officeDocument/2006/relationships/slideLayout" Target="../slideLayouts/slideLayout120.xml"/><Relationship Id="rId20" Type="http://schemas.openxmlformats.org/officeDocument/2006/relationships/slideLayout" Target="../slideLayouts/slideLayout81.xml"/><Relationship Id="rId41" Type="http://schemas.openxmlformats.org/officeDocument/2006/relationships/slideLayout" Target="../slideLayouts/slideLayout102.xml"/><Relationship Id="rId54" Type="http://schemas.openxmlformats.org/officeDocument/2006/relationships/slideLayout" Target="../slideLayouts/slideLayout115.xml"/><Relationship Id="rId62" Type="http://schemas.openxmlformats.org/officeDocument/2006/relationships/image" Target="../media/image1.png"/><Relationship Id="rId1" Type="http://schemas.openxmlformats.org/officeDocument/2006/relationships/slideLayout" Target="../slideLayouts/slideLayout62.xml"/><Relationship Id="rId6" Type="http://schemas.openxmlformats.org/officeDocument/2006/relationships/slideLayout" Target="../slideLayouts/slideLayout67.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36" Type="http://schemas.openxmlformats.org/officeDocument/2006/relationships/slideLayout" Target="../slideLayouts/slideLayout97.xml"/><Relationship Id="rId49" Type="http://schemas.openxmlformats.org/officeDocument/2006/relationships/slideLayout" Target="../slideLayouts/slideLayout110.xml"/><Relationship Id="rId57" Type="http://schemas.openxmlformats.org/officeDocument/2006/relationships/slideLayout" Target="../slideLayouts/slideLayout118.xml"/><Relationship Id="rId10" Type="http://schemas.openxmlformats.org/officeDocument/2006/relationships/slideLayout" Target="../slideLayouts/slideLayout71.xml"/><Relationship Id="rId31" Type="http://schemas.openxmlformats.org/officeDocument/2006/relationships/slideLayout" Target="../slideLayouts/slideLayout92.xml"/><Relationship Id="rId44" Type="http://schemas.openxmlformats.org/officeDocument/2006/relationships/slideLayout" Target="../slideLayouts/slideLayout105.xml"/><Relationship Id="rId52" Type="http://schemas.openxmlformats.org/officeDocument/2006/relationships/slideLayout" Target="../slideLayouts/slideLayout113.xml"/><Relationship Id="rId60" Type="http://schemas.openxmlformats.org/officeDocument/2006/relationships/slideLayout" Target="../slideLayouts/slideLayout12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ja"/>
              <a:t>クリックしてマスタータイトルスタイルを編集</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3">
            <a:extLst>
              <a:ext uri="{96DAC541-7B7A-43D3-8B79-37D633B846F1}">
                <asvg:svgBlip xmlns:asvg="http://schemas.microsoft.com/office/drawing/2016/SVG/main" r:embed="rId6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497" r:id="rId1"/>
    <p:sldLayoutId id="2147485450" r:id="rId2"/>
    <p:sldLayoutId id="2147485609" r:id="rId3"/>
    <p:sldLayoutId id="2147485605" r:id="rId4"/>
    <p:sldLayoutId id="2147485610" r:id="rId5"/>
    <p:sldLayoutId id="2147485606" r:id="rId6"/>
    <p:sldLayoutId id="2147485611" r:id="rId7"/>
    <p:sldLayoutId id="2147485607" r:id="rId8"/>
    <p:sldLayoutId id="2147485612" r:id="rId9"/>
    <p:sldLayoutId id="2147485608" r:id="rId10"/>
    <p:sldLayoutId id="2147485451" r:id="rId11"/>
    <p:sldLayoutId id="2147485452" r:id="rId12"/>
    <p:sldLayoutId id="2147485453" r:id="rId13"/>
    <p:sldLayoutId id="2147485631" r:id="rId14"/>
    <p:sldLayoutId id="2147485454" r:id="rId15"/>
    <p:sldLayoutId id="2147485455" r:id="rId16"/>
    <p:sldLayoutId id="2147485456" r:id="rId17"/>
    <p:sldLayoutId id="2147485457" r:id="rId18"/>
    <p:sldLayoutId id="2147485458" r:id="rId19"/>
    <p:sldLayoutId id="2147485459" r:id="rId20"/>
    <p:sldLayoutId id="2147485460" r:id="rId21"/>
    <p:sldLayoutId id="2147485461" r:id="rId22"/>
    <p:sldLayoutId id="2147485462" r:id="rId23"/>
    <p:sldLayoutId id="2147485463" r:id="rId24"/>
    <p:sldLayoutId id="2147485464" r:id="rId25"/>
    <p:sldLayoutId id="2147485465" r:id="rId26"/>
    <p:sldLayoutId id="2147485466" r:id="rId27"/>
    <p:sldLayoutId id="2147485467" r:id="rId28"/>
    <p:sldLayoutId id="2147485468" r:id="rId29"/>
    <p:sldLayoutId id="2147485469" r:id="rId30"/>
    <p:sldLayoutId id="2147485470" r:id="rId31"/>
    <p:sldLayoutId id="2147485471" r:id="rId32"/>
    <p:sldLayoutId id="2147485472" r:id="rId33"/>
    <p:sldLayoutId id="2147485473" r:id="rId34"/>
    <p:sldLayoutId id="2147485474" r:id="rId35"/>
    <p:sldLayoutId id="2147485475" r:id="rId36"/>
    <p:sldLayoutId id="2147485476" r:id="rId37"/>
    <p:sldLayoutId id="2147485477" r:id="rId38"/>
    <p:sldLayoutId id="2147485478" r:id="rId39"/>
    <p:sldLayoutId id="2147485479" r:id="rId40"/>
    <p:sldLayoutId id="2147485480" r:id="rId41"/>
    <p:sldLayoutId id="2147485481" r:id="rId42"/>
    <p:sldLayoutId id="2147485629" r:id="rId43"/>
    <p:sldLayoutId id="2147485482" r:id="rId44"/>
    <p:sldLayoutId id="2147485483" r:id="rId45"/>
    <p:sldLayoutId id="2147485484" r:id="rId46"/>
    <p:sldLayoutId id="2147485485" r:id="rId47"/>
    <p:sldLayoutId id="2147485486" r:id="rId48"/>
    <p:sldLayoutId id="2147485487" r:id="rId49"/>
    <p:sldLayoutId id="2147485488" r:id="rId50"/>
    <p:sldLayoutId id="2147485489" r:id="rId51"/>
    <p:sldLayoutId id="2147485490" r:id="rId52"/>
    <p:sldLayoutId id="2147485491" r:id="rId53"/>
    <p:sldLayoutId id="2147485492" r:id="rId54"/>
    <p:sldLayoutId id="2147485493" r:id="rId55"/>
    <p:sldLayoutId id="2147485633" r:id="rId56"/>
    <p:sldLayoutId id="2147485494" r:id="rId57"/>
    <p:sldLayoutId id="2147485495" r:id="rId58"/>
    <p:sldLayoutId id="2147485496" r:id="rId59"/>
    <p:sldLayoutId id="2147485603" r:id="rId60"/>
    <p:sldLayoutId id="2147485635" r:id="rId6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ja"/>
              <a:t>クリックしてマスタータイトルスタイルを編集</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2">
            <a:extLst>
              <a:ext uri="{96DAC541-7B7A-43D3-8B79-37D633B846F1}">
                <asvg:svgBlip xmlns:asvg="http://schemas.microsoft.com/office/drawing/2016/SVG/main" r:embed="rId6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601" r:id="rId1"/>
    <p:sldLayoutId id="2147485554" r:id="rId2"/>
    <p:sldLayoutId id="2147485621" r:id="rId3"/>
    <p:sldLayoutId id="2147485622" r:id="rId4"/>
    <p:sldLayoutId id="2147485623" r:id="rId5"/>
    <p:sldLayoutId id="2147485624" r:id="rId6"/>
    <p:sldLayoutId id="2147485625" r:id="rId7"/>
    <p:sldLayoutId id="2147485626" r:id="rId8"/>
    <p:sldLayoutId id="2147485627" r:id="rId9"/>
    <p:sldLayoutId id="2147485628" r:id="rId10"/>
    <p:sldLayoutId id="2147485555" r:id="rId11"/>
    <p:sldLayoutId id="2147485556" r:id="rId12"/>
    <p:sldLayoutId id="2147485557" r:id="rId13"/>
    <p:sldLayoutId id="2147485632" r:id="rId14"/>
    <p:sldLayoutId id="2147485558" r:id="rId15"/>
    <p:sldLayoutId id="2147485559" r:id="rId16"/>
    <p:sldLayoutId id="2147485560" r:id="rId17"/>
    <p:sldLayoutId id="2147485561" r:id="rId18"/>
    <p:sldLayoutId id="2147485562" r:id="rId19"/>
    <p:sldLayoutId id="2147485563" r:id="rId20"/>
    <p:sldLayoutId id="2147485564" r:id="rId21"/>
    <p:sldLayoutId id="2147485565" r:id="rId22"/>
    <p:sldLayoutId id="2147485566" r:id="rId23"/>
    <p:sldLayoutId id="2147485567" r:id="rId24"/>
    <p:sldLayoutId id="2147485568" r:id="rId25"/>
    <p:sldLayoutId id="2147485569" r:id="rId26"/>
    <p:sldLayoutId id="2147485570" r:id="rId27"/>
    <p:sldLayoutId id="2147485571" r:id="rId28"/>
    <p:sldLayoutId id="2147485572" r:id="rId29"/>
    <p:sldLayoutId id="2147485573" r:id="rId30"/>
    <p:sldLayoutId id="2147485574" r:id="rId31"/>
    <p:sldLayoutId id="2147485575" r:id="rId32"/>
    <p:sldLayoutId id="2147485576" r:id="rId33"/>
    <p:sldLayoutId id="2147485577" r:id="rId34"/>
    <p:sldLayoutId id="2147485578" r:id="rId35"/>
    <p:sldLayoutId id="2147485579" r:id="rId36"/>
    <p:sldLayoutId id="2147485580" r:id="rId37"/>
    <p:sldLayoutId id="2147485581" r:id="rId38"/>
    <p:sldLayoutId id="2147485582" r:id="rId39"/>
    <p:sldLayoutId id="2147485583" r:id="rId40"/>
    <p:sldLayoutId id="2147485584" r:id="rId41"/>
    <p:sldLayoutId id="2147485585" r:id="rId42"/>
    <p:sldLayoutId id="2147485586" r:id="rId43"/>
    <p:sldLayoutId id="2147485630" r:id="rId44"/>
    <p:sldLayoutId id="2147485587" r:id="rId45"/>
    <p:sldLayoutId id="2147485588" r:id="rId46"/>
    <p:sldLayoutId id="2147485589" r:id="rId47"/>
    <p:sldLayoutId id="2147485590" r:id="rId48"/>
    <p:sldLayoutId id="2147485591" r:id="rId49"/>
    <p:sldLayoutId id="2147485592" r:id="rId50"/>
    <p:sldLayoutId id="2147485593" r:id="rId51"/>
    <p:sldLayoutId id="2147485594" r:id="rId52"/>
    <p:sldLayoutId id="2147485595" r:id="rId53"/>
    <p:sldLayoutId id="2147485596" r:id="rId54"/>
    <p:sldLayoutId id="2147485597" r:id="rId55"/>
    <p:sldLayoutId id="2147485634" r:id="rId56"/>
    <p:sldLayoutId id="2147485598" r:id="rId57"/>
    <p:sldLayoutId id="2147485599" r:id="rId58"/>
    <p:sldLayoutId id="2147485600" r:id="rId59"/>
    <p:sldLayoutId id="2147485602" r:id="rId6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8.xml"/></Relationships>
</file>

<file path=ppt/slides/_rels/slide1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slideLayout" Target="../slideLayouts/slideLayout17.xml"/><Relationship Id="rId7" Type="http://schemas.openxmlformats.org/officeDocument/2006/relationships/image" Target="../media/image7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66.png"/><Relationship Id="rId5" Type="http://schemas.openxmlformats.org/officeDocument/2006/relationships/image" Target="../media/image70.png"/><Relationship Id="rId4" Type="http://schemas.openxmlformats.org/officeDocument/2006/relationships/notesSlide" Target="../notesSlides/notesSlide10.xml"/><Relationship Id="rId9" Type="http://schemas.openxmlformats.org/officeDocument/2006/relationships/image" Target="../media/image72.png"/></Relationships>
</file>

<file path=ppt/slides/_rels/slide11.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7.png"/><Relationship Id="rId3" Type="http://schemas.openxmlformats.org/officeDocument/2006/relationships/tags" Target="../tags/tag5.xml"/><Relationship Id="rId7" Type="http://schemas.openxmlformats.org/officeDocument/2006/relationships/notesSlide" Target="../notesSlides/notesSlide11.xml"/><Relationship Id="rId12" Type="http://schemas.openxmlformats.org/officeDocument/2006/relationships/image" Target="../media/image76.png"/><Relationship Id="rId2" Type="http://schemas.openxmlformats.org/officeDocument/2006/relationships/tags" Target="../tags/tag4.xml"/><Relationship Id="rId16" Type="http://schemas.openxmlformats.org/officeDocument/2006/relationships/image" Target="../media/image72.png"/><Relationship Id="rId1" Type="http://schemas.openxmlformats.org/officeDocument/2006/relationships/tags" Target="../tags/tag3.xml"/><Relationship Id="rId6" Type="http://schemas.openxmlformats.org/officeDocument/2006/relationships/slideLayout" Target="../slideLayouts/slideLayout17.xml"/><Relationship Id="rId11" Type="http://schemas.openxmlformats.org/officeDocument/2006/relationships/image" Target="../media/image75.png"/><Relationship Id="rId5" Type="http://schemas.openxmlformats.org/officeDocument/2006/relationships/tags" Target="../tags/tag7.xml"/><Relationship Id="rId15" Type="http://schemas.openxmlformats.org/officeDocument/2006/relationships/image" Target="../media/image65.png"/><Relationship Id="rId10" Type="http://schemas.openxmlformats.org/officeDocument/2006/relationships/image" Target="../media/image74.png"/><Relationship Id="rId4" Type="http://schemas.openxmlformats.org/officeDocument/2006/relationships/tags" Target="../tags/tag6.xml"/><Relationship Id="rId9" Type="http://schemas.openxmlformats.org/officeDocument/2006/relationships/image" Target="../media/image73.png"/><Relationship Id="rId14" Type="http://schemas.openxmlformats.org/officeDocument/2006/relationships/image" Target="../media/image78.png"/></Relationships>
</file>

<file path=ppt/slides/_rels/slide1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hyperlink" Target="https://aka.ms/WTI" TargetMode="External"/><Relationship Id="rId5" Type="http://schemas.openxmlformats.org/officeDocument/2006/relationships/hyperlink" Target="https://www.microsoft.com/en-us/worklab/work-trend-index/will-ai-fix-work" TargetMode="External"/><Relationship Id="rId4" Type="http://schemas.openxmlformats.org/officeDocument/2006/relationships/image" Target="../media/image72.png"/></Relationships>
</file>

<file path=ppt/slides/_rels/slide13.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81.png"/><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66.png"/><Relationship Id="rId2" Type="http://schemas.openxmlformats.org/officeDocument/2006/relationships/slideLayout" Target="../slideLayouts/slideLayout17.xml"/><Relationship Id="rId1" Type="http://schemas.openxmlformats.org/officeDocument/2006/relationships/tags" Target="../tags/tag8.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2.xml"/></Relationships>
</file>

<file path=ppt/slides/_rels/slide16.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notesSlide" Target="../notesSlides/notesSlide16.xml"/><Relationship Id="rId7" Type="http://schemas.openxmlformats.org/officeDocument/2006/relationships/image" Target="../media/image85.png"/><Relationship Id="rId2" Type="http://schemas.openxmlformats.org/officeDocument/2006/relationships/slideLayout" Target="../slideLayouts/slideLayout55.xml"/><Relationship Id="rId1" Type="http://schemas.openxmlformats.org/officeDocument/2006/relationships/tags" Target="../tags/tag9.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7.png"/></Relationships>
</file>

<file path=ppt/slides/_rels/slide17.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17.xml"/><Relationship Id="rId1" Type="http://schemas.openxmlformats.org/officeDocument/2006/relationships/slideLayout" Target="../slideLayouts/slideLayout61.xml"/><Relationship Id="rId4" Type="http://schemas.openxmlformats.org/officeDocument/2006/relationships/hyperlink" Target="https://customers.microsoft.com/en-us/story/1813696493334607461-finastra-microsoft-copilot-for-microsoft-365-professional-services-en-united-kingdom" TargetMode="Externa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66.png"/><Relationship Id="rId2" Type="http://schemas.openxmlformats.org/officeDocument/2006/relationships/slideLayout" Target="../slideLayouts/slideLayout17.xml"/><Relationship Id="rId1" Type="http://schemas.openxmlformats.org/officeDocument/2006/relationships/tags" Target="../tags/tag10.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9.xml"/></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17.xml"/><Relationship Id="rId5" Type="http://schemas.openxmlformats.org/officeDocument/2006/relationships/image" Target="../media/image89.png"/><Relationship Id="rId4" Type="http://schemas.openxmlformats.org/officeDocument/2006/relationships/image" Target="../media/image61.png"/></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17.xml"/><Relationship Id="rId5" Type="http://schemas.openxmlformats.org/officeDocument/2006/relationships/image" Target="../media/image89.png"/><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17.xml"/><Relationship Id="rId5" Type="http://schemas.openxmlformats.org/officeDocument/2006/relationships/image" Target="../media/image89.png"/><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17.xml"/><Relationship Id="rId5" Type="http://schemas.openxmlformats.org/officeDocument/2006/relationships/image" Target="../media/image60.png"/><Relationship Id="rId4" Type="http://schemas.openxmlformats.org/officeDocument/2006/relationships/image" Target="../media/image89.png"/></Relationships>
</file>

<file path=ppt/slides/_rels/slide2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4.xml"/><Relationship Id="rId1" Type="http://schemas.openxmlformats.org/officeDocument/2006/relationships/slideLayout" Target="../slideLayouts/slideLayout54.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91.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2.xml"/></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22.xml"/><Relationship Id="rId5" Type="http://schemas.openxmlformats.org/officeDocument/2006/relationships/image" Target="../media/image72.png"/><Relationship Id="rId4" Type="http://schemas.openxmlformats.org/officeDocument/2006/relationships/image" Target="../media/image9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66.png"/><Relationship Id="rId2" Type="http://schemas.openxmlformats.org/officeDocument/2006/relationships/slideLayout" Target="../slideLayouts/slideLayout17.xml"/><Relationship Id="rId1" Type="http://schemas.openxmlformats.org/officeDocument/2006/relationships/tags" Target="../tags/tag11.xml"/><Relationship Id="rId6" Type="http://schemas.openxmlformats.org/officeDocument/2006/relationships/image" Target="../media/image65.png"/><Relationship Id="rId5" Type="http://schemas.openxmlformats.org/officeDocument/2006/relationships/image" Target="../media/image71.png"/><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54.xml"/><Relationship Id="rId5" Type="http://schemas.openxmlformats.org/officeDocument/2006/relationships/hyperlink" Target="https://copilot.microsoft.com/" TargetMode="External"/><Relationship Id="rId4" Type="http://schemas.openxmlformats.org/officeDocument/2006/relationships/image" Target="../media/image91.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2.xml"/></Relationships>
</file>

<file path=ppt/slides/_rels/slide3.xml.rels><?xml version="1.0" encoding="UTF-8" standalone="yes"?>
<Relationships xmlns="http://schemas.openxmlformats.org/package/2006/relationships"><Relationship Id="rId3" Type="http://schemas.openxmlformats.org/officeDocument/2006/relationships/hyperlink" Target="https://aka.ms/AISkillsFest" TargetMode="External"/><Relationship Id="rId2" Type="http://schemas.openxmlformats.org/officeDocument/2006/relationships/notesSlide" Target="../notesSlides/notesSlide3.xml"/><Relationship Id="rId1" Type="http://schemas.openxmlformats.org/officeDocument/2006/relationships/slideLayout" Target="../slideLayouts/slideLayout43.xml"/><Relationship Id="rId5" Type="http://schemas.openxmlformats.org/officeDocument/2006/relationships/image" Target="../media/image59.png"/><Relationship Id="rId4" Type="http://schemas.openxmlformats.org/officeDocument/2006/relationships/image" Target="../media/image58.png"/></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22.xml"/><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notesSlide" Target="../notesSlides/notesSlide31.xml"/><Relationship Id="rId7" Type="http://schemas.openxmlformats.org/officeDocument/2006/relationships/image" Target="../media/image65.png"/><Relationship Id="rId2" Type="http://schemas.openxmlformats.org/officeDocument/2006/relationships/slideLayout" Target="../slideLayouts/slideLayout17.xml"/><Relationship Id="rId1" Type="http://schemas.openxmlformats.org/officeDocument/2006/relationships/tags" Target="../tags/tag12.xml"/><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9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9.png"/><Relationship Id="rId2" Type="http://schemas.openxmlformats.org/officeDocument/2006/relationships/notesSlide" Target="../notesSlides/notesSlide33.xml"/><Relationship Id="rId1" Type="http://schemas.openxmlformats.org/officeDocument/2006/relationships/slideLayout" Target="../slideLayouts/slideLayout43.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2.xml"/></Relationships>
</file>

<file path=ppt/slides/_rels/slide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sv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xml"/><Relationship Id="rId1" Type="http://schemas.openxmlformats.org/officeDocument/2006/relationships/slideLayout" Target="../slideLayouts/slideLayout17.xml"/><Relationship Id="rId5" Type="http://schemas.openxmlformats.org/officeDocument/2006/relationships/image" Target="../media/image65.png"/><Relationship Id="rId4" Type="http://schemas.openxmlformats.org/officeDocument/2006/relationships/image" Target="../media/image66.png"/></Relationships>
</file>

<file path=ppt/slides/_rels/slide8.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B14A1-2C81-7317-D7F5-C2BA1EE69F7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658D90B-9ABE-633D-5EAA-CDB670616CB9}"/>
              </a:ext>
            </a:extLst>
          </p:cNvPr>
          <p:cNvSpPr>
            <a:spLocks noGrp="1"/>
          </p:cNvSpPr>
          <p:nvPr>
            <p:ph type="title" idx="4294967295"/>
          </p:nvPr>
        </p:nvSpPr>
        <p:spPr>
          <a:xfrm>
            <a:off x="0" y="-641350"/>
            <a:ext cx="11017250" cy="554037"/>
          </a:xfrm>
          <a:noFill/>
        </p:spPr>
        <p:txBody>
          <a:bodyPr/>
          <a:lstStyle/>
          <a:p>
            <a:r>
              <a:rPr lang="ja" noProof="0">
                <a:solidFill>
                  <a:srgbClr val="F1EFEF"/>
                </a:solidFill>
              </a:rPr>
              <a:t>Microsoft AI スキル フェスト</a:t>
            </a:r>
          </a:p>
        </p:txBody>
      </p:sp>
    </p:spTree>
    <p:extLst>
      <p:ext uri="{BB962C8B-B14F-4D97-AF65-F5344CB8AC3E}">
        <p14:creationId xmlns:p14="http://schemas.microsoft.com/office/powerpoint/2010/main" val="211422088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0049A-52A4-E1D6-A90C-6EA5F4828AC4}"/>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E6711233-0E76-4503-E513-DDD43B58AD1C}"/>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10146873" y="-15390"/>
            <a:ext cx="2045127" cy="1812182"/>
          </a:xfrm>
          <a:prstGeom prst="rect">
            <a:avLst/>
          </a:prstGeom>
        </p:spPr>
      </p:pic>
      <p:sp>
        <p:nvSpPr>
          <p:cNvPr id="37" name="Rectangle 36" descr="「AIとは何か」という問いを投げかける言葉のビジュアライゼーションのスクリーンショットは、ジェネレーティブAIの3つの主要な側面を説明しています:人間のような言語を理解して生成するLLM(言語モデル)によって駆動される、ユーザーが入力するとAIが応答を生成するプロンプトを通じて機能すること、そしてユーザーの入力に基づいてテキストや画像を含む新しいコンテンツを作成すること。 ">
            <a:extLst>
              <a:ext uri="{FF2B5EF4-FFF2-40B4-BE49-F238E27FC236}">
                <a16:creationId xmlns:a16="http://schemas.microsoft.com/office/drawing/2014/main" id="{C2E46273-BFF2-0D06-4A86-81170FC51421}"/>
              </a:ext>
            </a:extLst>
          </p:cNvPr>
          <p:cNvSpPr/>
          <p:nvPr/>
        </p:nvSpPr>
        <p:spPr bwMode="auto">
          <a:xfrm>
            <a:off x="1" y="-26298"/>
            <a:ext cx="3989070" cy="6884297"/>
          </a:xfrm>
          <a:prstGeom prst="rect">
            <a:avLst/>
          </a:prstGeom>
          <a:solidFill>
            <a:srgbClr val="E8E6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pic>
        <p:nvPicPr>
          <p:cNvPr id="32" name="Picture 31">
            <a:extLst>
              <a:ext uri="{FF2B5EF4-FFF2-40B4-BE49-F238E27FC236}">
                <a16:creationId xmlns:a16="http://schemas.microsoft.com/office/drawing/2014/main" id="{76BD66D1-93AF-6845-C4DB-1A4313A1F6B2}"/>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rot="10800000">
            <a:off x="0" y="0"/>
            <a:ext cx="2095500" cy="1371600"/>
          </a:xfrm>
          <a:prstGeom prst="rect">
            <a:avLst/>
          </a:prstGeom>
        </p:spPr>
      </p:pic>
      <p:sp>
        <p:nvSpPr>
          <p:cNvPr id="47" name="Title 46">
            <a:extLst>
              <a:ext uri="{FF2B5EF4-FFF2-40B4-BE49-F238E27FC236}">
                <a16:creationId xmlns:a16="http://schemas.microsoft.com/office/drawing/2014/main" id="{D0E3CDF1-86D8-9874-AF48-143954D22757}"/>
              </a:ext>
            </a:extLst>
          </p:cNvPr>
          <p:cNvSpPr>
            <a:spLocks noGrp="1"/>
          </p:cNvSpPr>
          <p:nvPr>
            <p:ph type="title"/>
          </p:nvPr>
        </p:nvSpPr>
        <p:spPr>
          <a:xfrm>
            <a:off x="529504" y="2926997"/>
            <a:ext cx="3709436" cy="553998"/>
          </a:xfrm>
        </p:spPr>
        <p:txBody>
          <a:bodyPr/>
          <a:lstStyle/>
          <a:p>
            <a:r>
              <a:rPr lang="ja" noProof="0"/>
              <a:t>AIとは?</a:t>
            </a:r>
          </a:p>
        </p:txBody>
      </p:sp>
      <p:sp>
        <p:nvSpPr>
          <p:cNvPr id="54" name="2. Slide Title">
            <a:extLst>
              <a:ext uri="{FF2B5EF4-FFF2-40B4-BE49-F238E27FC236}">
                <a16:creationId xmlns:a16="http://schemas.microsoft.com/office/drawing/2014/main" id="{C49990C9-B0D7-32C4-04C2-C22A5202F74E}"/>
              </a:ext>
            </a:extLst>
          </p:cNvPr>
          <p:cNvSpPr txBox="1">
            <a:spLocks/>
          </p:cNvSpPr>
          <p:nvPr>
            <p:custDataLst>
              <p:tags r:id="rId1"/>
            </p:custDataLst>
          </p:nvPr>
        </p:nvSpPr>
        <p:spPr>
          <a:xfrm>
            <a:off x="5274122" y="5408450"/>
            <a:ext cx="6098992" cy="640183"/>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l" defTabSz="914400" rtl="0" eaLnBrk="1" latinLnBrk="0" hangingPunct="1">
              <a:lnSpc>
                <a:spcPct val="93000"/>
              </a:lnSpc>
              <a:spcBef>
                <a:spcPct val="0"/>
              </a:spcBef>
              <a:buNone/>
              <a:defRPr sz="2500" b="1" kern="1200" spc="0" baseline="0">
                <a:ln w="6350" cap="flat">
                  <a:noFill/>
                  <a:miter lim="800000"/>
                </a:ln>
                <a:solidFill>
                  <a:schemeClr val="tx1"/>
                </a:solidFill>
                <a:latin typeface="+mj-lt"/>
                <a:ea typeface="+mj-ea"/>
                <a:cs typeface="+mj-cs"/>
              </a:defRPr>
            </a:lvl1pPr>
          </a:lstStyle>
          <a:p>
            <a:pPr marL="0" marR="0" lvl="0" indent="0" algn="l" defTabSz="914400" rtl="0" eaLnBrk="1" fontAlgn="auto" latinLnBrk="0" hangingPunct="1">
              <a:lnSpc>
                <a:spcPct val="93000"/>
              </a:lnSpc>
              <a:spcBef>
                <a:spcPct val="0"/>
              </a:spcBef>
              <a:spcAft>
                <a:spcPts val="0"/>
              </a:spcAft>
              <a:buClr>
                <a:srgbClr val="FFFFFF"/>
              </a:buClr>
              <a:buSzTx/>
              <a:buFontTx/>
              <a:buNone/>
              <a:tabLst/>
              <a:defRPr/>
            </a:pPr>
            <a:r>
              <a:rPr kumimoji="0" lang="ja" sz="1800" b="1" i="0" u="none" strike="noStrike" kern="1200" cap="none" spc="0" normalizeH="0" baseline="0" noProof="0">
                <a:ln w="6350" cap="flat">
                  <a:noFill/>
                  <a:miter lim="800000"/>
                </a:ln>
                <a:effectLst/>
                <a:uLnTx/>
                <a:uFillTx/>
                <a:ea typeface="+mj-ea"/>
                <a:cs typeface="+mj-cs"/>
              </a:rPr>
              <a:t>Microsoft Copilot は、現在利用可能な AI を活用した生産性向上ツールの 1 つです </a:t>
            </a:r>
          </a:p>
        </p:txBody>
      </p:sp>
      <p:pic>
        <p:nvPicPr>
          <p:cNvPr id="55" name="Picture 2">
            <a:extLst>
              <a:ext uri="{FF2B5EF4-FFF2-40B4-BE49-F238E27FC236}">
                <a16:creationId xmlns:a16="http://schemas.microsoft.com/office/drawing/2014/main" id="{5BEE55B5-97C7-F30F-2A15-F6DA32AF5546}"/>
              </a:ext>
              <a:ext uri="{C183D7F6-B498-43B3-948B-1728B52AA6E4}">
                <adec:decorative xmlns:adec="http://schemas.microsoft.com/office/drawing/2017/decorative" val="1"/>
              </a:ext>
            </a:extLst>
          </p:cNvPr>
          <p:cNvPicPr>
            <a:picLocks noChangeAspect="1" noChangeArrowheads="1"/>
          </p:cNvPicPr>
          <p:nvPr/>
        </p:nvPicPr>
        <p:blipFill>
          <a:blip r:embed="rId7" cstate="screen">
            <a:alphaModFix/>
            <a:extLst>
              <a:ext uri="{28A0092B-C50C-407E-A947-70E740481C1C}">
                <a14:useLocalDpi xmlns:a14="http://schemas.microsoft.com/office/drawing/2010/main"/>
              </a:ext>
            </a:extLst>
          </a:blip>
          <a:srcRect/>
          <a:stretch>
            <a:fillRect/>
          </a:stretch>
        </p:blipFill>
        <p:spPr bwMode="auto">
          <a:xfrm>
            <a:off x="4550022" y="5408450"/>
            <a:ext cx="556211" cy="553998"/>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descr="ジェネレーティブAIは、人間のような言語を理解し生成するLLM(Language Models)によって駆動されること、ユーザーが入力するとAIが応答を生成するプロンプトを通じて動作すること、そしてユーザーの入力に基づいてテキストや画像を含む新しいコンテンツを作成すること、という3つの主要な側面の単語の視覚化のオブジェクトです。 ">
            <a:extLst>
              <a:ext uri="{FF2B5EF4-FFF2-40B4-BE49-F238E27FC236}">
                <a16:creationId xmlns:a16="http://schemas.microsoft.com/office/drawing/2014/main" id="{551F1CCC-3F48-F42C-CA43-9714C50F4543}"/>
              </a:ext>
            </a:extLst>
          </p:cNvPr>
          <p:cNvGrpSpPr/>
          <p:nvPr/>
        </p:nvGrpSpPr>
        <p:grpSpPr>
          <a:xfrm>
            <a:off x="4550022" y="2091958"/>
            <a:ext cx="6823092" cy="2797079"/>
            <a:chOff x="4550022" y="2091958"/>
            <a:chExt cx="6823092" cy="2797079"/>
          </a:xfrm>
        </p:grpSpPr>
        <p:sp>
          <p:nvSpPr>
            <p:cNvPr id="2" name="TextBox 1">
              <a:extLst>
                <a:ext uri="{FF2B5EF4-FFF2-40B4-BE49-F238E27FC236}">
                  <a16:creationId xmlns:a16="http://schemas.microsoft.com/office/drawing/2014/main" id="{C94CE649-0A0F-4DD7-0F4E-039659CC3E10}"/>
                </a:ext>
              </a:extLst>
            </p:cNvPr>
            <p:cNvSpPr txBox="1">
              <a:spLocks/>
            </p:cNvSpPr>
            <p:nvPr>
              <p:custDataLst>
                <p:tags r:id="rId2"/>
              </p:custDataLst>
            </p:nvPr>
          </p:nvSpPr>
          <p:spPr>
            <a:xfrm>
              <a:off x="5172187" y="2144033"/>
              <a:ext cx="6200927" cy="256993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Clr>
                  <a:schemeClr val="tx1"/>
                </a:buClr>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Clr>
                  <a:schemeClr val="tx1"/>
                </a:buClr>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Clr>
                  <a:schemeClr val="tx1"/>
                </a:buClr>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Clr>
                  <a:schemeClr val="tx1"/>
                </a:buClr>
                <a:buSzPct val="100000"/>
                <a:buFont typeface="Arial" panose="020B0604020202020204" pitchFamily="34" charset="0"/>
                <a:buChar char="›"/>
                <a:defRPr sz="1600">
                  <a:cs typeface="Arial" panose="020B0604020202020204" pitchFamily="34" charset="0"/>
                </a:defRPr>
              </a:lvl5pPr>
              <a:lvl6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6pPr>
              <a:lvl7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7pPr>
              <a:lvl8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8pPr>
              <a:lvl9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9pPr>
            </a:lstStyle>
            <a:p>
              <a:pPr marR="0" lvl="0" algn="l" defTabSz="914400" rtl="0" eaLnBrk="1" fontAlgn="auto" latinLnBrk="0" hangingPunct="1">
                <a:lnSpc>
                  <a:spcPct val="100000"/>
                </a:lnSpc>
                <a:spcBef>
                  <a:spcPct val="100000"/>
                </a:spcBef>
                <a:spcAft>
                  <a:spcPts val="300"/>
                </a:spcAft>
                <a:buClrTx/>
                <a:buSzTx/>
                <a:buNone/>
                <a:tabLst/>
                <a:defRPr/>
              </a:pPr>
              <a:r>
                <a:rPr lang="ja" sz="1800" noProof="0">
                  <a:latin typeface="+mj-lt"/>
                </a:rPr>
                <a:t>LLMを搭載</a:t>
              </a:r>
              <a:r>
                <a:rPr lang="ja" sz="1800" noProof="0"/>
                <a:t>: </a:t>
              </a:r>
              <a:br>
                <a:rPr lang="en-US" sz="1800" noProof="0"/>
              </a:br>
              <a:r>
                <a:rPr lang="ja" sz="1800" noProof="0"/>
                <a:t>膨大なデータでトレーニングされたAIモデルにより、人間のような言語を理解して生成</a:t>
              </a:r>
            </a:p>
            <a:p>
              <a:pPr marR="0" lvl="0" algn="l" defTabSz="914400" rtl="0" eaLnBrk="1" fontAlgn="auto" latinLnBrk="0" hangingPunct="1">
                <a:lnSpc>
                  <a:spcPct val="100000"/>
                </a:lnSpc>
                <a:spcBef>
                  <a:spcPct val="100000"/>
                </a:spcBef>
                <a:spcAft>
                  <a:spcPts val="300"/>
                </a:spcAft>
                <a:buClrTx/>
                <a:buSzTx/>
                <a:buNone/>
                <a:tabLst/>
                <a:defRPr/>
              </a:pPr>
              <a:r>
                <a:rPr lang="ja" sz="1800" noProof="0">
                  <a:latin typeface="+mj-lt"/>
                </a:rPr>
                <a:t>プロンプトを通じて機能: </a:t>
              </a:r>
              <a:br>
                <a:rPr lang="en-US" sz="1800" noProof="0">
                  <a:latin typeface="+mj-lt"/>
                </a:rPr>
              </a:br>
              <a:r>
                <a:rPr lang="ja" sz="1800" noProof="0"/>
                <a:t>ユーザーが入力し、AIが応答を生成します</a:t>
              </a:r>
            </a:p>
            <a:p>
              <a:pPr marR="0" lvl="0" algn="l" defTabSz="914400" rtl="0" eaLnBrk="1" fontAlgn="auto" latinLnBrk="0" hangingPunct="1">
                <a:lnSpc>
                  <a:spcPct val="100000"/>
                </a:lnSpc>
                <a:spcBef>
                  <a:spcPct val="100000"/>
                </a:spcBef>
                <a:spcAft>
                  <a:spcPts val="300"/>
                </a:spcAft>
                <a:buClrTx/>
                <a:buSzTx/>
                <a:buNone/>
                <a:tabLst/>
                <a:defRPr/>
              </a:pPr>
              <a:r>
                <a:rPr lang="ja" sz="1800" noProof="0">
                  <a:latin typeface="+mj-lt"/>
                </a:rPr>
                <a:t>新しいコンテンツの作成</a:t>
              </a:r>
              <a:r>
                <a:rPr lang="ja" sz="1800" noProof="0"/>
                <a:t>: </a:t>
              </a:r>
              <a:br>
                <a:rPr lang="en-US" sz="1800" noProof="0"/>
              </a:br>
              <a:r>
                <a:rPr lang="ja" sz="1800" noProof="0"/>
                <a:t>ユーザー入力に基づいてテキストや画像などを生成します</a:t>
              </a:r>
            </a:p>
          </p:txBody>
        </p:sp>
        <p:grpSp>
          <p:nvGrpSpPr>
            <p:cNvPr id="7" name="Group 6">
              <a:extLst>
                <a:ext uri="{FF2B5EF4-FFF2-40B4-BE49-F238E27FC236}">
                  <a16:creationId xmlns:a16="http://schemas.microsoft.com/office/drawing/2014/main" id="{07F21E93-7AF8-5BAC-DB55-1AD5D54BBA97}"/>
                </a:ext>
              </a:extLst>
            </p:cNvPr>
            <p:cNvGrpSpPr/>
            <p:nvPr/>
          </p:nvGrpSpPr>
          <p:grpSpPr>
            <a:xfrm>
              <a:off x="4550022" y="2091958"/>
              <a:ext cx="714405" cy="2797079"/>
              <a:chOff x="385078" y="2091395"/>
              <a:chExt cx="714405" cy="3129411"/>
            </a:xfrm>
          </p:grpSpPr>
          <p:sp>
            <p:nvSpPr>
              <p:cNvPr id="8" name="TextBox 7">
                <a:extLst>
                  <a:ext uri="{FF2B5EF4-FFF2-40B4-BE49-F238E27FC236}">
                    <a16:creationId xmlns:a16="http://schemas.microsoft.com/office/drawing/2014/main" id="{6105ECB6-3FE5-5AC5-56BA-7CD43AD286BE}"/>
                  </a:ext>
                </a:extLst>
              </p:cNvPr>
              <p:cNvSpPr txBox="1"/>
              <p:nvPr/>
            </p:nvSpPr>
            <p:spPr>
              <a:xfrm>
                <a:off x="385078" y="2091395"/>
                <a:ext cx="714405" cy="724667"/>
              </a:xfrm>
              <a:prstGeom prst="rect">
                <a:avLst/>
              </a:prstGeom>
              <a:noFill/>
            </p:spPr>
            <p:txBody>
              <a:bodyPr wrap="square">
                <a:spAutoFit/>
              </a:bodyPr>
              <a:lstStyle/>
              <a:p>
                <a:pPr defTabSz="1371600">
                  <a:tabLst>
                    <a:tab pos="1371600" algn="l"/>
                  </a:tabLst>
                  <a:defRPr/>
                </a:pPr>
                <a:r>
                  <a:rPr lang="ja" sz="32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1</a:t>
                </a:r>
              </a:p>
            </p:txBody>
          </p:sp>
          <p:sp>
            <p:nvSpPr>
              <p:cNvPr id="10" name="TextBox 9">
                <a:extLst>
                  <a:ext uri="{FF2B5EF4-FFF2-40B4-BE49-F238E27FC236}">
                    <a16:creationId xmlns:a16="http://schemas.microsoft.com/office/drawing/2014/main" id="{9197D750-1D45-C1EF-0D3A-38927EFB2B53}"/>
                  </a:ext>
                </a:extLst>
              </p:cNvPr>
              <p:cNvSpPr txBox="1"/>
              <p:nvPr/>
            </p:nvSpPr>
            <p:spPr>
              <a:xfrm>
                <a:off x="385078" y="3293768"/>
                <a:ext cx="714405" cy="724667"/>
              </a:xfrm>
              <a:prstGeom prst="rect">
                <a:avLst/>
              </a:prstGeom>
              <a:noFill/>
            </p:spPr>
            <p:txBody>
              <a:bodyPr wrap="square">
                <a:spAutoFit/>
              </a:bodyPr>
              <a:lstStyle/>
              <a:p>
                <a:pPr defTabSz="1371600">
                  <a:tabLst>
                    <a:tab pos="1371600" algn="l"/>
                  </a:tabLst>
                  <a:defRPr/>
                </a:pPr>
                <a:r>
                  <a:rPr lang="ja" sz="32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2</a:t>
                </a:r>
              </a:p>
            </p:txBody>
          </p:sp>
          <p:sp>
            <p:nvSpPr>
              <p:cNvPr id="11" name="TextBox 10">
                <a:extLst>
                  <a:ext uri="{FF2B5EF4-FFF2-40B4-BE49-F238E27FC236}">
                    <a16:creationId xmlns:a16="http://schemas.microsoft.com/office/drawing/2014/main" id="{B6C2CACC-5F2A-D5E4-D6B8-092F840B539D}"/>
                  </a:ext>
                </a:extLst>
              </p:cNvPr>
              <p:cNvSpPr txBox="1"/>
              <p:nvPr/>
            </p:nvSpPr>
            <p:spPr>
              <a:xfrm>
                <a:off x="385078" y="4496139"/>
                <a:ext cx="714405" cy="724667"/>
              </a:xfrm>
              <a:prstGeom prst="rect">
                <a:avLst/>
              </a:prstGeom>
              <a:noFill/>
            </p:spPr>
            <p:txBody>
              <a:bodyPr wrap="square">
                <a:spAutoFit/>
              </a:bodyPr>
              <a:lstStyle/>
              <a:p>
                <a:pPr defTabSz="1371600">
                  <a:tabLst>
                    <a:tab pos="1371600" algn="l"/>
                  </a:tabLst>
                  <a:defRPr/>
                </a:pPr>
                <a:r>
                  <a:rPr lang="ja" sz="32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3</a:t>
                </a:r>
              </a:p>
            </p:txBody>
          </p:sp>
        </p:grpSp>
      </p:grpSp>
      <p:sp>
        <p:nvSpPr>
          <p:cNvPr id="15" name="TextBox 14">
            <a:extLst>
              <a:ext uri="{FF2B5EF4-FFF2-40B4-BE49-F238E27FC236}">
                <a16:creationId xmlns:a16="http://schemas.microsoft.com/office/drawing/2014/main" id="{C0CA0738-0F99-038E-0598-F21DFFC98EDB}"/>
              </a:ext>
            </a:extLst>
          </p:cNvPr>
          <p:cNvSpPr txBox="1"/>
          <p:nvPr/>
        </p:nvSpPr>
        <p:spPr>
          <a:xfrm>
            <a:off x="4550022" y="1316949"/>
            <a:ext cx="6814456" cy="400110"/>
          </a:xfrm>
          <a:prstGeom prst="rect">
            <a:avLst/>
          </a:prstGeom>
          <a:noFill/>
        </p:spPr>
        <p:txBody>
          <a:bodyPr wrap="square">
            <a:spAutoFit/>
          </a:bodyPr>
          <a:lstStyle/>
          <a:p>
            <a:pPr marL="0" marR="0" lvl="0" indent="0" algn="l" defTabSz="914400" rtl="0" eaLnBrk="1" fontAlgn="auto" latinLnBrk="0" hangingPunct="1">
              <a:lnSpc>
                <a:spcPct val="100000"/>
              </a:lnSpc>
              <a:spcBef>
                <a:spcPct val="100000"/>
              </a:spcBef>
              <a:spcAft>
                <a:spcPts val="300"/>
              </a:spcAft>
              <a:buClrTx/>
              <a:buSzTx/>
              <a:buFont typeface="Segoe UI" panose="020B0502040204020203" pitchFamily="34" charset="0"/>
              <a:buChar char="​"/>
              <a:tabLst/>
              <a:defRPr/>
            </a:pPr>
            <a:r>
              <a:rPr kumimoji="0" lang="ja" sz="2000" i="0" u="none" strike="noStrike" kern="1200" cap="none" spc="0" normalizeH="0" baseline="0" noProof="0">
                <a:ln>
                  <a:noFill/>
                </a:ln>
                <a:effectLst/>
                <a:uLnTx/>
                <a:uFillTx/>
                <a:latin typeface="+mj-lt"/>
                <a:ea typeface="+mn-ea"/>
                <a:cs typeface="Arial" panose="020B0604020202020204" pitchFamily="34" charset="0"/>
              </a:rPr>
              <a:t>ジェネレーティブAIについて知っておくべき </a:t>
            </a:r>
            <a:r>
              <a:rPr kumimoji="0" lang="ja" sz="2000" b="1" i="0" u="none" strike="noStrike" kern="1200" cap="none" spc="0" normalizeH="0" baseline="0" noProof="0">
                <a:ln>
                  <a:noFill/>
                </a:ln>
                <a:effectLst/>
                <a:uLnTx/>
                <a:uFillTx/>
                <a:latin typeface="+mj-lt"/>
                <a:ea typeface="+mn-ea"/>
                <a:cs typeface="Arial" panose="020B0604020202020204" pitchFamily="34" charset="0"/>
              </a:rPr>
              <a:t> 3つのこと </a:t>
            </a:r>
          </a:p>
        </p:txBody>
      </p:sp>
      <p:pic>
        <p:nvPicPr>
          <p:cNvPr id="18" name="Picture 17">
            <a:extLst>
              <a:ext uri="{FF2B5EF4-FFF2-40B4-BE49-F238E27FC236}">
                <a16:creationId xmlns:a16="http://schemas.microsoft.com/office/drawing/2014/main" id="{0AF0E139-B940-EE76-58C2-0D6DDE9BD352}"/>
              </a:ext>
              <a:ext uri="{C183D7F6-B498-43B3-948B-1728B52AA6E4}">
                <adec:decorative xmlns:adec="http://schemas.microsoft.com/office/drawing/2017/decorative" val="1"/>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flipH="1">
            <a:off x="-8231" y="4240853"/>
            <a:ext cx="1371601" cy="2653726"/>
          </a:xfrm>
          <a:prstGeom prst="rect">
            <a:avLst/>
          </a:prstGeom>
        </p:spPr>
      </p:pic>
      <p:pic>
        <p:nvPicPr>
          <p:cNvPr id="20" name="Picture 19">
            <a:extLst>
              <a:ext uri="{FF2B5EF4-FFF2-40B4-BE49-F238E27FC236}">
                <a16:creationId xmlns:a16="http://schemas.microsoft.com/office/drawing/2014/main" id="{6C355CC9-EABC-5D8C-73F2-ACCA7465D919}"/>
              </a:ext>
              <a:ext uri="{C183D7F6-B498-43B3-948B-1728B52AA6E4}">
                <adec:decorative xmlns:adec="http://schemas.microsoft.com/office/drawing/2017/decorative" val="1"/>
              </a:ext>
            </a:extLst>
          </p:cNvPr>
          <p:cNvPicPr>
            <a:picLocks noChangeAspect="1"/>
          </p:cNvPicPr>
          <p:nvPr/>
        </p:nvPicPr>
        <p:blipFill>
          <a:blip r:embed="rId9" cstate="screen">
            <a:extLst>
              <a:ext uri="{28A0092B-C50C-407E-A947-70E740481C1C}">
                <a14:useLocalDpi xmlns:a14="http://schemas.microsoft.com/office/drawing/2010/main"/>
              </a:ext>
            </a:extLst>
          </a:blip>
          <a:srcRect/>
          <a:stretch/>
        </p:blipFill>
        <p:spPr>
          <a:xfrm rot="5400000">
            <a:off x="830187" y="5859836"/>
            <a:ext cx="1082829" cy="966093"/>
          </a:xfrm>
          <a:prstGeom prst="rect">
            <a:avLst/>
          </a:prstGeom>
        </p:spPr>
      </p:pic>
    </p:spTree>
    <p:extLst>
      <p:ext uri="{BB962C8B-B14F-4D97-AF65-F5344CB8AC3E}">
        <p14:creationId xmlns:p14="http://schemas.microsoft.com/office/powerpoint/2010/main" val="413771554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EF8EA-60C2-1EE4-7724-0E2CED042741}"/>
            </a:ext>
          </a:extLst>
        </p:cNvPr>
        <p:cNvGrpSpPr/>
        <p:nvPr/>
      </p:nvGrpSpPr>
      <p:grpSpPr>
        <a:xfrm>
          <a:off x="0" y="0"/>
          <a:ext cx="0" cy="0"/>
          <a:chOff x="0" y="0"/>
          <a:chExt cx="0" cy="0"/>
        </a:xfrm>
      </p:grpSpPr>
      <p:sp>
        <p:nvSpPr>
          <p:cNvPr id="10" name="Rectangle 9" descr="「AIの使用例は何ですか?」という質問をする単語の視覚化のスクリーンショット">
            <a:extLst>
              <a:ext uri="{FF2B5EF4-FFF2-40B4-BE49-F238E27FC236}">
                <a16:creationId xmlns:a16="http://schemas.microsoft.com/office/drawing/2014/main" id="{E9EDFEAF-075B-66D8-69FD-54E87399B7F8}"/>
              </a:ext>
            </a:extLst>
          </p:cNvPr>
          <p:cNvSpPr/>
          <p:nvPr/>
        </p:nvSpPr>
        <p:spPr bwMode="auto">
          <a:xfrm>
            <a:off x="1" y="-26298"/>
            <a:ext cx="3989070" cy="6884297"/>
          </a:xfrm>
          <a:prstGeom prst="rect">
            <a:avLst/>
          </a:prstGeom>
          <a:solidFill>
            <a:srgbClr val="E8E6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3D19FD9A-D626-A435-4388-BE28A876EE30}"/>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rot="10800000">
            <a:off x="0" y="0"/>
            <a:ext cx="2095500" cy="1371600"/>
          </a:xfrm>
          <a:prstGeom prst="rect">
            <a:avLst/>
          </a:prstGeom>
        </p:spPr>
      </p:pic>
      <p:sp>
        <p:nvSpPr>
          <p:cNvPr id="12" name="Title 46">
            <a:extLst>
              <a:ext uri="{FF2B5EF4-FFF2-40B4-BE49-F238E27FC236}">
                <a16:creationId xmlns:a16="http://schemas.microsoft.com/office/drawing/2014/main" id="{2CB6A0F7-3C8B-F098-11EB-EF431487F82C}"/>
              </a:ext>
              <a:ext uri="{C183D7F6-B498-43B3-948B-1728B52AA6E4}">
                <adec:decorative xmlns:adec="http://schemas.microsoft.com/office/drawing/2017/decorative" val="0"/>
              </a:ext>
            </a:extLst>
          </p:cNvPr>
          <p:cNvSpPr>
            <a:spLocks noGrp="1"/>
          </p:cNvSpPr>
          <p:nvPr>
            <p:ph type="title"/>
          </p:nvPr>
        </p:nvSpPr>
        <p:spPr>
          <a:xfrm>
            <a:off x="529504" y="2648011"/>
            <a:ext cx="3459567" cy="1661993"/>
          </a:xfrm>
        </p:spPr>
        <p:txBody>
          <a:bodyPr/>
          <a:lstStyle/>
          <a:p>
            <a:r>
              <a:rPr lang="ja" noProof="0"/>
              <a:t>AIの活用例を教えてください。</a:t>
            </a:r>
          </a:p>
        </p:txBody>
      </p:sp>
      <p:sp>
        <p:nvSpPr>
          <p:cNvPr id="28" name="2. Slide Title">
            <a:extLst>
              <a:ext uri="{FF2B5EF4-FFF2-40B4-BE49-F238E27FC236}">
                <a16:creationId xmlns:a16="http://schemas.microsoft.com/office/drawing/2014/main" id="{EE2EECD0-F622-9BC4-3C3F-DB2C3A2ABA1C}"/>
              </a:ext>
            </a:extLst>
          </p:cNvPr>
          <p:cNvSpPr txBox="1">
            <a:spLocks/>
          </p:cNvSpPr>
          <p:nvPr>
            <p:custDataLst>
              <p:tags r:id="rId1"/>
            </p:custDataLst>
          </p:nvPr>
        </p:nvSpPr>
        <p:spPr>
          <a:xfrm>
            <a:off x="4428910" y="441938"/>
            <a:ext cx="6450367" cy="28623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l" defTabSz="914400" rtl="0" eaLnBrk="1" latinLnBrk="0" hangingPunct="1">
              <a:lnSpc>
                <a:spcPct val="93000"/>
              </a:lnSpc>
              <a:spcBef>
                <a:spcPct val="0"/>
              </a:spcBef>
              <a:buNone/>
              <a:defRPr sz="2500" b="1" kern="1200" spc="0" baseline="0">
                <a:ln w="6350" cap="flat">
                  <a:noFill/>
                  <a:miter lim="800000"/>
                </a:ln>
                <a:solidFill>
                  <a:schemeClr val="tx1"/>
                </a:solidFill>
                <a:latin typeface="+mj-lt"/>
                <a:ea typeface="+mj-ea"/>
                <a:cs typeface="+mj-cs"/>
              </a:defRPr>
            </a:lvl1pPr>
          </a:lstStyle>
          <a:p>
            <a:pPr marL="0" marR="0" lvl="0" indent="0" algn="l" defTabSz="914400" rtl="0" eaLnBrk="1" fontAlgn="auto" latinLnBrk="0" hangingPunct="1">
              <a:lnSpc>
                <a:spcPct val="93000"/>
              </a:lnSpc>
              <a:spcBef>
                <a:spcPct val="0"/>
              </a:spcBef>
              <a:spcAft>
                <a:spcPts val="0"/>
              </a:spcAft>
              <a:buClr>
                <a:srgbClr val="FFFFFF"/>
              </a:buClr>
              <a:buSzTx/>
              <a:buFontTx/>
              <a:buNone/>
              <a:tabLst/>
              <a:defRPr/>
            </a:pPr>
            <a:r>
              <a:rPr kumimoji="0" lang="ja" sz="1800" b="1" i="0" u="none" strike="noStrike" kern="1200" cap="none" spc="0" normalizeH="0" baseline="0" noProof="0">
                <a:ln w="6350" cap="flat">
                  <a:noFill/>
                  <a:miter lim="800000"/>
                </a:ln>
                <a:effectLst/>
                <a:uLnTx/>
                <a:uFillTx/>
                <a:ea typeface="+mj-ea"/>
                <a:cs typeface="+mj-cs"/>
              </a:rPr>
              <a:t>今日のジェネレーティブAIの例にはどのようなものがありますか?</a:t>
            </a:r>
          </a:p>
        </p:txBody>
      </p:sp>
      <p:grpSp>
        <p:nvGrpSpPr>
          <p:cNvPr id="51" name="Group 50" descr="Copilot を使用したプロフェッショナルなメールの下書きのスクリーンショット。">
            <a:extLst>
              <a:ext uri="{FF2B5EF4-FFF2-40B4-BE49-F238E27FC236}">
                <a16:creationId xmlns:a16="http://schemas.microsoft.com/office/drawing/2014/main" id="{F212CE49-2058-9F70-DC3C-46B62DAB4EDF}"/>
              </a:ext>
            </a:extLst>
          </p:cNvPr>
          <p:cNvGrpSpPr/>
          <p:nvPr/>
        </p:nvGrpSpPr>
        <p:grpSpPr>
          <a:xfrm>
            <a:off x="4616015" y="945642"/>
            <a:ext cx="3277165" cy="1940979"/>
            <a:chOff x="5140004" y="1273956"/>
            <a:chExt cx="2973741" cy="1663437"/>
          </a:xfrm>
        </p:grpSpPr>
        <p:pic>
          <p:nvPicPr>
            <p:cNvPr id="33" name="Picture 32">
              <a:extLst>
                <a:ext uri="{FF2B5EF4-FFF2-40B4-BE49-F238E27FC236}">
                  <a16:creationId xmlns:a16="http://schemas.microsoft.com/office/drawing/2014/main" id="{D0F92FB9-88F2-3F30-924E-C341865A1B06}"/>
                </a:ext>
              </a:extLst>
            </p:cNvPr>
            <p:cNvPicPr>
              <a:picLocks noChangeAspect="1"/>
            </p:cNvPicPr>
            <p:nvPr/>
          </p:nvPicPr>
          <p:blipFill>
            <a:blip r:embed="rId9" cstate="screen">
              <a:extLst>
                <a:ext uri="{28A0092B-C50C-407E-A947-70E740481C1C}">
                  <a14:useLocalDpi xmlns:a14="http://schemas.microsoft.com/office/drawing/2010/main"/>
                </a:ext>
              </a:extLst>
            </a:blip>
            <a:srcRect/>
            <a:stretch/>
          </p:blipFill>
          <p:spPr>
            <a:xfrm>
              <a:off x="5433005" y="1325532"/>
              <a:ext cx="2352345" cy="1501957"/>
            </a:xfrm>
            <a:prstGeom prst="rect">
              <a:avLst/>
            </a:prstGeom>
          </p:spPr>
        </p:pic>
        <p:pic>
          <p:nvPicPr>
            <p:cNvPr id="9" name="Picture 8">
              <a:extLst>
                <a:ext uri="{FF2B5EF4-FFF2-40B4-BE49-F238E27FC236}">
                  <a16:creationId xmlns:a16="http://schemas.microsoft.com/office/drawing/2014/main" id="{3D007A47-EFAC-7202-356D-06038102F3E1}"/>
                </a:ext>
              </a:extLst>
            </p:cNvPr>
            <p:cNvPicPr>
              <a:picLocks/>
            </p:cNvPicPr>
            <p:nvPr/>
          </p:nvPicPr>
          <p:blipFill rotWithShape="1">
            <a:blip r:embed="rId10" cstate="screen">
              <a:extLst>
                <a:ext uri="{28A0092B-C50C-407E-A947-70E740481C1C}">
                  <a14:useLocalDpi xmlns:a14="http://schemas.microsoft.com/office/drawing/2010/main"/>
                </a:ext>
              </a:extLst>
            </a:blip>
            <a:srcRect/>
            <a:stretch/>
          </p:blipFill>
          <p:spPr>
            <a:xfrm>
              <a:off x="5140004" y="1273956"/>
              <a:ext cx="2973741" cy="1663437"/>
            </a:xfrm>
            <a:prstGeom prst="rect">
              <a:avLst/>
            </a:prstGeom>
          </p:spPr>
        </p:pic>
      </p:grpSp>
      <p:sp>
        <p:nvSpPr>
          <p:cNvPr id="4" name="TextBox 3">
            <a:extLst>
              <a:ext uri="{FF2B5EF4-FFF2-40B4-BE49-F238E27FC236}">
                <a16:creationId xmlns:a16="http://schemas.microsoft.com/office/drawing/2014/main" id="{0689997B-26ED-9E6A-AD3D-983C908DC58C}"/>
              </a:ext>
            </a:extLst>
          </p:cNvPr>
          <p:cNvSpPr txBox="1">
            <a:spLocks/>
          </p:cNvSpPr>
          <p:nvPr>
            <p:custDataLst>
              <p:tags r:id="rId2"/>
            </p:custDataLst>
          </p:nvPr>
        </p:nvSpPr>
        <p:spPr>
          <a:xfrm>
            <a:off x="4616015" y="2990520"/>
            <a:ext cx="2973741" cy="43088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ja" sz="1400" b="1" i="0" u="none" strike="noStrike" kern="1200" cap="none" spc="0" normalizeH="0" baseline="0" noProof="0">
                <a:ln>
                  <a:noFill/>
                </a:ln>
                <a:effectLst/>
                <a:uLnTx/>
                <a:uFillTx/>
                <a:ea typeface="+mn-ea"/>
                <a:cs typeface="Arial" panose="020B0604020202020204" pitchFamily="34" charset="0"/>
              </a:rPr>
              <a:t>Copilotを使用してプロフェッショナルなメールをすばやく作成</a:t>
            </a:r>
          </a:p>
        </p:txBody>
      </p:sp>
      <p:grpSp>
        <p:nvGrpSpPr>
          <p:cNvPr id="52" name="Group 51" descr="M365 Copilot の Visual Creator での画像作成のスクリーンショット。 ">
            <a:extLst>
              <a:ext uri="{FF2B5EF4-FFF2-40B4-BE49-F238E27FC236}">
                <a16:creationId xmlns:a16="http://schemas.microsoft.com/office/drawing/2014/main" id="{10C70E7C-B466-1B33-7DF9-DCF16225B03B}"/>
              </a:ext>
            </a:extLst>
          </p:cNvPr>
          <p:cNvGrpSpPr/>
          <p:nvPr/>
        </p:nvGrpSpPr>
        <p:grpSpPr>
          <a:xfrm>
            <a:off x="8366281" y="945642"/>
            <a:ext cx="3277165" cy="1933115"/>
            <a:chOff x="8597580" y="1273956"/>
            <a:chExt cx="2973741" cy="1663437"/>
          </a:xfrm>
        </p:grpSpPr>
        <p:pic>
          <p:nvPicPr>
            <p:cNvPr id="36" name="Picture 35">
              <a:extLst>
                <a:ext uri="{FF2B5EF4-FFF2-40B4-BE49-F238E27FC236}">
                  <a16:creationId xmlns:a16="http://schemas.microsoft.com/office/drawing/2014/main" id="{18D27414-B4F6-FDD7-EDB2-AD20AFA31669}"/>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939743" y="1339029"/>
              <a:ext cx="2327513" cy="1425602"/>
            </a:xfrm>
            <a:prstGeom prst="rect">
              <a:avLst/>
            </a:prstGeom>
          </p:spPr>
        </p:pic>
        <p:pic>
          <p:nvPicPr>
            <p:cNvPr id="13" name="Picture 12">
              <a:extLst>
                <a:ext uri="{FF2B5EF4-FFF2-40B4-BE49-F238E27FC236}">
                  <a16:creationId xmlns:a16="http://schemas.microsoft.com/office/drawing/2014/main" id="{A48EDE27-4688-347A-263A-27A7D1803556}"/>
                </a:ext>
              </a:extLst>
            </p:cNvPr>
            <p:cNvPicPr>
              <a:picLocks/>
            </p:cNvPicPr>
            <p:nvPr/>
          </p:nvPicPr>
          <p:blipFill rotWithShape="1">
            <a:blip r:embed="rId12" cstate="screen">
              <a:extLst>
                <a:ext uri="{28A0092B-C50C-407E-A947-70E740481C1C}">
                  <a14:useLocalDpi xmlns:a14="http://schemas.microsoft.com/office/drawing/2010/main"/>
                </a:ext>
              </a:extLst>
            </a:blip>
            <a:srcRect/>
            <a:stretch/>
          </p:blipFill>
          <p:spPr>
            <a:xfrm>
              <a:off x="8597580" y="1273956"/>
              <a:ext cx="2973741" cy="1663437"/>
            </a:xfrm>
            <a:prstGeom prst="rect">
              <a:avLst/>
            </a:prstGeom>
          </p:spPr>
        </p:pic>
      </p:grpSp>
      <p:sp>
        <p:nvSpPr>
          <p:cNvPr id="5" name="TextBox 4">
            <a:extLst>
              <a:ext uri="{FF2B5EF4-FFF2-40B4-BE49-F238E27FC236}">
                <a16:creationId xmlns:a16="http://schemas.microsoft.com/office/drawing/2014/main" id="{55CCFED0-D3ED-F1A1-F224-EDE9C497639E}"/>
              </a:ext>
            </a:extLst>
          </p:cNvPr>
          <p:cNvSpPr txBox="1">
            <a:spLocks/>
          </p:cNvSpPr>
          <p:nvPr>
            <p:custDataLst>
              <p:tags r:id="rId3"/>
            </p:custDataLst>
          </p:nvPr>
        </p:nvSpPr>
        <p:spPr>
          <a:xfrm>
            <a:off x="8385331" y="2990520"/>
            <a:ext cx="2973741" cy="430887"/>
          </a:xfrm>
          <a:prstGeom prst="rect">
            <a:avLst/>
          </a:prstGeom>
        </p:spPr>
        <p:txBody>
          <a:bodyPr vert="horz" wrap="square" lIns="0" tIns="0" rIns="0" bIns="0" rtlCol="0" anchor="t" anchorCtr="0">
            <a:spAutoFit/>
          </a:bodyPr>
          <a:lstStyle>
            <a:defPPr>
              <a:defRPr lang="en-US"/>
            </a:defPPr>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3175" lvl="1" indent="0">
              <a:lnSpc>
                <a:spcPct val="100000"/>
              </a:lnSpc>
              <a:spcBef>
                <a:spcPts val="300"/>
              </a:spcBef>
              <a:spcAft>
                <a:spcPts val="300"/>
              </a:spcAft>
              <a:buFont typeface="Wingdings" panose="05000000000000000000" pitchFamily="2" charset="2"/>
              <a:buNone/>
              <a:defRPr sz="1600">
                <a:solidFill>
                  <a:srgbClr val="FFFFFF"/>
                </a:solidFill>
                <a:latin typeface="Aria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ja" sz="1400" b="1" i="0" u="none" strike="noStrike" kern="1200" cap="none" spc="0" normalizeH="0" baseline="0" noProof="0">
                <a:ln>
                  <a:noFill/>
                </a:ln>
                <a:effectLst/>
                <a:uLnTx/>
                <a:uFillTx/>
                <a:ea typeface="+mn-ea"/>
                <a:cs typeface="Arial" panose="020B0604020202020204" pitchFamily="34" charset="0"/>
              </a:rPr>
              <a:t>M365 Copilot を使用して製品とサービスの新しいイメージを作成する</a:t>
            </a:r>
          </a:p>
        </p:txBody>
      </p:sp>
      <p:grpSp>
        <p:nvGrpSpPr>
          <p:cNvPr id="50" name="Group 49" descr="Copilot を使用したマーケティング キャンペーンの場所のスクリーンショット。">
            <a:extLst>
              <a:ext uri="{FF2B5EF4-FFF2-40B4-BE49-F238E27FC236}">
                <a16:creationId xmlns:a16="http://schemas.microsoft.com/office/drawing/2014/main" id="{F4131F6C-4FB3-0C65-05A0-EB64B75A1EAA}"/>
              </a:ext>
            </a:extLst>
          </p:cNvPr>
          <p:cNvGrpSpPr/>
          <p:nvPr/>
        </p:nvGrpSpPr>
        <p:grpSpPr>
          <a:xfrm>
            <a:off x="4616015" y="3731455"/>
            <a:ext cx="3277165" cy="1940979"/>
            <a:chOff x="5140004" y="3650929"/>
            <a:chExt cx="2973741" cy="1663437"/>
          </a:xfrm>
        </p:grpSpPr>
        <p:sp>
          <p:nvSpPr>
            <p:cNvPr id="42" name="Rectangle 41">
              <a:extLst>
                <a:ext uri="{FF2B5EF4-FFF2-40B4-BE49-F238E27FC236}">
                  <a16:creationId xmlns:a16="http://schemas.microsoft.com/office/drawing/2014/main" id="{1D019AA7-5571-7520-C221-EDE70D1C0AE7}"/>
                </a:ext>
              </a:extLst>
            </p:cNvPr>
            <p:cNvSpPr/>
            <p:nvPr/>
          </p:nvSpPr>
          <p:spPr bwMode="auto">
            <a:xfrm>
              <a:off x="7057293" y="3786000"/>
              <a:ext cx="728058" cy="64664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pic>
          <p:nvPicPr>
            <p:cNvPr id="41" name="Picture 40">
              <a:extLst>
                <a:ext uri="{FF2B5EF4-FFF2-40B4-BE49-F238E27FC236}">
                  <a16:creationId xmlns:a16="http://schemas.microsoft.com/office/drawing/2014/main" id="{CABFB7AD-90C4-EC3B-C81F-90BEB06024A2}"/>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433005" y="3799375"/>
              <a:ext cx="1624287" cy="1277254"/>
            </a:xfrm>
            <a:prstGeom prst="rect">
              <a:avLst/>
            </a:prstGeom>
          </p:spPr>
        </p:pic>
        <p:sp>
          <p:nvSpPr>
            <p:cNvPr id="44" name="TextBox 43">
              <a:extLst>
                <a:ext uri="{FF2B5EF4-FFF2-40B4-BE49-F238E27FC236}">
                  <a16:creationId xmlns:a16="http://schemas.microsoft.com/office/drawing/2014/main" id="{F90B67B2-4598-36A4-127A-0ED34C2AB9C1}"/>
                </a:ext>
              </a:extLst>
            </p:cNvPr>
            <p:cNvSpPr txBox="1"/>
            <p:nvPr/>
          </p:nvSpPr>
          <p:spPr>
            <a:xfrm>
              <a:off x="7084405" y="3970824"/>
              <a:ext cx="673833" cy="276999"/>
            </a:xfrm>
            <a:prstGeom prst="rect">
              <a:avLst/>
            </a:prstGeom>
            <a:noFill/>
          </p:spPr>
          <p:txBody>
            <a:bodyPr wrap="square">
              <a:spAutoFit/>
            </a:bodyPr>
            <a:lstStyle/>
            <a:p>
              <a:r>
                <a:rPr lang="ja" sz="1200" noProof="0">
                  <a:solidFill>
                    <a:schemeClr val="bg1"/>
                  </a:solidFill>
                </a:rPr>
                <a:t>「こんにちは」 </a:t>
              </a:r>
            </a:p>
          </p:txBody>
        </p:sp>
        <p:sp>
          <p:nvSpPr>
            <p:cNvPr id="45" name="Rectangle 44">
              <a:extLst>
                <a:ext uri="{FF2B5EF4-FFF2-40B4-BE49-F238E27FC236}">
                  <a16:creationId xmlns:a16="http://schemas.microsoft.com/office/drawing/2014/main" id="{5DC34F38-B035-04E0-DE8A-613C4852677D}"/>
                </a:ext>
              </a:extLst>
            </p:cNvPr>
            <p:cNvSpPr/>
            <p:nvPr/>
          </p:nvSpPr>
          <p:spPr bwMode="auto">
            <a:xfrm>
              <a:off x="7057293" y="4440053"/>
              <a:ext cx="728058" cy="622758"/>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sp>
          <p:nvSpPr>
            <p:cNvPr id="46" name="TextBox 45">
              <a:extLst>
                <a:ext uri="{FF2B5EF4-FFF2-40B4-BE49-F238E27FC236}">
                  <a16:creationId xmlns:a16="http://schemas.microsoft.com/office/drawing/2014/main" id="{4E5F5126-B1E6-8207-FEC0-042505099F04}"/>
                </a:ext>
              </a:extLst>
            </p:cNvPr>
            <p:cNvSpPr txBox="1"/>
            <p:nvPr/>
          </p:nvSpPr>
          <p:spPr>
            <a:xfrm>
              <a:off x="7084405" y="4624366"/>
              <a:ext cx="673833" cy="276999"/>
            </a:xfrm>
            <a:prstGeom prst="rect">
              <a:avLst/>
            </a:prstGeom>
            <a:noFill/>
          </p:spPr>
          <p:txBody>
            <a:bodyPr wrap="square">
              <a:spAutoFit/>
            </a:bodyPr>
            <a:lstStyle/>
            <a:p>
              <a:r>
                <a:rPr lang="ja" sz="1200" noProof="0">
                  <a:solidFill>
                    <a:schemeClr val="bg1"/>
                  </a:solidFill>
                </a:rPr>
                <a:t>「ホラ」 </a:t>
              </a:r>
            </a:p>
          </p:txBody>
        </p:sp>
        <p:pic>
          <p:nvPicPr>
            <p:cNvPr id="19" name="Picture 18">
              <a:extLst>
                <a:ext uri="{FF2B5EF4-FFF2-40B4-BE49-F238E27FC236}">
                  <a16:creationId xmlns:a16="http://schemas.microsoft.com/office/drawing/2014/main" id="{3727BEC3-22A6-2A0D-B018-99F422A9C9EF}"/>
                </a:ext>
              </a:extLst>
            </p:cNvPr>
            <p:cNvPicPr>
              <a:picLocks/>
            </p:cNvPicPr>
            <p:nvPr/>
          </p:nvPicPr>
          <p:blipFill rotWithShape="1">
            <a:blip r:embed="rId10" cstate="screen">
              <a:extLst>
                <a:ext uri="{28A0092B-C50C-407E-A947-70E740481C1C}">
                  <a14:useLocalDpi xmlns:a14="http://schemas.microsoft.com/office/drawing/2010/main"/>
                </a:ext>
              </a:extLst>
            </a:blip>
            <a:srcRect/>
            <a:stretch/>
          </p:blipFill>
          <p:spPr>
            <a:xfrm>
              <a:off x="5140004" y="3650929"/>
              <a:ext cx="2973741" cy="1663437"/>
            </a:xfrm>
            <a:prstGeom prst="rect">
              <a:avLst/>
            </a:prstGeom>
          </p:spPr>
        </p:pic>
      </p:grpSp>
      <p:sp>
        <p:nvSpPr>
          <p:cNvPr id="3" name="TextBox 2">
            <a:extLst>
              <a:ext uri="{FF2B5EF4-FFF2-40B4-BE49-F238E27FC236}">
                <a16:creationId xmlns:a16="http://schemas.microsoft.com/office/drawing/2014/main" id="{43F26021-A452-A070-EEBF-9FCFC8B5FA9A}"/>
              </a:ext>
            </a:extLst>
          </p:cNvPr>
          <p:cNvSpPr txBox="1">
            <a:spLocks/>
          </p:cNvSpPr>
          <p:nvPr>
            <p:custDataLst>
              <p:tags r:id="rId4"/>
            </p:custDataLst>
          </p:nvPr>
        </p:nvSpPr>
        <p:spPr>
          <a:xfrm>
            <a:off x="4616015" y="5859428"/>
            <a:ext cx="2973741" cy="43088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3175" marR="0" lvl="1" indent="0" algn="ctr" defTabSz="914400" rtl="0" eaLnBrk="1" fontAlgn="auto" latinLnBrk="0" hangingPunct="1">
              <a:lnSpc>
                <a:spcPct val="100000"/>
              </a:lnSpc>
              <a:spcBef>
                <a:spcPts val="300"/>
              </a:spcBef>
              <a:spcAft>
                <a:spcPts val="300"/>
              </a:spcAft>
              <a:buClrTx/>
              <a:buSzTx/>
              <a:buFont typeface="Wingdings" panose="05000000000000000000" pitchFamily="2" charset="2"/>
              <a:buNone/>
              <a:tabLst/>
              <a:defRPr/>
            </a:pPr>
            <a:r>
              <a:rPr kumimoji="0" lang="ja" sz="1400" b="1" i="0" u="none" strike="noStrike" kern="1200" cap="none" spc="0" normalizeH="0" baseline="0" noProof="0">
                <a:ln>
                  <a:noFill/>
                </a:ln>
                <a:effectLst/>
                <a:uLnTx/>
                <a:uFillTx/>
                <a:ea typeface="+mn-ea"/>
                <a:cs typeface="Arial" panose="020B0604020202020204" pitchFamily="34" charset="0"/>
              </a:rPr>
              <a:t>Copilotでマーケティングキャンペーンのローカライゼーションを加速</a:t>
            </a:r>
          </a:p>
        </p:txBody>
      </p:sp>
      <p:grpSp>
        <p:nvGrpSpPr>
          <p:cNvPr id="53" name="Group 52" descr="カスタマーサービスエージェントのスクリーンショット">
            <a:extLst>
              <a:ext uri="{FF2B5EF4-FFF2-40B4-BE49-F238E27FC236}">
                <a16:creationId xmlns:a16="http://schemas.microsoft.com/office/drawing/2014/main" id="{75FB3F29-7A25-2F6C-81D4-A3ACC3D01988}"/>
              </a:ext>
            </a:extLst>
          </p:cNvPr>
          <p:cNvGrpSpPr/>
          <p:nvPr/>
        </p:nvGrpSpPr>
        <p:grpSpPr>
          <a:xfrm>
            <a:off x="8385331" y="3731455"/>
            <a:ext cx="3277165" cy="1940979"/>
            <a:chOff x="8616630" y="3650929"/>
            <a:chExt cx="2973741" cy="1663437"/>
          </a:xfrm>
        </p:grpSpPr>
        <p:pic>
          <p:nvPicPr>
            <p:cNvPr id="49" name="Picture 48">
              <a:extLst>
                <a:ext uri="{FF2B5EF4-FFF2-40B4-BE49-F238E27FC236}">
                  <a16:creationId xmlns:a16="http://schemas.microsoft.com/office/drawing/2014/main" id="{97896209-03CA-1DB5-BB0B-D5A7717C3504}"/>
                </a:ext>
              </a:extLst>
            </p:cNvPr>
            <p:cNvPicPr>
              <a:picLocks noChangeAspect="1"/>
            </p:cNvPicPr>
            <p:nvPr/>
          </p:nvPicPr>
          <p:blipFill>
            <a:blip r:embed="rId14" cstate="screen">
              <a:extLst>
                <a:ext uri="{28A0092B-C50C-407E-A947-70E740481C1C}">
                  <a14:useLocalDpi xmlns:a14="http://schemas.microsoft.com/office/drawing/2010/main"/>
                </a:ext>
              </a:extLst>
            </a:blip>
            <a:srcRect/>
            <a:stretch/>
          </p:blipFill>
          <p:spPr>
            <a:xfrm>
              <a:off x="8938112" y="3681601"/>
              <a:ext cx="2292675" cy="1502096"/>
            </a:xfrm>
            <a:prstGeom prst="rect">
              <a:avLst/>
            </a:prstGeom>
          </p:spPr>
        </p:pic>
        <p:pic>
          <p:nvPicPr>
            <p:cNvPr id="16" name="Picture 15">
              <a:extLst>
                <a:ext uri="{FF2B5EF4-FFF2-40B4-BE49-F238E27FC236}">
                  <a16:creationId xmlns:a16="http://schemas.microsoft.com/office/drawing/2014/main" id="{57974ACA-C662-D031-B24B-8052C5FB5B40}"/>
                </a:ext>
              </a:extLst>
            </p:cNvPr>
            <p:cNvPicPr>
              <a:picLocks/>
            </p:cNvPicPr>
            <p:nvPr/>
          </p:nvPicPr>
          <p:blipFill rotWithShape="1">
            <a:blip r:embed="rId10" cstate="screen">
              <a:extLst>
                <a:ext uri="{28A0092B-C50C-407E-A947-70E740481C1C}">
                  <a14:useLocalDpi xmlns:a14="http://schemas.microsoft.com/office/drawing/2010/main"/>
                </a:ext>
              </a:extLst>
            </a:blip>
            <a:srcRect/>
            <a:stretch/>
          </p:blipFill>
          <p:spPr>
            <a:xfrm>
              <a:off x="8616630" y="3650929"/>
              <a:ext cx="2973741" cy="1663437"/>
            </a:xfrm>
            <a:prstGeom prst="rect">
              <a:avLst/>
            </a:prstGeom>
          </p:spPr>
        </p:pic>
      </p:grpSp>
      <p:sp>
        <p:nvSpPr>
          <p:cNvPr id="6" name="TextBox 5">
            <a:extLst>
              <a:ext uri="{FF2B5EF4-FFF2-40B4-BE49-F238E27FC236}">
                <a16:creationId xmlns:a16="http://schemas.microsoft.com/office/drawing/2014/main" id="{A1FADA16-30CC-24FF-D6C9-41B10BB5D0C6}"/>
              </a:ext>
            </a:extLst>
          </p:cNvPr>
          <p:cNvSpPr txBox="1">
            <a:spLocks/>
          </p:cNvSpPr>
          <p:nvPr>
            <p:custDataLst>
              <p:tags r:id="rId5"/>
            </p:custDataLst>
          </p:nvPr>
        </p:nvSpPr>
        <p:spPr>
          <a:xfrm>
            <a:off x="8546886" y="5859428"/>
            <a:ext cx="2973741" cy="430887"/>
          </a:xfrm>
          <a:prstGeom prst="rect">
            <a:avLst/>
          </a:prstGeom>
        </p:spPr>
        <p:txBody>
          <a:bodyPr vert="horz" wrap="square" lIns="0" tIns="0" rIns="0" bIns="0" rtlCol="0" anchor="t" anchorCtr="0">
            <a:spAutoFit/>
          </a:bodyPr>
          <a:lstStyle>
            <a:defPPr>
              <a:defRPr lang="en-US"/>
            </a:defPPr>
            <a:lvl1pPr marR="0" lvl="0" indent="0" fontAlgn="auto">
              <a:lnSpc>
                <a:spcPct val="100000"/>
              </a:lnSpc>
              <a:spcBef>
                <a:spcPts val="300"/>
              </a:spcBef>
              <a:spcAft>
                <a:spcPts val="300"/>
              </a:spcAft>
              <a:buClrTx/>
              <a:buSzTx/>
              <a:buFont typeface="Segoe UI" panose="020B0502040204020203" pitchFamily="34" charset="0"/>
              <a:buChar char="​"/>
              <a:tabLst/>
              <a:defRPr kumimoji="0" sz="1600" b="0" i="0" u="none" strike="noStrike" cap="none" spc="0" normalizeH="0" baseline="0">
                <a:ln>
                  <a:noFill/>
                </a:ln>
                <a:solidFill>
                  <a:srgbClr val="FFFFFF"/>
                </a:solidFill>
                <a:effectLst/>
                <a:uLnTx/>
                <a:uFillTx/>
                <a:latin typeface="Arial"/>
                <a:cs typeface="Arial" panose="020B0604020202020204" pitchFamily="34" charset="0"/>
              </a:defRPr>
            </a:lvl1pPr>
            <a:lvl2pPr marL="3175" lvl="1" indent="0">
              <a:lnSpc>
                <a:spcPct val="100000"/>
              </a:lnSpc>
              <a:spcBef>
                <a:spcPts val="300"/>
              </a:spcBef>
              <a:spcAft>
                <a:spcPts val="300"/>
              </a:spcAft>
              <a:buFont typeface="Wingdings" panose="05000000000000000000" pitchFamily="2" charset="2"/>
              <a:buNone/>
              <a:defRPr sz="1600">
                <a:solidFill>
                  <a:srgbClr val="FFFFFF"/>
                </a:solidFill>
                <a:latin typeface="Aria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ja" sz="1400" b="1" i="0" u="none" strike="noStrike" kern="1200" cap="none" spc="0" normalizeH="0" baseline="0" noProof="0">
                <a:ln>
                  <a:noFill/>
                </a:ln>
                <a:solidFill>
                  <a:schemeClr val="tx1"/>
                </a:solidFill>
                <a:effectLst/>
                <a:uLnTx/>
                <a:uFillTx/>
                <a:latin typeface="+mn-lt"/>
                <a:ea typeface="+mn-ea"/>
                <a:cs typeface="Arial" panose="020B0604020202020204" pitchFamily="34" charset="0"/>
              </a:rPr>
              <a:t>Copilot Agent を使用して</a:t>
            </a:r>
            <a:br>
              <a:rPr kumimoji="0" lang="en-US" sz="1400" b="1" i="0" u="none" strike="noStrike" kern="1200" cap="none" spc="0" normalizeH="0" baseline="0" noProof="0">
                <a:ln>
                  <a:noFill/>
                </a:ln>
                <a:solidFill>
                  <a:schemeClr val="tx1"/>
                </a:solidFill>
                <a:effectLst/>
                <a:uLnTx/>
                <a:uFillTx/>
                <a:latin typeface="+mn-lt"/>
                <a:ea typeface="+mn-ea"/>
                <a:cs typeface="Arial" panose="020B0604020202020204" pitchFamily="34" charset="0"/>
              </a:rPr>
            </a:br>
            <a:r>
              <a:rPr kumimoji="0" lang="ja" sz="1400" b="1" i="0" u="none" strike="noStrike" kern="1200" cap="none" spc="0" normalizeH="0" baseline="0" noProof="0">
                <a:ln>
                  <a:noFill/>
                </a:ln>
                <a:solidFill>
                  <a:schemeClr val="tx1"/>
                </a:solidFill>
                <a:effectLst/>
                <a:uLnTx/>
                <a:uFillTx/>
                <a:latin typeface="+mn-lt"/>
                <a:ea typeface="+mn-ea"/>
                <a:cs typeface="Arial" panose="020B0604020202020204" pitchFamily="34" charset="0"/>
              </a:rPr>
              <a:t>カスタマー サービス エージェントを作成する </a:t>
            </a:r>
          </a:p>
        </p:txBody>
      </p:sp>
      <p:pic>
        <p:nvPicPr>
          <p:cNvPr id="14" name="Picture 13">
            <a:extLst>
              <a:ext uri="{FF2B5EF4-FFF2-40B4-BE49-F238E27FC236}">
                <a16:creationId xmlns:a16="http://schemas.microsoft.com/office/drawing/2014/main" id="{E503B44E-F48F-ADB2-9105-504B1B9539FD}"/>
              </a:ext>
              <a:ext uri="{C183D7F6-B498-43B3-948B-1728B52AA6E4}">
                <adec:decorative xmlns:adec="http://schemas.microsoft.com/office/drawing/2017/decorative" val="1"/>
              </a:ext>
            </a:extLst>
          </p:cNvPr>
          <p:cNvPicPr>
            <a:picLocks noChangeAspect="1"/>
          </p:cNvPicPr>
          <p:nvPr/>
        </p:nvPicPr>
        <p:blipFill>
          <a:blip r:embed="rId15" cstate="screen">
            <a:extLst>
              <a:ext uri="{28A0092B-C50C-407E-A947-70E740481C1C}">
                <a14:useLocalDpi xmlns:a14="http://schemas.microsoft.com/office/drawing/2010/main"/>
              </a:ext>
            </a:extLst>
          </a:blip>
          <a:srcRect/>
          <a:stretch/>
        </p:blipFill>
        <p:spPr>
          <a:xfrm flipH="1">
            <a:off x="-8231" y="4240853"/>
            <a:ext cx="1371601" cy="2653726"/>
          </a:xfrm>
          <a:prstGeom prst="rect">
            <a:avLst/>
          </a:prstGeom>
        </p:spPr>
      </p:pic>
      <p:pic>
        <p:nvPicPr>
          <p:cNvPr id="15" name="Picture 14">
            <a:extLst>
              <a:ext uri="{FF2B5EF4-FFF2-40B4-BE49-F238E27FC236}">
                <a16:creationId xmlns:a16="http://schemas.microsoft.com/office/drawing/2014/main" id="{313DE9FE-52C7-0712-7BB3-53BE4D7CD5E2}"/>
              </a:ext>
              <a:ext uri="{C183D7F6-B498-43B3-948B-1728B52AA6E4}">
                <adec:decorative xmlns:adec="http://schemas.microsoft.com/office/drawing/2017/decorative" val="1"/>
              </a:ext>
            </a:extLst>
          </p:cNvPr>
          <p:cNvPicPr>
            <a:picLocks noChangeAspect="1"/>
          </p:cNvPicPr>
          <p:nvPr/>
        </p:nvPicPr>
        <p:blipFill>
          <a:blip r:embed="rId16" cstate="screen">
            <a:extLst>
              <a:ext uri="{28A0092B-C50C-407E-A947-70E740481C1C}">
                <a14:useLocalDpi xmlns:a14="http://schemas.microsoft.com/office/drawing/2010/main"/>
              </a:ext>
            </a:extLst>
          </a:blip>
          <a:srcRect/>
          <a:stretch/>
        </p:blipFill>
        <p:spPr>
          <a:xfrm rot="5400000">
            <a:off x="830187" y="5859836"/>
            <a:ext cx="1082829" cy="966093"/>
          </a:xfrm>
          <a:prstGeom prst="rect">
            <a:avLst/>
          </a:prstGeom>
        </p:spPr>
      </p:pic>
    </p:spTree>
    <p:extLst>
      <p:ext uri="{BB962C8B-B14F-4D97-AF65-F5344CB8AC3E}">
        <p14:creationId xmlns:p14="http://schemas.microsoft.com/office/powerpoint/2010/main" val="426511401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5">
            <a:extLst>
              <a:ext uri="{FF2B5EF4-FFF2-40B4-BE49-F238E27FC236}">
                <a16:creationId xmlns:a16="http://schemas.microsoft.com/office/drawing/2014/main" id="{28DC3C84-EA8B-2BB3-6753-93128AB2A924}"/>
              </a:ext>
            </a:extLst>
          </p:cNvPr>
          <p:cNvSpPr txBox="1">
            <a:spLocks noGrp="1"/>
          </p:cNvSpPr>
          <p:nvPr>
            <p:ph type="title"/>
          </p:nvPr>
        </p:nvSpPr>
        <p:spPr>
          <a:xfrm>
            <a:off x="588263" y="478150"/>
            <a:ext cx="11018520"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ja" noProof="0"/>
              <a:t>なぜ今、AIなのか?(1/2)</a:t>
            </a:r>
            <a:endParaRPr kumimoji="0" lang="en-US" b="0" i="0" u="none" strike="noStrike" kern="1200" cap="none" spc="0" normalizeH="0" baseline="0" noProof="0">
              <a:ln w="3175">
                <a:noFill/>
              </a:ln>
              <a:effectLst/>
              <a:uLnTx/>
              <a:uFillTx/>
              <a:ea typeface="+mn-ea"/>
              <a:cs typeface="Segoe UI" pitchFamily="34" charset="0"/>
            </a:endParaRPr>
          </a:p>
        </p:txBody>
      </p:sp>
      <p:pic>
        <p:nvPicPr>
          <p:cNvPr id="26" name="Picture 25">
            <a:extLst>
              <a:ext uri="{FF2B5EF4-FFF2-40B4-BE49-F238E27FC236}">
                <a16:creationId xmlns:a16="http://schemas.microsoft.com/office/drawing/2014/main" id="{7817D739-FF8C-9880-E645-69E96EC21474}"/>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rot="16200000">
            <a:off x="10112531" y="-574255"/>
            <a:ext cx="1505214" cy="2653726"/>
          </a:xfrm>
          <a:prstGeom prst="rect">
            <a:avLst/>
          </a:prstGeom>
        </p:spPr>
      </p:pic>
      <p:sp>
        <p:nvSpPr>
          <p:cNvPr id="44" name="TextBox 43">
            <a:extLst>
              <a:ext uri="{FF2B5EF4-FFF2-40B4-BE49-F238E27FC236}">
                <a16:creationId xmlns:a16="http://schemas.microsoft.com/office/drawing/2014/main" id="{CCB4CE6C-1F43-8A5B-949B-0C85CE40F0BF}"/>
              </a:ext>
            </a:extLst>
          </p:cNvPr>
          <p:cNvSpPr txBox="1"/>
          <p:nvPr/>
        </p:nvSpPr>
        <p:spPr>
          <a:xfrm>
            <a:off x="725626" y="1455726"/>
            <a:ext cx="714405" cy="707886"/>
          </a:xfrm>
          <a:prstGeom prst="rect">
            <a:avLst/>
          </a:prstGeom>
          <a:noFill/>
        </p:spPr>
        <p:txBody>
          <a:bodyPr wrap="square">
            <a:spAutoFit/>
          </a:bodyPr>
          <a:lstStyle/>
          <a:p>
            <a:pPr defTabSz="1371600">
              <a:tabLst>
                <a:tab pos="1371600" algn="l"/>
              </a:tabLst>
              <a:defRPr/>
            </a:pPr>
            <a:r>
              <a:rPr lang="ja" sz="40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1</a:t>
            </a:r>
          </a:p>
        </p:txBody>
      </p:sp>
      <p:sp>
        <p:nvSpPr>
          <p:cNvPr id="33" name="TextBox 32">
            <a:extLst>
              <a:ext uri="{FF2B5EF4-FFF2-40B4-BE49-F238E27FC236}">
                <a16:creationId xmlns:a16="http://schemas.microsoft.com/office/drawing/2014/main" id="{5CC551C3-8435-F13C-2595-CCE54B51455E}"/>
              </a:ext>
            </a:extLst>
          </p:cNvPr>
          <p:cNvSpPr txBox="1"/>
          <p:nvPr/>
        </p:nvSpPr>
        <p:spPr>
          <a:xfrm>
            <a:off x="1222782" y="1306282"/>
            <a:ext cx="9886389" cy="1400383"/>
          </a:xfrm>
          <a:prstGeom prst="rect">
            <a:avLst/>
          </a:prstGeom>
          <a:noFill/>
        </p:spPr>
        <p:txBody>
          <a:bodyPr wrap="square">
            <a:spAutoFit/>
          </a:bodyPr>
          <a:lstStyle/>
          <a:p>
            <a:pPr>
              <a:spcAft>
                <a:spcPts val="600"/>
              </a:spcAft>
            </a:pPr>
            <a:r>
              <a:rPr lang="ja" sz="2000" b="1" noProof="0">
                <a:latin typeface="+mj-lt"/>
              </a:rPr>
              <a:t>仕事はより速く進み、 </a:t>
            </a:r>
            <a:r>
              <a:rPr lang="ja" sz="2000" noProof="0"/>
              <a:t>データ、コミュニケーション、生産性向上へのプレッシャーが増えています。 </a:t>
            </a:r>
            <a:r>
              <a:rPr lang="ja" sz="2000" noProof="0">
                <a:latin typeface="+mj-lt"/>
              </a:rPr>
              <a:t>AI を効果的に使用することを学ぶ </a:t>
            </a:r>
            <a:r>
              <a:rPr lang="ja" sz="2000" noProof="0"/>
              <a:t>ことで、仕事が進化し続ける中で、関連性を維持し、自分の役割を成功させることができます</a:t>
            </a:r>
          </a:p>
          <a:p>
            <a:pPr>
              <a:spcAft>
                <a:spcPts val="600"/>
              </a:spcAft>
            </a:pPr>
            <a:endParaRPr lang="en-US" sz="2000" noProof="0"/>
          </a:p>
        </p:txBody>
      </p:sp>
      <p:pic>
        <p:nvPicPr>
          <p:cNvPr id="36" name="Picture 35">
            <a:extLst>
              <a:ext uri="{FF2B5EF4-FFF2-40B4-BE49-F238E27FC236}">
                <a16:creationId xmlns:a16="http://schemas.microsoft.com/office/drawing/2014/main" id="{72E4CBA6-2571-8AF4-6F90-44E3A50AE15B}"/>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1134151" y="1126923"/>
            <a:ext cx="1082829" cy="966093"/>
          </a:xfrm>
          <a:prstGeom prst="rect">
            <a:avLst/>
          </a:prstGeom>
        </p:spPr>
      </p:pic>
      <p:sp>
        <p:nvSpPr>
          <p:cNvPr id="10" name="Rectangle: Rounded Corners 9">
            <a:extLst>
              <a:ext uri="{FF2B5EF4-FFF2-40B4-BE49-F238E27FC236}">
                <a16:creationId xmlns:a16="http://schemas.microsoft.com/office/drawing/2014/main" id="{CBCC0D4C-8C93-D359-360C-D128290CAF25}"/>
              </a:ext>
              <a:ext uri="{C183D7F6-B498-43B3-948B-1728B52AA6E4}">
                <adec:decorative xmlns:adec="http://schemas.microsoft.com/office/drawing/2017/decorative" val="1"/>
              </a:ext>
            </a:extLst>
          </p:cNvPr>
          <p:cNvSpPr/>
          <p:nvPr/>
        </p:nvSpPr>
        <p:spPr bwMode="auto">
          <a:xfrm>
            <a:off x="725626" y="2510591"/>
            <a:ext cx="10740748" cy="3367794"/>
          </a:xfrm>
          <a:prstGeom prst="roundRect">
            <a:avLst>
              <a:gd name="adj" fmla="val 3223"/>
            </a:avLst>
          </a:prstGeom>
          <a:solidFill>
            <a:schemeClr val="bg1">
              <a:lumMod val="85000"/>
              <a:alpha val="33000"/>
            </a:schemeClr>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kern="0" noProof="0">
              <a:solidFill>
                <a:srgbClr val="000000"/>
              </a:solidFill>
              <a:latin typeface="Segoe UI"/>
              <a:cs typeface="Segoe UI" pitchFamily="34" charset="0"/>
            </a:endParaRPr>
          </a:p>
        </p:txBody>
      </p:sp>
      <p:grpSp>
        <p:nvGrpSpPr>
          <p:cNvPr id="96" name="Group 95">
            <a:extLst>
              <a:ext uri="{FF2B5EF4-FFF2-40B4-BE49-F238E27FC236}">
                <a16:creationId xmlns:a16="http://schemas.microsoft.com/office/drawing/2014/main" id="{B920CBC8-E19B-05C0-D90E-59AE8E32443A}"/>
              </a:ext>
              <a:ext uri="{C183D7F6-B498-43B3-948B-1728B52AA6E4}">
                <adec:decorative xmlns:adec="http://schemas.microsoft.com/office/drawing/2017/decorative" val="1"/>
              </a:ext>
            </a:extLst>
          </p:cNvPr>
          <p:cNvGrpSpPr/>
          <p:nvPr/>
        </p:nvGrpSpPr>
        <p:grpSpPr>
          <a:xfrm rot="5400000">
            <a:off x="4762925" y="2451809"/>
            <a:ext cx="2481943" cy="3446563"/>
            <a:chOff x="706170" y="3003250"/>
            <a:chExt cx="10779658" cy="1460083"/>
          </a:xfrm>
        </p:grpSpPr>
        <p:cxnSp>
          <p:nvCxnSpPr>
            <p:cNvPr id="11" name="Straight Connector 10">
              <a:extLst>
                <a:ext uri="{FF2B5EF4-FFF2-40B4-BE49-F238E27FC236}">
                  <a16:creationId xmlns:a16="http://schemas.microsoft.com/office/drawing/2014/main" id="{B805C5D6-525E-3AD1-783A-B7B889E59871}"/>
                </a:ext>
                <a:ext uri="{C183D7F6-B498-43B3-948B-1728B52AA6E4}">
                  <adec:decorative xmlns:adec="http://schemas.microsoft.com/office/drawing/2017/decorative" val="1"/>
                </a:ext>
              </a:extLst>
            </p:cNvPr>
            <p:cNvCxnSpPr>
              <a:cxnSpLocks/>
            </p:cNvCxnSpPr>
            <p:nvPr/>
          </p:nvCxnSpPr>
          <p:spPr>
            <a:xfrm flipH="1">
              <a:off x="706173" y="3003250"/>
              <a:ext cx="10779655" cy="1"/>
            </a:xfrm>
            <a:prstGeom prst="line">
              <a:avLst/>
            </a:prstGeom>
            <a:ln w="190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95BCE92-FDB5-A66C-F687-CB01B0B64F3F}"/>
                </a:ext>
                <a:ext uri="{C183D7F6-B498-43B3-948B-1728B52AA6E4}">
                  <adec:decorative xmlns:adec="http://schemas.microsoft.com/office/drawing/2017/decorative" val="1"/>
                </a:ext>
              </a:extLst>
            </p:cNvPr>
            <p:cNvCxnSpPr>
              <a:cxnSpLocks/>
            </p:cNvCxnSpPr>
            <p:nvPr/>
          </p:nvCxnSpPr>
          <p:spPr>
            <a:xfrm flipH="1">
              <a:off x="706170" y="4463332"/>
              <a:ext cx="10779656" cy="1"/>
            </a:xfrm>
            <a:prstGeom prst="line">
              <a:avLst/>
            </a:prstGeom>
            <a:ln w="190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0" name="Group 49" descr="ナレッジワーカーに 68% を表示するオブジェクト。">
            <a:extLst>
              <a:ext uri="{FF2B5EF4-FFF2-40B4-BE49-F238E27FC236}">
                <a16:creationId xmlns:a16="http://schemas.microsoft.com/office/drawing/2014/main" id="{9CAE7DAF-21BC-3644-6719-E931EAD7F4EE}"/>
              </a:ext>
            </a:extLst>
          </p:cNvPr>
          <p:cNvGrpSpPr/>
          <p:nvPr/>
        </p:nvGrpSpPr>
        <p:grpSpPr>
          <a:xfrm>
            <a:off x="1126956" y="3113830"/>
            <a:ext cx="2801549" cy="1997702"/>
            <a:chOff x="8029572" y="1731746"/>
            <a:chExt cx="2801549" cy="1997702"/>
          </a:xfrm>
        </p:grpSpPr>
        <p:sp>
          <p:nvSpPr>
            <p:cNvPr id="23" name="TextBox 22">
              <a:extLst>
                <a:ext uri="{FF2B5EF4-FFF2-40B4-BE49-F238E27FC236}">
                  <a16:creationId xmlns:a16="http://schemas.microsoft.com/office/drawing/2014/main" id="{BA46805E-55A5-357A-838C-4E0E239BB5AB}"/>
                </a:ext>
              </a:extLst>
            </p:cNvPr>
            <p:cNvSpPr txBox="1"/>
            <p:nvPr/>
          </p:nvSpPr>
          <p:spPr>
            <a:xfrm>
              <a:off x="8029572" y="3237005"/>
              <a:ext cx="2801549" cy="492443"/>
            </a:xfrm>
            <a:prstGeom prst="rect">
              <a:avLst/>
            </a:prstGeom>
            <a:noFill/>
          </p:spPr>
          <p:txBody>
            <a:bodyPr wrap="square" lIns="0" tIns="0" rIns="0" bIns="0" rtlCol="0">
              <a:spAutoFit/>
            </a:bodyPr>
            <a:lstStyle/>
            <a:p>
              <a:pPr lvl="0">
                <a:defRPr/>
              </a:pPr>
              <a:r>
                <a:rPr lang="ja" sz="1600" kern="0" noProof="0">
                  <a:cs typeface="Segoe UI"/>
                  <a:sym typeface="Segoe UI"/>
                  <a:rtl val="0"/>
                </a:rPr>
                <a:t>Said Copilot は、彼らが創造的なプロセスを活性化するのを助けました</a:t>
              </a:r>
            </a:p>
          </p:txBody>
        </p:sp>
        <p:grpSp>
          <p:nvGrpSpPr>
            <p:cNvPr id="6" name="Group 5">
              <a:extLst>
                <a:ext uri="{FF2B5EF4-FFF2-40B4-BE49-F238E27FC236}">
                  <a16:creationId xmlns:a16="http://schemas.microsoft.com/office/drawing/2014/main" id="{F9C0C96E-7B5B-F2C3-DE08-75EA28A507C3}"/>
                </a:ext>
              </a:extLst>
            </p:cNvPr>
            <p:cNvGrpSpPr/>
            <p:nvPr/>
          </p:nvGrpSpPr>
          <p:grpSpPr>
            <a:xfrm>
              <a:off x="8071366" y="1731746"/>
              <a:ext cx="1030317" cy="1030317"/>
              <a:chOff x="8177478" y="1933573"/>
              <a:chExt cx="759907" cy="759907"/>
            </a:xfrm>
          </p:grpSpPr>
          <p:sp>
            <p:nvSpPr>
              <p:cNvPr id="3" name="Oval 2">
                <a:extLst>
                  <a:ext uri="{FF2B5EF4-FFF2-40B4-BE49-F238E27FC236}">
                    <a16:creationId xmlns:a16="http://schemas.microsoft.com/office/drawing/2014/main" id="{2BF104AE-2A8C-A115-228F-5BE5F6842BF4}"/>
                  </a:ext>
                  <a:ext uri="{C183D7F6-B498-43B3-948B-1728B52AA6E4}">
                    <adec:decorative xmlns:adec="http://schemas.microsoft.com/office/drawing/2017/decorative" val="1"/>
                  </a:ext>
                </a:extLst>
              </p:cNvPr>
              <p:cNvSpPr/>
              <p:nvPr/>
            </p:nvSpPr>
            <p:spPr bwMode="auto">
              <a:xfrm>
                <a:off x="8177478" y="1933573"/>
                <a:ext cx="759907" cy="759907"/>
              </a:xfrm>
              <a:prstGeom prst="ellipse">
                <a:avLst/>
              </a:prstGeom>
              <a:noFill/>
              <a:ln w="38100" cap="rnd" cmpd="sng" algn="ctr">
                <a:solidFill>
                  <a:srgbClr val="D9D9D6"/>
                </a:solidFill>
                <a:prstDash val="solid"/>
                <a:headEnd type="none" w="lg" len="med"/>
                <a:tailEnd type="none" w="lg" len="med"/>
              </a:ln>
              <a:effectLst>
                <a:outerShdw blurRad="63500" dist="63500" dir="2700000" algn="ctr" rotWithShape="0">
                  <a:srgbClr val="737373">
                    <a:alpha val="20000"/>
                  </a:srgb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Variable Small" pitchFamily="2" charset="0"/>
                </a:endParaRPr>
              </a:p>
            </p:txBody>
          </p:sp>
          <p:sp>
            <p:nvSpPr>
              <p:cNvPr id="4" name="TextBox 3">
                <a:extLst>
                  <a:ext uri="{FF2B5EF4-FFF2-40B4-BE49-F238E27FC236}">
                    <a16:creationId xmlns:a16="http://schemas.microsoft.com/office/drawing/2014/main" id="{87D7E2D3-9C94-E418-5DCF-8F1E4E7DD92F}"/>
                  </a:ext>
                  <a:ext uri="{C183D7F6-B498-43B3-948B-1728B52AA6E4}">
                    <adec:decorative xmlns:adec="http://schemas.microsoft.com/office/drawing/2017/decorative" val="1"/>
                  </a:ext>
                </a:extLst>
              </p:cNvPr>
              <p:cNvSpPr txBox="1"/>
              <p:nvPr/>
            </p:nvSpPr>
            <p:spPr>
              <a:xfrm>
                <a:off x="8235215" y="2154627"/>
                <a:ext cx="588618" cy="317799"/>
              </a:xfrm>
              <a:prstGeom prst="rect">
                <a:avLst/>
              </a:prstGeom>
              <a:noFill/>
              <a:ln>
                <a:noFill/>
              </a:ln>
            </p:spPr>
            <p:txBody>
              <a:bodyPr wrap="square" lIns="73152" tIns="0" rIns="0" bIns="0" rtlCol="0" anchor="ctr">
                <a:spAutoFit/>
              </a:bodyPr>
              <a:lstStyle/>
              <a:p>
                <a:pPr marL="0" marR="0" lvl="0" indent="0" algn="ctr" defTabSz="914367" rtl="0" eaLnBrk="1" fontAlgn="auto" latinLnBrk="0" hangingPunct="1">
                  <a:spcBef>
                    <a:spcPts val="0"/>
                  </a:spcBef>
                  <a:spcAft>
                    <a:spcPts val="392"/>
                  </a:spcAft>
                  <a:buClr>
                    <a:srgbClr val="0078D3"/>
                  </a:buClr>
                  <a:buSzTx/>
                  <a:buFontTx/>
                  <a:buNone/>
                  <a:tabLst/>
                  <a:defRPr/>
                </a:pPr>
                <a:r>
                  <a:rPr kumimoji="0" lang="ja" sz="2800" b="1" i="0" u="none" strike="noStrike" kern="1200" cap="none" spc="0" normalizeH="0" baseline="0" noProof="0">
                    <a:ln>
                      <a:noFill/>
                    </a:ln>
                    <a:gradFill>
                      <a:gsLst>
                        <a:gs pos="79720">
                          <a:schemeClr val="tx1"/>
                        </a:gs>
                        <a:gs pos="64000">
                          <a:schemeClr val="tx1"/>
                        </a:gs>
                      </a:gsLst>
                      <a:path path="circle">
                        <a:fillToRect l="100000" t="100000"/>
                      </a:path>
                    </a:gradFill>
                    <a:effectLst/>
                    <a:uLnTx/>
                    <a:uFillTx/>
                    <a:latin typeface="Segoe UI Variable Display" pitchFamily="2" charset="0"/>
                    <a:cs typeface="Helvetica" panose="020B0604020202020204" pitchFamily="34" charset="0"/>
                  </a:rPr>
                  <a:t>68%</a:t>
                </a:r>
                <a:endParaRPr kumimoji="0" lang="en-US" sz="2800" b="1" i="0" u="none" strike="noStrike" kern="1200" cap="none" spc="0" normalizeH="0" baseline="30000" noProof="0">
                  <a:ln>
                    <a:noFill/>
                  </a:ln>
                  <a:gradFill>
                    <a:gsLst>
                      <a:gs pos="79720">
                        <a:schemeClr val="tx1"/>
                      </a:gs>
                      <a:gs pos="64000">
                        <a:schemeClr val="tx1"/>
                      </a:gs>
                    </a:gsLst>
                    <a:path path="circle">
                      <a:fillToRect l="100000" t="100000"/>
                    </a:path>
                  </a:gradFill>
                  <a:effectLst/>
                  <a:uLnTx/>
                  <a:uFillTx/>
                  <a:latin typeface="Segoe UI Variable Display" pitchFamily="2" charset="0"/>
                  <a:cs typeface="Helvetica" panose="020B0604020202020204" pitchFamily="34" charset="0"/>
                </a:endParaRPr>
              </a:p>
            </p:txBody>
          </p:sp>
          <p:sp>
            <p:nvSpPr>
              <p:cNvPr id="5" name="Arc 4" descr="ドーナツグラフがいっぱいになる例 ">
                <a:extLst>
                  <a:ext uri="{FF2B5EF4-FFF2-40B4-BE49-F238E27FC236}">
                    <a16:creationId xmlns:a16="http://schemas.microsoft.com/office/drawing/2014/main" id="{3A7049E7-E880-1CC4-4455-920C5081C1D7}"/>
                  </a:ext>
                  <a:ext uri="{C183D7F6-B498-43B3-948B-1728B52AA6E4}">
                    <adec:decorative xmlns:adec="http://schemas.microsoft.com/office/drawing/2017/decorative" val="0"/>
                  </a:ext>
                </a:extLst>
              </p:cNvPr>
              <p:cNvSpPr/>
              <p:nvPr/>
            </p:nvSpPr>
            <p:spPr bwMode="auto">
              <a:xfrm rot="180000">
                <a:off x="8177478" y="1933573"/>
                <a:ext cx="759907" cy="759907"/>
              </a:xfrm>
              <a:prstGeom prst="arc">
                <a:avLst>
                  <a:gd name="adj1" fmla="val 16200000"/>
                  <a:gd name="adj2" fmla="val 8688385"/>
                </a:avLst>
              </a:prstGeom>
              <a:noFill/>
              <a:ln w="38100" cap="rnd">
                <a:gradFill flip="none" rotWithShape="1">
                  <a:gsLst>
                    <a:gs pos="100000">
                      <a:srgbClr val="399A91"/>
                    </a:gs>
                    <a:gs pos="68000">
                      <a:srgbClr val="0078D4"/>
                    </a:gs>
                    <a:gs pos="0">
                      <a:srgbClr val="FF5C39"/>
                    </a:gs>
                    <a:gs pos="32000">
                      <a:srgbClr val="C73ECC"/>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spcBef>
                    <a:spcPct val="0"/>
                  </a:spcBef>
                  <a:spcAft>
                    <a:spcPct val="0"/>
                  </a:spcAft>
                  <a:buClrTx/>
                  <a:buSzTx/>
                  <a:buFontTx/>
                  <a:buNone/>
                  <a:tabLst/>
                  <a:defRPr/>
                </a:pPr>
                <a:endParaRPr kumimoji="0" lang="en-US" sz="500" b="0" i="0" u="none" strike="noStrike" kern="1200" cap="none" spc="0" normalizeH="0" baseline="0" noProof="0">
                  <a:ln>
                    <a:noFill/>
                  </a:ln>
                  <a:solidFill>
                    <a:srgbClr val="000000"/>
                  </a:solidFill>
                  <a:effectLst/>
                  <a:uLnTx/>
                  <a:uFillTx/>
                  <a:latin typeface="Segoe UI Variable Small" pitchFamily="2" charset="0"/>
                  <a:cs typeface="Segoe UI" pitchFamily="34" charset="0"/>
                </a:endParaRPr>
              </a:p>
            </p:txBody>
          </p:sp>
        </p:grpSp>
      </p:grpSp>
      <p:sp>
        <p:nvSpPr>
          <p:cNvPr id="22" name="TextBox 21">
            <a:extLst>
              <a:ext uri="{FF2B5EF4-FFF2-40B4-BE49-F238E27FC236}">
                <a16:creationId xmlns:a16="http://schemas.microsoft.com/office/drawing/2014/main" id="{5104D536-B221-4A01-4086-ED165804605E}"/>
              </a:ext>
            </a:extLst>
          </p:cNvPr>
          <p:cNvSpPr txBox="1"/>
          <p:nvPr/>
        </p:nvSpPr>
        <p:spPr>
          <a:xfrm>
            <a:off x="1126956" y="4319261"/>
            <a:ext cx="2396513" cy="246221"/>
          </a:xfrm>
          <a:prstGeom prst="rect">
            <a:avLst/>
          </a:prstGeom>
          <a:noFill/>
        </p:spPr>
        <p:txBody>
          <a:bodyPr wrap="square" lIns="0" tIns="0" rIns="0" bIns="0" rtlCol="0">
            <a:spAutoFit/>
          </a:bodyPr>
          <a:lstStyle/>
          <a:p>
            <a:pPr lvl="0">
              <a:defRPr/>
            </a:pPr>
            <a:r>
              <a:rPr lang="ja" sz="1600" b="1" u="sng" kern="0" noProof="0">
                <a:latin typeface="+mj-lt"/>
                <a:cs typeface="Segoe UI"/>
                <a:sym typeface="Segoe UI"/>
                <a:rtl val="0"/>
              </a:rPr>
              <a:t>ナレッジワーカー</a:t>
            </a:r>
          </a:p>
        </p:txBody>
      </p:sp>
      <p:grpSp>
        <p:nvGrpSpPr>
          <p:cNvPr id="34" name="Group 33" descr="機能的なビジネスロールの 79% を表示しているオブジェクト。">
            <a:extLst>
              <a:ext uri="{FF2B5EF4-FFF2-40B4-BE49-F238E27FC236}">
                <a16:creationId xmlns:a16="http://schemas.microsoft.com/office/drawing/2014/main" id="{1442BE46-4974-92CB-76C4-9B1C78A44ACA}"/>
              </a:ext>
            </a:extLst>
          </p:cNvPr>
          <p:cNvGrpSpPr/>
          <p:nvPr/>
        </p:nvGrpSpPr>
        <p:grpSpPr>
          <a:xfrm>
            <a:off x="4747081" y="3137607"/>
            <a:ext cx="1030317" cy="1030317"/>
            <a:chOff x="8177478" y="1933573"/>
            <a:chExt cx="759907" cy="759907"/>
          </a:xfrm>
        </p:grpSpPr>
        <p:sp>
          <p:nvSpPr>
            <p:cNvPr id="39" name="Oval 38">
              <a:extLst>
                <a:ext uri="{FF2B5EF4-FFF2-40B4-BE49-F238E27FC236}">
                  <a16:creationId xmlns:a16="http://schemas.microsoft.com/office/drawing/2014/main" id="{EAA3CFBC-B059-BBBF-9CE1-CF042EC2697A}"/>
                </a:ext>
                <a:ext uri="{C183D7F6-B498-43B3-948B-1728B52AA6E4}">
                  <adec:decorative xmlns:adec="http://schemas.microsoft.com/office/drawing/2017/decorative" val="1"/>
                </a:ext>
              </a:extLst>
            </p:cNvPr>
            <p:cNvSpPr/>
            <p:nvPr/>
          </p:nvSpPr>
          <p:spPr bwMode="auto">
            <a:xfrm>
              <a:off x="8177478" y="1933573"/>
              <a:ext cx="759907" cy="759907"/>
            </a:xfrm>
            <a:prstGeom prst="ellipse">
              <a:avLst/>
            </a:prstGeom>
            <a:noFill/>
            <a:ln w="38100" cap="rnd" cmpd="sng" algn="ctr">
              <a:solidFill>
                <a:srgbClr val="D9D9D6"/>
              </a:solidFill>
              <a:prstDash val="solid"/>
              <a:headEnd type="none" w="lg" len="med"/>
              <a:tailEnd type="none" w="lg" len="med"/>
            </a:ln>
            <a:effectLst>
              <a:outerShdw blurRad="63500" dist="63500" dir="2700000" algn="ctr" rotWithShape="0">
                <a:srgbClr val="737373">
                  <a:alpha val="20000"/>
                </a:srgb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Variable Small" pitchFamily="2" charset="0"/>
              </a:endParaRPr>
            </a:p>
          </p:txBody>
        </p:sp>
        <p:sp>
          <p:nvSpPr>
            <p:cNvPr id="41" name="TextBox 40">
              <a:extLst>
                <a:ext uri="{FF2B5EF4-FFF2-40B4-BE49-F238E27FC236}">
                  <a16:creationId xmlns:a16="http://schemas.microsoft.com/office/drawing/2014/main" id="{4CD2239D-1938-1349-64D9-D3C1D629FDF4}"/>
                </a:ext>
                <a:ext uri="{C183D7F6-B498-43B3-948B-1728B52AA6E4}">
                  <adec:decorative xmlns:adec="http://schemas.microsoft.com/office/drawing/2017/decorative" val="1"/>
                </a:ext>
              </a:extLst>
            </p:cNvPr>
            <p:cNvSpPr txBox="1"/>
            <p:nvPr/>
          </p:nvSpPr>
          <p:spPr>
            <a:xfrm>
              <a:off x="8235215" y="2154627"/>
              <a:ext cx="588618" cy="317799"/>
            </a:xfrm>
            <a:prstGeom prst="rect">
              <a:avLst/>
            </a:prstGeom>
            <a:noFill/>
          </p:spPr>
          <p:txBody>
            <a:bodyPr wrap="square" lIns="73152" tIns="0" rIns="0" bIns="0" rtlCol="0" anchor="ctr">
              <a:spAutoFit/>
            </a:bodyPr>
            <a:lstStyle/>
            <a:p>
              <a:pPr marL="0" marR="0" lvl="0" indent="0" algn="ctr" defTabSz="914367" rtl="0" eaLnBrk="1" fontAlgn="auto" latinLnBrk="0" hangingPunct="1">
                <a:spcBef>
                  <a:spcPts val="0"/>
                </a:spcBef>
                <a:spcAft>
                  <a:spcPts val="392"/>
                </a:spcAft>
                <a:buClr>
                  <a:srgbClr val="0078D3"/>
                </a:buClr>
                <a:buSzTx/>
                <a:buFontTx/>
                <a:buNone/>
                <a:tabLst/>
                <a:defRPr/>
              </a:pPr>
              <a:r>
                <a:rPr kumimoji="0" lang="ja" sz="2800" b="1" i="0" u="none" strike="noStrike" kern="1200" cap="none" spc="0" normalizeH="0" baseline="0" noProof="0">
                  <a:ln>
                    <a:noFill/>
                  </a:ln>
                  <a:gradFill>
                    <a:gsLst>
                      <a:gs pos="79720">
                        <a:schemeClr val="tx1"/>
                      </a:gs>
                      <a:gs pos="64000">
                        <a:schemeClr val="tx1"/>
                      </a:gs>
                    </a:gsLst>
                    <a:path path="circle">
                      <a:fillToRect l="100000" t="100000"/>
                    </a:path>
                  </a:gradFill>
                  <a:effectLst/>
                  <a:uLnTx/>
                  <a:uFillTx/>
                  <a:latin typeface="Segoe UI Variable Display" pitchFamily="2" charset="0"/>
                  <a:cs typeface="Helvetica" panose="020B0604020202020204" pitchFamily="34" charset="0"/>
                </a:rPr>
                <a:t>79%</a:t>
              </a:r>
              <a:endParaRPr kumimoji="0" lang="en-US" sz="2800" b="1" i="0" u="none" strike="noStrike" kern="1200" cap="none" spc="0" normalizeH="0" baseline="30000" noProof="0">
                <a:ln>
                  <a:noFill/>
                </a:ln>
                <a:gradFill>
                  <a:gsLst>
                    <a:gs pos="79720">
                      <a:schemeClr val="tx1"/>
                    </a:gs>
                    <a:gs pos="64000">
                      <a:schemeClr val="tx1"/>
                    </a:gs>
                  </a:gsLst>
                  <a:path path="circle">
                    <a:fillToRect l="100000" t="100000"/>
                  </a:path>
                </a:gradFill>
                <a:effectLst/>
                <a:uLnTx/>
                <a:uFillTx/>
                <a:latin typeface="Segoe UI Variable Display" pitchFamily="2" charset="0"/>
                <a:cs typeface="Helvetica" panose="020B0604020202020204" pitchFamily="34" charset="0"/>
              </a:endParaRPr>
            </a:p>
          </p:txBody>
        </p:sp>
      </p:grpSp>
      <p:sp>
        <p:nvSpPr>
          <p:cNvPr id="68" name="Arc 67" descr="ドーナツグラフがいっぱいになる例 ">
            <a:extLst>
              <a:ext uri="{FF2B5EF4-FFF2-40B4-BE49-F238E27FC236}">
                <a16:creationId xmlns:a16="http://schemas.microsoft.com/office/drawing/2014/main" id="{B79EC65B-7966-3082-909B-EFE294388097}"/>
              </a:ext>
              <a:ext uri="{C183D7F6-B498-43B3-948B-1728B52AA6E4}">
                <adec:decorative xmlns:adec="http://schemas.microsoft.com/office/drawing/2017/decorative" val="0"/>
              </a:ext>
            </a:extLst>
          </p:cNvPr>
          <p:cNvSpPr/>
          <p:nvPr/>
        </p:nvSpPr>
        <p:spPr bwMode="auto">
          <a:xfrm rot="180000">
            <a:off x="4733954" y="3143738"/>
            <a:ext cx="1030317" cy="1030317"/>
          </a:xfrm>
          <a:prstGeom prst="arc">
            <a:avLst>
              <a:gd name="adj1" fmla="val 16200000"/>
              <a:gd name="adj2" fmla="val 11808819"/>
            </a:avLst>
          </a:prstGeom>
          <a:noFill/>
          <a:ln w="38100" cap="rnd">
            <a:gradFill flip="none" rotWithShape="1">
              <a:gsLst>
                <a:gs pos="100000">
                  <a:srgbClr val="399A91"/>
                </a:gs>
                <a:gs pos="68000">
                  <a:srgbClr val="0078D4"/>
                </a:gs>
                <a:gs pos="0">
                  <a:srgbClr val="FF5C39"/>
                </a:gs>
                <a:gs pos="32000">
                  <a:srgbClr val="C73ECC"/>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spcBef>
                <a:spcPct val="0"/>
              </a:spcBef>
              <a:spcAft>
                <a:spcPct val="0"/>
              </a:spcAft>
              <a:buClrTx/>
              <a:buSzTx/>
              <a:buFontTx/>
              <a:buNone/>
              <a:tabLst/>
              <a:defRPr/>
            </a:pPr>
            <a:endParaRPr kumimoji="0" lang="en-US" sz="500" b="0" i="0" u="none" strike="noStrike" kern="1200" cap="none" spc="0" normalizeH="0" baseline="0" noProof="0">
              <a:ln>
                <a:noFill/>
              </a:ln>
              <a:solidFill>
                <a:srgbClr val="000000"/>
              </a:solidFill>
              <a:effectLst/>
              <a:uLnTx/>
              <a:uFillTx/>
              <a:latin typeface="Segoe UI Variable Small" pitchFamily="2" charset="0"/>
              <a:cs typeface="Segoe UI" pitchFamily="34" charset="0"/>
            </a:endParaRPr>
          </a:p>
        </p:txBody>
      </p:sp>
      <p:grpSp>
        <p:nvGrpSpPr>
          <p:cNvPr id="71" name="Group 70" descr="機能ビジネスロールの報告された削減を説明するオブジェクト。">
            <a:extLst>
              <a:ext uri="{FF2B5EF4-FFF2-40B4-BE49-F238E27FC236}">
                <a16:creationId xmlns:a16="http://schemas.microsoft.com/office/drawing/2014/main" id="{7FCDE8D5-2856-9C40-9093-804F692BEF60}"/>
              </a:ext>
            </a:extLst>
          </p:cNvPr>
          <p:cNvGrpSpPr/>
          <p:nvPr/>
        </p:nvGrpSpPr>
        <p:grpSpPr>
          <a:xfrm>
            <a:off x="4707698" y="4322467"/>
            <a:ext cx="2417996" cy="792157"/>
            <a:chOff x="1180575" y="4498484"/>
            <a:chExt cx="2417996" cy="792157"/>
          </a:xfrm>
        </p:grpSpPr>
        <p:sp>
          <p:nvSpPr>
            <p:cNvPr id="60" name="TextBox 59">
              <a:extLst>
                <a:ext uri="{FF2B5EF4-FFF2-40B4-BE49-F238E27FC236}">
                  <a16:creationId xmlns:a16="http://schemas.microsoft.com/office/drawing/2014/main" id="{5171F198-B0A6-25F4-99CA-E70F26A28D62}"/>
                </a:ext>
              </a:extLst>
            </p:cNvPr>
            <p:cNvSpPr txBox="1"/>
            <p:nvPr/>
          </p:nvSpPr>
          <p:spPr>
            <a:xfrm>
              <a:off x="1203037" y="4798198"/>
              <a:ext cx="2037375" cy="492443"/>
            </a:xfrm>
            <a:prstGeom prst="rect">
              <a:avLst/>
            </a:prstGeom>
            <a:noFill/>
          </p:spPr>
          <p:txBody>
            <a:bodyPr wrap="square" lIns="0" tIns="0" rIns="0" bIns="0" rtlCol="0">
              <a:spAutoFit/>
            </a:bodyPr>
            <a:lstStyle/>
            <a:p>
              <a:pPr lvl="0">
                <a:defRPr/>
              </a:pPr>
              <a:r>
                <a:rPr lang="ja" sz="1600" kern="0" noProof="0">
                  <a:cs typeface="Segoe UI"/>
                  <a:sym typeface="Segoe UI"/>
                  <a:rtl val="0"/>
                </a:rPr>
                <a:t>管理タスクの減少を報告しました</a:t>
              </a:r>
            </a:p>
          </p:txBody>
        </p:sp>
        <p:sp>
          <p:nvSpPr>
            <p:cNvPr id="61" name="TextBox 60">
              <a:extLst>
                <a:ext uri="{FF2B5EF4-FFF2-40B4-BE49-F238E27FC236}">
                  <a16:creationId xmlns:a16="http://schemas.microsoft.com/office/drawing/2014/main" id="{93B99B52-2F23-0983-1B12-E27D00BC62E6}"/>
                </a:ext>
              </a:extLst>
            </p:cNvPr>
            <p:cNvSpPr txBox="1"/>
            <p:nvPr/>
          </p:nvSpPr>
          <p:spPr>
            <a:xfrm>
              <a:off x="1180575" y="4498484"/>
              <a:ext cx="2417996" cy="246221"/>
            </a:xfrm>
            <a:prstGeom prst="rect">
              <a:avLst/>
            </a:prstGeom>
            <a:noFill/>
          </p:spPr>
          <p:txBody>
            <a:bodyPr wrap="square" lIns="0" tIns="0" rIns="0" bIns="0" rtlCol="0">
              <a:spAutoFit/>
            </a:bodyPr>
            <a:lstStyle/>
            <a:p>
              <a:pPr lvl="0">
                <a:defRPr/>
              </a:pPr>
              <a:r>
                <a:rPr lang="ja" sz="1600" b="1" u="sng" kern="0" noProof="0">
                  <a:latin typeface="+mj-lt"/>
                  <a:cs typeface="Segoe UI"/>
                  <a:sym typeface="Segoe UI"/>
                  <a:rtl val="0"/>
                </a:rPr>
                <a:t>機能的なビジネスの役割</a:t>
              </a:r>
            </a:p>
          </p:txBody>
        </p:sp>
      </p:grpSp>
      <p:grpSp>
        <p:nvGrpSpPr>
          <p:cNvPr id="7" name="Group 6" descr="データ情報技術プロフェッショナルの役割の 75% を表示するオブジェクト。">
            <a:extLst>
              <a:ext uri="{FF2B5EF4-FFF2-40B4-BE49-F238E27FC236}">
                <a16:creationId xmlns:a16="http://schemas.microsoft.com/office/drawing/2014/main" id="{78884326-A940-A28F-5D51-8C3EE377B4B3}"/>
              </a:ext>
            </a:extLst>
          </p:cNvPr>
          <p:cNvGrpSpPr/>
          <p:nvPr/>
        </p:nvGrpSpPr>
        <p:grpSpPr>
          <a:xfrm>
            <a:off x="8378175" y="3140086"/>
            <a:ext cx="1030317" cy="1030317"/>
            <a:chOff x="8177478" y="1933573"/>
            <a:chExt cx="759907" cy="759907"/>
          </a:xfrm>
        </p:grpSpPr>
        <p:sp>
          <p:nvSpPr>
            <p:cNvPr id="8" name="Oval 7">
              <a:extLst>
                <a:ext uri="{FF2B5EF4-FFF2-40B4-BE49-F238E27FC236}">
                  <a16:creationId xmlns:a16="http://schemas.microsoft.com/office/drawing/2014/main" id="{05EF669F-CFEC-C4EC-9D68-26B6F038E41C}"/>
                </a:ext>
                <a:ext uri="{C183D7F6-B498-43B3-948B-1728B52AA6E4}">
                  <adec:decorative xmlns:adec="http://schemas.microsoft.com/office/drawing/2017/decorative" val="1"/>
                </a:ext>
              </a:extLst>
            </p:cNvPr>
            <p:cNvSpPr/>
            <p:nvPr/>
          </p:nvSpPr>
          <p:spPr bwMode="auto">
            <a:xfrm>
              <a:off x="8177478" y="1933573"/>
              <a:ext cx="759907" cy="759907"/>
            </a:xfrm>
            <a:prstGeom prst="ellipse">
              <a:avLst/>
            </a:prstGeom>
            <a:noFill/>
            <a:ln w="38100" cap="rnd" cmpd="sng" algn="ctr">
              <a:solidFill>
                <a:srgbClr val="D9D9D6"/>
              </a:solidFill>
              <a:prstDash val="solid"/>
              <a:headEnd type="none" w="lg" len="med"/>
              <a:tailEnd type="none" w="lg" len="med"/>
            </a:ln>
            <a:effectLst>
              <a:outerShdw blurRad="63500" dist="63500" dir="2700000" algn="ctr" rotWithShape="0">
                <a:srgbClr val="737373">
                  <a:alpha val="20000"/>
                </a:srgb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Variable Small" pitchFamily="2" charset="0"/>
              </a:endParaRPr>
            </a:p>
          </p:txBody>
        </p:sp>
        <p:sp>
          <p:nvSpPr>
            <p:cNvPr id="9" name="TextBox 8">
              <a:extLst>
                <a:ext uri="{FF2B5EF4-FFF2-40B4-BE49-F238E27FC236}">
                  <a16:creationId xmlns:a16="http://schemas.microsoft.com/office/drawing/2014/main" id="{06C32938-125F-3AC3-55FD-16EC8F4A41B3}"/>
                </a:ext>
                <a:ext uri="{C183D7F6-B498-43B3-948B-1728B52AA6E4}">
                  <adec:decorative xmlns:adec="http://schemas.microsoft.com/office/drawing/2017/decorative" val="1"/>
                </a:ext>
              </a:extLst>
            </p:cNvPr>
            <p:cNvSpPr txBox="1"/>
            <p:nvPr/>
          </p:nvSpPr>
          <p:spPr>
            <a:xfrm>
              <a:off x="8235215" y="2154627"/>
              <a:ext cx="588618" cy="317799"/>
            </a:xfrm>
            <a:prstGeom prst="rect">
              <a:avLst/>
            </a:prstGeom>
            <a:noFill/>
          </p:spPr>
          <p:txBody>
            <a:bodyPr wrap="square" lIns="73152" tIns="0" rIns="0" bIns="0" rtlCol="0" anchor="ctr">
              <a:spAutoFit/>
            </a:bodyPr>
            <a:lstStyle/>
            <a:p>
              <a:pPr marL="0" marR="0" lvl="0" indent="0" algn="ctr" defTabSz="914367" rtl="0" eaLnBrk="1" fontAlgn="auto" latinLnBrk="0" hangingPunct="1">
                <a:spcBef>
                  <a:spcPts val="0"/>
                </a:spcBef>
                <a:spcAft>
                  <a:spcPts val="392"/>
                </a:spcAft>
                <a:buClr>
                  <a:srgbClr val="0078D3"/>
                </a:buClr>
                <a:buSzTx/>
                <a:buFontTx/>
                <a:buNone/>
                <a:tabLst/>
                <a:defRPr/>
              </a:pPr>
              <a:r>
                <a:rPr kumimoji="0" lang="ja" sz="2800" b="1" i="0" u="none" strike="noStrike" kern="1200" cap="none" spc="0" normalizeH="0" baseline="0" noProof="0">
                  <a:ln>
                    <a:noFill/>
                  </a:ln>
                  <a:gradFill>
                    <a:gsLst>
                      <a:gs pos="79720">
                        <a:schemeClr val="tx1"/>
                      </a:gs>
                      <a:gs pos="64000">
                        <a:schemeClr val="tx1"/>
                      </a:gs>
                    </a:gsLst>
                    <a:path path="circle">
                      <a:fillToRect l="100000" t="100000"/>
                    </a:path>
                  </a:gradFill>
                  <a:effectLst/>
                  <a:uLnTx/>
                  <a:uFillTx/>
                  <a:latin typeface="Segoe UI Variable Display" pitchFamily="2" charset="0"/>
                  <a:cs typeface="Helvetica" panose="020B0604020202020204" pitchFamily="34" charset="0"/>
                </a:rPr>
                <a:t>75%</a:t>
              </a:r>
              <a:endParaRPr kumimoji="0" lang="en-US" sz="2800" b="1" i="0" u="none" strike="noStrike" kern="1200" cap="none" spc="0" normalizeH="0" baseline="30000" noProof="0">
                <a:ln>
                  <a:noFill/>
                </a:ln>
                <a:gradFill>
                  <a:gsLst>
                    <a:gs pos="79720">
                      <a:schemeClr val="tx1"/>
                    </a:gs>
                    <a:gs pos="64000">
                      <a:schemeClr val="tx1"/>
                    </a:gs>
                  </a:gsLst>
                  <a:path path="circle">
                    <a:fillToRect l="100000" t="100000"/>
                  </a:path>
                </a:gradFill>
                <a:effectLst/>
                <a:uLnTx/>
                <a:uFillTx/>
                <a:latin typeface="Segoe UI Variable Display" pitchFamily="2" charset="0"/>
                <a:cs typeface="Helvetica" panose="020B0604020202020204" pitchFamily="34" charset="0"/>
              </a:endParaRPr>
            </a:p>
          </p:txBody>
        </p:sp>
        <p:sp>
          <p:nvSpPr>
            <p:cNvPr id="12" name="Arc 11" descr="ドーナツグラフがいっぱいになる例 ">
              <a:extLst>
                <a:ext uri="{FF2B5EF4-FFF2-40B4-BE49-F238E27FC236}">
                  <a16:creationId xmlns:a16="http://schemas.microsoft.com/office/drawing/2014/main" id="{A1948154-7BF9-2B8F-30D7-B411E7FF7360}"/>
                </a:ext>
                <a:ext uri="{C183D7F6-B498-43B3-948B-1728B52AA6E4}">
                  <adec:decorative xmlns:adec="http://schemas.microsoft.com/office/drawing/2017/decorative" val="0"/>
                </a:ext>
              </a:extLst>
            </p:cNvPr>
            <p:cNvSpPr/>
            <p:nvPr/>
          </p:nvSpPr>
          <p:spPr bwMode="auto">
            <a:xfrm rot="180000">
              <a:off x="8177478" y="1933573"/>
              <a:ext cx="759907" cy="759907"/>
            </a:xfrm>
            <a:prstGeom prst="arc">
              <a:avLst>
                <a:gd name="adj1" fmla="val 16200000"/>
                <a:gd name="adj2" fmla="val 10661673"/>
              </a:avLst>
            </a:prstGeom>
            <a:noFill/>
            <a:ln w="38100" cap="rnd">
              <a:gradFill flip="none" rotWithShape="1">
                <a:gsLst>
                  <a:gs pos="100000">
                    <a:srgbClr val="399A91"/>
                  </a:gs>
                  <a:gs pos="68000">
                    <a:srgbClr val="0078D4"/>
                  </a:gs>
                  <a:gs pos="0">
                    <a:srgbClr val="FF5C39"/>
                  </a:gs>
                  <a:gs pos="32000">
                    <a:srgbClr val="C73ECC"/>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spcBef>
                  <a:spcPct val="0"/>
                </a:spcBef>
                <a:spcAft>
                  <a:spcPct val="0"/>
                </a:spcAft>
                <a:buClrTx/>
                <a:buSzTx/>
                <a:buFontTx/>
                <a:buNone/>
                <a:tabLst/>
                <a:defRPr/>
              </a:pPr>
              <a:endParaRPr kumimoji="0" lang="en-US" sz="500" b="0" i="0" u="none" strike="noStrike" kern="1200" cap="none" spc="0" normalizeH="0" baseline="0" noProof="0">
                <a:ln>
                  <a:noFill/>
                </a:ln>
                <a:solidFill>
                  <a:srgbClr val="000000"/>
                </a:solidFill>
                <a:effectLst/>
                <a:uLnTx/>
                <a:uFillTx/>
                <a:latin typeface="Segoe UI Variable Small" pitchFamily="2" charset="0"/>
                <a:cs typeface="Segoe UI" pitchFamily="34" charset="0"/>
              </a:endParaRPr>
            </a:p>
          </p:txBody>
        </p:sp>
      </p:grpSp>
      <p:grpSp>
        <p:nvGrpSpPr>
          <p:cNvPr id="73" name="Group 72" descr="データおよび情報技術の専門的役割の対象。">
            <a:extLst>
              <a:ext uri="{FF2B5EF4-FFF2-40B4-BE49-F238E27FC236}">
                <a16:creationId xmlns:a16="http://schemas.microsoft.com/office/drawing/2014/main" id="{5F7965F9-0AFF-9940-3A5A-3D5D0956F4BC}"/>
              </a:ext>
            </a:extLst>
          </p:cNvPr>
          <p:cNvGrpSpPr/>
          <p:nvPr/>
        </p:nvGrpSpPr>
        <p:grpSpPr>
          <a:xfrm>
            <a:off x="8378175" y="4295110"/>
            <a:ext cx="3184809" cy="787147"/>
            <a:chOff x="8071366" y="6025082"/>
            <a:chExt cx="3184809" cy="787147"/>
          </a:xfrm>
        </p:grpSpPr>
        <p:sp>
          <p:nvSpPr>
            <p:cNvPr id="56" name="TextBox 55">
              <a:extLst>
                <a:ext uri="{FF2B5EF4-FFF2-40B4-BE49-F238E27FC236}">
                  <a16:creationId xmlns:a16="http://schemas.microsoft.com/office/drawing/2014/main" id="{61CF091A-9B70-4C11-6406-CD425F7073B2}"/>
                </a:ext>
              </a:extLst>
            </p:cNvPr>
            <p:cNvSpPr txBox="1"/>
            <p:nvPr/>
          </p:nvSpPr>
          <p:spPr>
            <a:xfrm>
              <a:off x="8071366" y="6319786"/>
              <a:ext cx="3184809" cy="492443"/>
            </a:xfrm>
            <a:prstGeom prst="rect">
              <a:avLst/>
            </a:prstGeom>
            <a:noFill/>
          </p:spPr>
          <p:txBody>
            <a:bodyPr wrap="square" lIns="0" tIns="0" rIns="0" bIns="0" rtlCol="0">
              <a:spAutoFit/>
            </a:bodyPr>
            <a:lstStyle/>
            <a:p>
              <a:pPr lvl="0">
                <a:defRPr/>
              </a:pPr>
              <a:r>
                <a:rPr lang="ja" sz="1600" kern="0" noProof="0">
                  <a:cs typeface="Segoe UI"/>
                  <a:sym typeface="Segoe UI"/>
                  <a:rtl val="0"/>
                </a:rPr>
                <a:t>情報の検索に費やす時間を短縮</a:t>
              </a:r>
            </a:p>
          </p:txBody>
        </p:sp>
        <p:sp>
          <p:nvSpPr>
            <p:cNvPr id="57" name="TextBox 56">
              <a:extLst>
                <a:ext uri="{FF2B5EF4-FFF2-40B4-BE49-F238E27FC236}">
                  <a16:creationId xmlns:a16="http://schemas.microsoft.com/office/drawing/2014/main" id="{86712751-05FF-3B77-4F64-19C5A9C44E4C}"/>
                </a:ext>
              </a:extLst>
            </p:cNvPr>
            <p:cNvSpPr txBox="1"/>
            <p:nvPr/>
          </p:nvSpPr>
          <p:spPr>
            <a:xfrm>
              <a:off x="8071367" y="6025082"/>
              <a:ext cx="2996550" cy="246221"/>
            </a:xfrm>
            <a:prstGeom prst="rect">
              <a:avLst/>
            </a:prstGeom>
            <a:noFill/>
          </p:spPr>
          <p:txBody>
            <a:bodyPr wrap="square" lIns="0" tIns="0" rIns="0" bIns="0" rtlCol="0">
              <a:spAutoFit/>
            </a:bodyPr>
            <a:lstStyle/>
            <a:p>
              <a:pPr lvl="0">
                <a:defRPr/>
              </a:pPr>
              <a:r>
                <a:rPr lang="ja" sz="1600" b="1" u="sng" kern="0" noProof="0">
                  <a:latin typeface="+mj-lt"/>
                  <a:cs typeface="Segoe UI"/>
                  <a:sym typeface="Segoe UI"/>
                  <a:rtl val="0"/>
                </a:rPr>
                <a:t>データ&amp;ITプロフェッショナル</a:t>
              </a:r>
            </a:p>
          </p:txBody>
        </p:sp>
      </p:grpSp>
      <p:sp>
        <p:nvSpPr>
          <p:cNvPr id="49" name="Footer Placeholder 25">
            <a:extLst>
              <a:ext uri="{FF2B5EF4-FFF2-40B4-BE49-F238E27FC236}">
                <a16:creationId xmlns:a16="http://schemas.microsoft.com/office/drawing/2014/main" id="{48971A8B-81E4-A333-DD75-F953EC6B60A7}"/>
              </a:ext>
            </a:extLst>
          </p:cNvPr>
          <p:cNvSpPr>
            <a:spLocks noGrp="1"/>
          </p:cNvSpPr>
          <p:nvPr>
            <p:ph type="ftr" sz="quarter" idx="4294967295"/>
          </p:nvPr>
        </p:nvSpPr>
        <p:spPr>
          <a:xfrm>
            <a:off x="584200" y="6421438"/>
            <a:ext cx="4151313" cy="196850"/>
          </a:xfrm>
          <a:prstGeom prst="rect">
            <a:avLst/>
          </a:prstGeom>
        </p:spPr>
        <p:txBody>
          <a:bodyPr l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 sz="1000" b="0" i="0" u="none" strike="noStrike" kern="1200" cap="none" spc="0" normalizeH="0" baseline="0" noProof="0">
                <a:ln>
                  <a:noFill/>
                </a:ln>
                <a:solidFill>
                  <a:srgbClr val="000000"/>
                </a:solidFill>
                <a:effectLst/>
                <a:uLnTx/>
                <a:uFillTx/>
                <a:latin typeface="Segoe UI"/>
                <a:ea typeface="+mn-ea"/>
                <a:cs typeface="+mn-cs"/>
              </a:rPr>
              <a:t>© 著作権:Microsoft Corporation.全著作権所有。</a:t>
            </a:r>
          </a:p>
        </p:txBody>
      </p:sp>
      <p:sp>
        <p:nvSpPr>
          <p:cNvPr id="40" name="TextBox 39">
            <a:extLst>
              <a:ext uri="{FF2B5EF4-FFF2-40B4-BE49-F238E27FC236}">
                <a16:creationId xmlns:a16="http://schemas.microsoft.com/office/drawing/2014/main" id="{983373E6-8C29-3E95-36B9-F6523152A815}"/>
              </a:ext>
            </a:extLst>
          </p:cNvPr>
          <p:cNvSpPr txBox="1"/>
          <p:nvPr/>
        </p:nvSpPr>
        <p:spPr>
          <a:xfrm>
            <a:off x="5172198" y="6369847"/>
            <a:ext cx="6755054"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 sz="900" b="0" i="0" u="none" strike="noStrike" kern="0" cap="none" spc="0" normalizeH="0" baseline="0" noProof="0">
                <a:ln>
                  <a:noFill/>
                </a:ln>
                <a:solidFill>
                  <a:srgbClr val="0078D4"/>
                </a:solidFill>
                <a:effectLst/>
                <a:uLnTx/>
                <a:uFillTx/>
                <a:latin typeface="Segoe UI"/>
                <a:ea typeface="+mn-ea"/>
                <a:cs typeface="Segoe UI"/>
                <a:sym typeface="Segoe UI"/>
                <a:hlinkClick r:id="rId5">
                  <a:extLst>
                    <a:ext uri="{A12FA001-AC4F-418D-AE19-62706E023703}">
                      <ahyp:hlinkClr xmlns:ahyp="http://schemas.microsoft.com/office/drawing/2018/hyperlinkcolor" val="tx"/>
                    </a:ext>
                  </a:extLst>
                </a:hlinkClick>
                <a:rtl val="0"/>
              </a:rPr>
              <a:t>Work trend Index Annual Report: AI Fix Work?</a:t>
            </a:r>
            <a:r>
              <a:rPr kumimoji="0" lang="ja" sz="900" b="0" i="0" u="none" strike="noStrike" kern="0" cap="none" spc="0" normalizeH="0" baseline="0" noProof="0">
                <a:ln>
                  <a:noFill/>
                </a:ln>
                <a:solidFill>
                  <a:srgbClr val="0078D4"/>
                </a:solidFill>
                <a:effectLst/>
                <a:uLnTx/>
                <a:uFillTx/>
                <a:latin typeface="Segoe UI"/>
                <a:ea typeface="+mn-ea"/>
                <a:cs typeface="Segoe UI"/>
                <a:sym typeface="Segoe UI"/>
                <a:rtl val="0"/>
              </a:rPr>
              <a:t> </a:t>
            </a:r>
            <a:r>
              <a:rPr kumimoji="0" lang="ja" sz="900" b="0" i="0" u="none" strike="noStrike" kern="0" cap="none" spc="0" normalizeH="0" baseline="0" noProof="0">
                <a:ln>
                  <a:noFill/>
                </a:ln>
                <a:solidFill>
                  <a:srgbClr val="1A1A1A"/>
                </a:solidFill>
                <a:effectLst/>
                <a:uLnTx/>
                <a:uFillTx/>
                <a:latin typeface="Segoe UI"/>
                <a:ea typeface="+mn-ea"/>
                <a:cs typeface="Segoe UI"/>
                <a:sym typeface="Segoe UI"/>
                <a:rtl val="0"/>
              </a:rPr>
              <a:t>マイクロソフト 2023年5月9日</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ja" sz="9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hlinkClick r:id="rId6">
                  <a:extLst>
                    <a:ext uri="{A12FA001-AC4F-418D-AE19-62706E023703}">
                      <ahyp:hlinkClr xmlns:ahyp="http://schemas.microsoft.com/office/drawing/2018/hyperlinkcolor" val="tx"/>
                    </a:ext>
                  </a:extLst>
                </a:hlinkClick>
              </a:rPr>
              <a:t>Microsoft Work Trend Index: Copilot の初期のユーザーは、職場でのジェネレーティブ AI について何を教えてくれますか?</a:t>
            </a:r>
            <a:r>
              <a:rPr kumimoji="0" lang="ja" sz="9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rPr>
              <a:t>: </a:t>
            </a:r>
            <a:r>
              <a:rPr kumimoji="0" lang="ja" sz="900" b="0" i="0" u="none" strike="noStrike" kern="1200" cap="none" spc="0" normalizeH="0" baseline="0" noProof="0">
                <a:ln>
                  <a:noFill/>
                </a:ln>
                <a:solidFill>
                  <a:srgbClr val="1A1A1A"/>
                </a:solidFill>
                <a:effectLst/>
                <a:uLnTx/>
                <a:uFillTx/>
                <a:latin typeface="Segoe UI"/>
                <a:ea typeface="+mn-ea"/>
                <a:cs typeface="Segoe UI" panose="020B0502040204020203" pitchFamily="34" charset="0"/>
              </a:rPr>
              <a:t>マイクロソフト 2023年11月15日</a:t>
            </a:r>
          </a:p>
        </p:txBody>
      </p:sp>
    </p:spTree>
    <p:extLst>
      <p:ext uri="{BB962C8B-B14F-4D97-AF65-F5344CB8AC3E}">
        <p14:creationId xmlns:p14="http://schemas.microsoft.com/office/powerpoint/2010/main" val="2213823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292A6-D0E8-08AF-4708-4482D3D3B204}"/>
            </a:ext>
          </a:extLst>
        </p:cNvPr>
        <p:cNvGrpSpPr/>
        <p:nvPr/>
      </p:nvGrpSpPr>
      <p:grpSpPr>
        <a:xfrm>
          <a:off x="0" y="0"/>
          <a:ext cx="0" cy="0"/>
          <a:chOff x="0" y="0"/>
          <a:chExt cx="0" cy="0"/>
        </a:xfrm>
      </p:grpSpPr>
      <p:pic>
        <p:nvPicPr>
          <p:cNvPr id="26" name="Picture 25">
            <a:extLst>
              <a:ext uri="{FF2B5EF4-FFF2-40B4-BE49-F238E27FC236}">
                <a16:creationId xmlns:a16="http://schemas.microsoft.com/office/drawing/2014/main" id="{643295C4-EE0D-51AB-08FE-15A8FB00E040}"/>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rot="16200000">
            <a:off x="10112531" y="-574255"/>
            <a:ext cx="1505214" cy="2653726"/>
          </a:xfrm>
          <a:prstGeom prst="rect">
            <a:avLst/>
          </a:prstGeom>
        </p:spPr>
      </p:pic>
      <p:sp>
        <p:nvSpPr>
          <p:cNvPr id="14" name="Title 25">
            <a:extLst>
              <a:ext uri="{FF2B5EF4-FFF2-40B4-BE49-F238E27FC236}">
                <a16:creationId xmlns:a16="http://schemas.microsoft.com/office/drawing/2014/main" id="{CED45544-AA52-2493-6688-526558C2673F}"/>
              </a:ext>
            </a:extLst>
          </p:cNvPr>
          <p:cNvSpPr txBox="1">
            <a:spLocks noGrp="1"/>
          </p:cNvSpPr>
          <p:nvPr>
            <p:ph type="title"/>
          </p:nvPr>
        </p:nvSpPr>
        <p:spPr>
          <a:xfrm>
            <a:off x="588263" y="478150"/>
            <a:ext cx="11018520"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ja" noProof="0"/>
              <a:t>なぜ今、AIなのか?(2の2)</a:t>
            </a:r>
            <a:endParaRPr kumimoji="0" lang="en-US" b="0" i="0" u="none" strike="noStrike" kern="1200" cap="none" spc="0" normalizeH="0" baseline="0" noProof="0">
              <a:ln w="3175">
                <a:noFill/>
              </a:ln>
              <a:effectLst/>
              <a:uLnTx/>
              <a:uFillTx/>
              <a:ea typeface="+mn-ea"/>
              <a:cs typeface="Segoe UI" pitchFamily="34" charset="0"/>
            </a:endParaRPr>
          </a:p>
        </p:txBody>
      </p:sp>
      <p:sp>
        <p:nvSpPr>
          <p:cNvPr id="44" name="TextBox 43">
            <a:extLst>
              <a:ext uri="{FF2B5EF4-FFF2-40B4-BE49-F238E27FC236}">
                <a16:creationId xmlns:a16="http://schemas.microsoft.com/office/drawing/2014/main" id="{FC2AE3BF-FA75-AEF5-F408-9317A46EE3E4}"/>
              </a:ext>
            </a:extLst>
          </p:cNvPr>
          <p:cNvSpPr txBox="1"/>
          <p:nvPr/>
        </p:nvSpPr>
        <p:spPr>
          <a:xfrm>
            <a:off x="725626" y="1286004"/>
            <a:ext cx="714405" cy="707886"/>
          </a:xfrm>
          <a:prstGeom prst="rect">
            <a:avLst/>
          </a:prstGeom>
          <a:noFill/>
        </p:spPr>
        <p:txBody>
          <a:bodyPr wrap="square">
            <a:spAutoFit/>
          </a:bodyPr>
          <a:lstStyle/>
          <a:p>
            <a:pPr defTabSz="1371600">
              <a:tabLst>
                <a:tab pos="1371600" algn="l"/>
              </a:tabLst>
              <a:defRPr/>
            </a:pPr>
            <a:r>
              <a:rPr lang="ja" sz="40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2</a:t>
            </a:r>
          </a:p>
        </p:txBody>
      </p:sp>
      <p:sp>
        <p:nvSpPr>
          <p:cNvPr id="33" name="TextBox 32">
            <a:extLst>
              <a:ext uri="{FF2B5EF4-FFF2-40B4-BE49-F238E27FC236}">
                <a16:creationId xmlns:a16="http://schemas.microsoft.com/office/drawing/2014/main" id="{5F32F23E-80C0-4E9D-30FA-76DC7D5B981C}"/>
              </a:ext>
            </a:extLst>
          </p:cNvPr>
          <p:cNvSpPr txBox="1"/>
          <p:nvPr/>
        </p:nvSpPr>
        <p:spPr>
          <a:xfrm>
            <a:off x="1222782" y="1293436"/>
            <a:ext cx="10243592" cy="707886"/>
          </a:xfrm>
          <a:prstGeom prst="rect">
            <a:avLst/>
          </a:prstGeom>
          <a:noFill/>
        </p:spPr>
        <p:txBody>
          <a:bodyPr wrap="square">
            <a:spAutoFit/>
          </a:bodyPr>
          <a:lstStyle/>
          <a:p>
            <a:pPr>
              <a:spcAft>
                <a:spcPts val="600"/>
              </a:spcAft>
            </a:pPr>
            <a:r>
              <a:rPr lang="ja" sz="2000" b="1" noProof="0">
                <a:latin typeface="+mj-lt"/>
              </a:rPr>
              <a:t>AIは急速に進化しており</a:t>
            </a:r>
            <a:r>
              <a:rPr lang="ja" sz="2000" noProof="0"/>
              <a:t>、今日私たちが目にしているのはほんの始まりに過ぎません。 </a:t>
            </a:r>
            <a:br>
              <a:rPr lang="en-US" sz="2000" noProof="0"/>
            </a:br>
            <a:r>
              <a:rPr lang="ja" sz="2000" noProof="0"/>
              <a:t>早期に実験する人は、AIが進歩し続けるにつれて</a:t>
            </a:r>
            <a:r>
              <a:rPr lang="ja" sz="2000" b="1" noProof="0">
                <a:latin typeface="+mj-lt"/>
              </a:rPr>
              <a:t>、より簡単に適応できます。</a:t>
            </a:r>
          </a:p>
        </p:txBody>
      </p:sp>
      <p:pic>
        <p:nvPicPr>
          <p:cNvPr id="36" name="Picture 35">
            <a:extLst>
              <a:ext uri="{FF2B5EF4-FFF2-40B4-BE49-F238E27FC236}">
                <a16:creationId xmlns:a16="http://schemas.microsoft.com/office/drawing/2014/main" id="{2B7169B1-EDCD-DDA4-27CD-759023D4108D}"/>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1134151" y="1126923"/>
            <a:ext cx="1082829" cy="966093"/>
          </a:xfrm>
          <a:prstGeom prst="rect">
            <a:avLst/>
          </a:prstGeom>
        </p:spPr>
      </p:pic>
      <p:sp>
        <p:nvSpPr>
          <p:cNvPr id="2" name="Rectangle: Rounded Corners 1">
            <a:extLst>
              <a:ext uri="{FF2B5EF4-FFF2-40B4-BE49-F238E27FC236}">
                <a16:creationId xmlns:a16="http://schemas.microsoft.com/office/drawing/2014/main" id="{A7F6982C-8634-B0CA-4FA2-B3E7829FBA80}"/>
              </a:ext>
              <a:ext uri="{C183D7F6-B498-43B3-948B-1728B52AA6E4}">
                <adec:decorative xmlns:adec="http://schemas.microsoft.com/office/drawing/2017/decorative" val="1"/>
              </a:ext>
            </a:extLst>
          </p:cNvPr>
          <p:cNvSpPr/>
          <p:nvPr/>
        </p:nvSpPr>
        <p:spPr bwMode="auto">
          <a:xfrm>
            <a:off x="725626" y="2404376"/>
            <a:ext cx="4676553" cy="3623445"/>
          </a:xfrm>
          <a:prstGeom prst="roundRect">
            <a:avLst>
              <a:gd name="adj" fmla="val 3223"/>
            </a:avLst>
          </a:prstGeom>
          <a:solidFill>
            <a:schemeClr val="bg1">
              <a:lumMod val="85000"/>
              <a:alpha val="33000"/>
            </a:schemeClr>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kern="0" noProof="0">
              <a:solidFill>
                <a:srgbClr val="000000"/>
              </a:solidFill>
              <a:latin typeface="Segoe UI"/>
              <a:cs typeface="Segoe UI" pitchFamily="34" charset="0"/>
            </a:endParaRPr>
          </a:p>
        </p:txBody>
      </p:sp>
      <p:sp>
        <p:nvSpPr>
          <p:cNvPr id="15" name="TextBox 14">
            <a:extLst>
              <a:ext uri="{FF2B5EF4-FFF2-40B4-BE49-F238E27FC236}">
                <a16:creationId xmlns:a16="http://schemas.microsoft.com/office/drawing/2014/main" id="{3D0E1C04-BFF6-4810-E302-A623B24CEFB1}"/>
              </a:ext>
            </a:extLst>
          </p:cNvPr>
          <p:cNvSpPr txBox="1"/>
          <p:nvPr/>
        </p:nvSpPr>
        <p:spPr>
          <a:xfrm>
            <a:off x="951095" y="2700874"/>
            <a:ext cx="3148179" cy="378565"/>
          </a:xfrm>
          <a:prstGeom prst="rect">
            <a:avLst/>
          </a:prstGeom>
          <a:noFill/>
        </p:spPr>
        <p:txBody>
          <a:bodyPr wrap="square">
            <a:spAutoFit/>
          </a:bodyPr>
          <a:lstStyle/>
          <a:p>
            <a:pPr marL="0" marR="0" lvl="0" indent="0" algn="l" defTabSz="914400" rtl="0" eaLnBrk="1" fontAlgn="auto" latinLnBrk="0" hangingPunct="1">
              <a:lnSpc>
                <a:spcPct val="93000"/>
              </a:lnSpc>
              <a:spcBef>
                <a:spcPct val="0"/>
              </a:spcBef>
              <a:spcAft>
                <a:spcPts val="0"/>
              </a:spcAft>
              <a:buClr>
                <a:srgbClr val="FFFFFF"/>
              </a:buClr>
              <a:buSzTx/>
              <a:buFontTx/>
              <a:buNone/>
              <a:tabLst/>
              <a:defRPr/>
            </a:pPr>
            <a:r>
              <a:rPr lang="ja" sz="2000" noProof="0">
                <a:latin typeface="+mj-lt"/>
              </a:rPr>
              <a:t>例えば</a:t>
            </a:r>
            <a:endParaRPr kumimoji="0" lang="en-US" sz="2000" b="1" i="0" u="none" strike="noStrike" kern="1200" cap="none" spc="0" normalizeH="0" baseline="0" noProof="0">
              <a:ln w="6350" cap="flat">
                <a:noFill/>
                <a:miter lim="800000"/>
              </a:ln>
              <a:effectLst/>
              <a:uLnTx/>
              <a:uFillTx/>
              <a:latin typeface="+mj-lt"/>
              <a:ea typeface="+mj-ea"/>
              <a:cs typeface="+mj-cs"/>
            </a:endParaRPr>
          </a:p>
        </p:txBody>
      </p:sp>
      <p:sp>
        <p:nvSpPr>
          <p:cNvPr id="16" name="TextBox 15">
            <a:extLst>
              <a:ext uri="{FF2B5EF4-FFF2-40B4-BE49-F238E27FC236}">
                <a16:creationId xmlns:a16="http://schemas.microsoft.com/office/drawing/2014/main" id="{FFC45281-6483-BFBA-29E1-7DC19809D511}"/>
              </a:ext>
            </a:extLst>
          </p:cNvPr>
          <p:cNvSpPr txBox="1"/>
          <p:nvPr/>
        </p:nvSpPr>
        <p:spPr>
          <a:xfrm>
            <a:off x="948157" y="3192526"/>
            <a:ext cx="4089370" cy="2585323"/>
          </a:xfrm>
          <a:prstGeom prst="rect">
            <a:avLst/>
          </a:prstGeom>
          <a:noFill/>
        </p:spPr>
        <p:txBody>
          <a:bodyPr wrap="square">
            <a:spAutoFit/>
          </a:bodyPr>
          <a:lstStyle/>
          <a:p>
            <a:r>
              <a:rPr lang="ja" sz="1800" b="1" noProof="0"/>
              <a:t>AIエージェント </a:t>
            </a:r>
            <a:r>
              <a:rPr lang="ja" sz="1800" noProof="0"/>
              <a:t>(仮想アシスタントとも呼ばれます)は、ニーズに基づいてさまざまなタスクを支援できるスマートソフトウェアツールです。</a:t>
            </a:r>
          </a:p>
          <a:p>
            <a:endParaRPr lang="en-US" sz="1800" noProof="0"/>
          </a:p>
          <a:p>
            <a:r>
              <a:rPr lang="ja" sz="1800" noProof="0">
                <a:latin typeface="+mj-lt"/>
              </a:rPr>
              <a:t>Copilot Agent</a:t>
            </a:r>
            <a:r>
              <a:rPr lang="ja" sz="1800" noProof="0"/>
              <a:t>を使用すると、ユーザーはコーディングなしで基本的なAIエージェントを作成できるようになり、ロールの自動化と効率化が可能になります。</a:t>
            </a:r>
            <a:endParaRPr lang="en-US" sz="1800" b="1" noProof="0"/>
          </a:p>
        </p:txBody>
      </p:sp>
      <p:grpSp>
        <p:nvGrpSpPr>
          <p:cNvPr id="20" name="Group 19" descr="Microsoft Copilot Studio エージェント ビルダーのスクリーンショット。">
            <a:extLst>
              <a:ext uri="{FF2B5EF4-FFF2-40B4-BE49-F238E27FC236}">
                <a16:creationId xmlns:a16="http://schemas.microsoft.com/office/drawing/2014/main" id="{44584818-8073-2DF8-422E-27B89F2F5D79}"/>
              </a:ext>
            </a:extLst>
          </p:cNvPr>
          <p:cNvGrpSpPr/>
          <p:nvPr/>
        </p:nvGrpSpPr>
        <p:grpSpPr>
          <a:xfrm>
            <a:off x="5699067" y="2387040"/>
            <a:ext cx="6230411" cy="3640781"/>
            <a:chOff x="5699067" y="2387040"/>
            <a:chExt cx="6230411" cy="3640781"/>
          </a:xfrm>
        </p:grpSpPr>
        <p:pic>
          <p:nvPicPr>
            <p:cNvPr id="18" name="Picture 17">
              <a:extLst>
                <a:ext uri="{FF2B5EF4-FFF2-40B4-BE49-F238E27FC236}">
                  <a16:creationId xmlns:a16="http://schemas.microsoft.com/office/drawing/2014/main" id="{BDDB2F93-FE09-882C-044D-6FF9E52CB17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92642" y="2689824"/>
              <a:ext cx="5130923" cy="2814401"/>
            </a:xfrm>
            <a:prstGeom prst="rect">
              <a:avLst/>
            </a:prstGeom>
          </p:spPr>
        </p:pic>
        <p:pic>
          <p:nvPicPr>
            <p:cNvPr id="19" name="Picture 18">
              <a:extLst>
                <a:ext uri="{FF2B5EF4-FFF2-40B4-BE49-F238E27FC236}">
                  <a16:creationId xmlns:a16="http://schemas.microsoft.com/office/drawing/2014/main" id="{F008C1B8-9F06-3002-FCAF-AFB4CBF3B2CF}"/>
                </a:ext>
              </a:extLst>
            </p:cNvPr>
            <p:cNvPicPr>
              <a:picLocks/>
            </p:cNvPicPr>
            <p:nvPr/>
          </p:nvPicPr>
          <p:blipFill rotWithShape="1">
            <a:blip r:embed="rId6" cstate="print">
              <a:extLst>
                <a:ext uri="{28A0092B-C50C-407E-A947-70E740481C1C}">
                  <a14:useLocalDpi xmlns:a14="http://schemas.microsoft.com/office/drawing/2010/main"/>
                </a:ext>
              </a:extLst>
            </a:blip>
            <a:srcRect/>
            <a:stretch/>
          </p:blipFill>
          <p:spPr>
            <a:xfrm>
              <a:off x="5699067" y="2387040"/>
              <a:ext cx="6230411" cy="3640781"/>
            </a:xfrm>
            <a:prstGeom prst="rect">
              <a:avLst/>
            </a:prstGeom>
          </p:spPr>
        </p:pic>
      </p:grpSp>
      <p:grpSp>
        <p:nvGrpSpPr>
          <p:cNvPr id="25" name="Group 24">
            <a:extLst>
              <a:ext uri="{FF2B5EF4-FFF2-40B4-BE49-F238E27FC236}">
                <a16:creationId xmlns:a16="http://schemas.microsoft.com/office/drawing/2014/main" id="{53BCE4DA-7FDD-5084-2D2D-9F8A02D9C0CF}"/>
              </a:ext>
              <a:ext uri="{C183D7F6-B498-43B3-948B-1728B52AA6E4}">
                <adec:decorative xmlns:adec="http://schemas.microsoft.com/office/drawing/2017/decorative" val="1"/>
              </a:ext>
            </a:extLst>
          </p:cNvPr>
          <p:cNvGrpSpPr/>
          <p:nvPr/>
        </p:nvGrpSpPr>
        <p:grpSpPr>
          <a:xfrm>
            <a:off x="8465356" y="2184489"/>
            <a:ext cx="697832" cy="707886"/>
            <a:chOff x="4356839" y="2557229"/>
            <a:chExt cx="875724" cy="871771"/>
          </a:xfrm>
        </p:grpSpPr>
        <p:sp>
          <p:nvSpPr>
            <p:cNvPr id="24" name="Oval 23">
              <a:extLst>
                <a:ext uri="{FF2B5EF4-FFF2-40B4-BE49-F238E27FC236}">
                  <a16:creationId xmlns:a16="http://schemas.microsoft.com/office/drawing/2014/main" id="{004E1135-CA8F-6DE4-BC81-497A5BE25B45}"/>
                </a:ext>
              </a:extLst>
            </p:cNvPr>
            <p:cNvSpPr/>
            <p:nvPr/>
          </p:nvSpPr>
          <p:spPr bwMode="auto">
            <a:xfrm>
              <a:off x="4356839" y="2557229"/>
              <a:ext cx="875724" cy="871771"/>
            </a:xfrm>
            <a:prstGeom prst="ellipse">
              <a:avLst/>
            </a:prstGeom>
            <a:solidFill>
              <a:schemeClr val="bg1"/>
            </a:solidFill>
            <a:ln w="28575">
              <a:solidFill>
                <a:srgbClr val="E3E4E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pic>
          <p:nvPicPr>
            <p:cNvPr id="21" name="Picture 2">
              <a:extLst>
                <a:ext uri="{FF2B5EF4-FFF2-40B4-BE49-F238E27FC236}">
                  <a16:creationId xmlns:a16="http://schemas.microsoft.com/office/drawing/2014/main" id="{77836AA2-D618-813F-F823-1022F5E0CD85}"/>
                </a:ext>
                <a:ext uri="{C183D7F6-B498-43B3-948B-1728B52AA6E4}">
                  <adec:decorative xmlns:adec="http://schemas.microsoft.com/office/drawing/2017/decorative" val="1"/>
                </a:ext>
              </a:extLst>
            </p:cNvPr>
            <p:cNvPicPr>
              <a:picLocks noChangeAspect="1" noChangeArrowheads="1"/>
            </p:cNvPicPr>
            <p:nvPr/>
          </p:nvPicPr>
          <p:blipFill>
            <a:blip r:embed="rId7" cstate="screen">
              <a:alphaModFix/>
              <a:extLst>
                <a:ext uri="{28A0092B-C50C-407E-A947-70E740481C1C}">
                  <a14:useLocalDpi xmlns:a14="http://schemas.microsoft.com/office/drawing/2010/main"/>
                </a:ext>
              </a:extLst>
            </a:blip>
            <a:srcRect/>
            <a:stretch>
              <a:fillRect/>
            </a:stretch>
          </p:blipFill>
          <p:spPr bwMode="auto">
            <a:xfrm>
              <a:off x="4519679" y="2709346"/>
              <a:ext cx="556211" cy="553997"/>
            </a:xfrm>
            <a:prstGeom prst="rect">
              <a:avLst/>
            </a:prstGeom>
            <a:noFill/>
            <a:extLst>
              <a:ext uri="{909E8E84-426E-40DD-AFC4-6F175D3DCCD1}">
                <a14:hiddenFill xmlns:a14="http://schemas.microsoft.com/office/drawing/2010/main">
                  <a:solidFill>
                    <a:srgbClr val="FFFFFF"/>
                  </a:solidFill>
                </a14:hiddenFill>
              </a:ext>
            </a:extLst>
          </p:spPr>
        </p:pic>
      </p:grpSp>
      <p:sp>
        <p:nvSpPr>
          <p:cNvPr id="49" name="Footer Placeholder 25">
            <a:extLst>
              <a:ext uri="{FF2B5EF4-FFF2-40B4-BE49-F238E27FC236}">
                <a16:creationId xmlns:a16="http://schemas.microsoft.com/office/drawing/2014/main" id="{18FD7E61-BCDC-01A4-B0F9-2D101BC0A57F}"/>
              </a:ext>
            </a:extLst>
          </p:cNvPr>
          <p:cNvSpPr>
            <a:spLocks noGrp="1"/>
          </p:cNvSpPr>
          <p:nvPr>
            <p:ph type="ftr" sz="quarter" idx="4294967295"/>
          </p:nvPr>
        </p:nvSpPr>
        <p:spPr>
          <a:xfrm>
            <a:off x="584200" y="6421438"/>
            <a:ext cx="4151313" cy="196850"/>
          </a:xfrm>
          <a:prstGeom prst="rect">
            <a:avLst/>
          </a:prstGeom>
        </p:spPr>
        <p:txBody>
          <a:bodyPr l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 sz="1000" b="0" i="0" u="none" strike="noStrike" kern="1200" cap="none" spc="0" normalizeH="0" baseline="0" noProof="0">
                <a:ln>
                  <a:noFill/>
                </a:ln>
                <a:solidFill>
                  <a:srgbClr val="000000"/>
                </a:solidFill>
                <a:effectLst/>
                <a:uLnTx/>
                <a:uFillTx/>
                <a:latin typeface="Segoe UI"/>
                <a:ea typeface="+mn-ea"/>
                <a:cs typeface="+mn-cs"/>
              </a:rPr>
              <a:t>© 著作権:Microsoft Corporation.全著作権所有。</a:t>
            </a:r>
          </a:p>
        </p:txBody>
      </p:sp>
    </p:spTree>
    <p:extLst>
      <p:ext uri="{BB962C8B-B14F-4D97-AF65-F5344CB8AC3E}">
        <p14:creationId xmlns:p14="http://schemas.microsoft.com/office/powerpoint/2010/main" val="68050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DB66D-D750-9D1E-E46C-FD98E5DA0634}"/>
            </a:ext>
          </a:extLst>
        </p:cNvPr>
        <p:cNvGrpSpPr/>
        <p:nvPr/>
      </p:nvGrpSpPr>
      <p:grpSpPr>
        <a:xfrm>
          <a:off x="0" y="0"/>
          <a:ext cx="0" cy="0"/>
          <a:chOff x="0" y="0"/>
          <a:chExt cx="0" cy="0"/>
        </a:xfrm>
      </p:grpSpPr>
      <p:pic>
        <p:nvPicPr>
          <p:cNvPr id="26" name="Picture 25">
            <a:extLst>
              <a:ext uri="{FF2B5EF4-FFF2-40B4-BE49-F238E27FC236}">
                <a16:creationId xmlns:a16="http://schemas.microsoft.com/office/drawing/2014/main" id="{37E06F7A-95A2-1CBC-3E5E-BAF22766CFE5}"/>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0268655" y="3467100"/>
            <a:ext cx="1923345" cy="3390900"/>
          </a:xfrm>
          <a:prstGeom prst="rect">
            <a:avLst/>
          </a:prstGeom>
        </p:spPr>
      </p:pic>
      <p:sp>
        <p:nvSpPr>
          <p:cNvPr id="47" name="Title 46">
            <a:extLst>
              <a:ext uri="{FF2B5EF4-FFF2-40B4-BE49-F238E27FC236}">
                <a16:creationId xmlns:a16="http://schemas.microsoft.com/office/drawing/2014/main" id="{46A605A4-F066-8C9E-5A38-FA4AAC89F022}"/>
              </a:ext>
            </a:extLst>
          </p:cNvPr>
          <p:cNvSpPr>
            <a:spLocks noGrp="1"/>
          </p:cNvSpPr>
          <p:nvPr>
            <p:ph type="title"/>
          </p:nvPr>
        </p:nvSpPr>
        <p:spPr>
          <a:xfrm>
            <a:off x="586740" y="455544"/>
            <a:ext cx="11018520" cy="553998"/>
          </a:xfrm>
        </p:spPr>
        <p:txBody>
          <a:bodyPr/>
          <a:lstStyle/>
          <a:p>
            <a:r>
              <a:rPr lang="ja" noProof="0"/>
              <a:t>AI のワーク バディに会う</a:t>
            </a:r>
          </a:p>
        </p:txBody>
      </p:sp>
      <p:sp>
        <p:nvSpPr>
          <p:cNvPr id="1050" name="2. Slide Title">
            <a:extLst>
              <a:ext uri="{FF2B5EF4-FFF2-40B4-BE49-F238E27FC236}">
                <a16:creationId xmlns:a16="http://schemas.microsoft.com/office/drawing/2014/main" id="{E49509AD-110D-7585-73A1-6ACF88F651D6}"/>
              </a:ext>
            </a:extLst>
          </p:cNvPr>
          <p:cNvSpPr txBox="1">
            <a:spLocks/>
          </p:cNvSpPr>
          <p:nvPr>
            <p:custDataLst>
              <p:tags r:id="rId1"/>
            </p:custDataLst>
          </p:nvPr>
        </p:nvSpPr>
        <p:spPr>
          <a:xfrm>
            <a:off x="586740" y="1087643"/>
            <a:ext cx="6450367" cy="28623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l" defTabSz="914400" rtl="0" eaLnBrk="1" latinLnBrk="0" hangingPunct="1">
              <a:lnSpc>
                <a:spcPct val="93000"/>
              </a:lnSpc>
              <a:spcBef>
                <a:spcPct val="0"/>
              </a:spcBef>
              <a:buNone/>
              <a:defRPr sz="2500" b="1" kern="1200" spc="0" baseline="0">
                <a:ln w="6350" cap="flat">
                  <a:noFill/>
                  <a:miter lim="800000"/>
                </a:ln>
                <a:solidFill>
                  <a:schemeClr val="tx1"/>
                </a:solidFill>
                <a:latin typeface="+mj-lt"/>
                <a:ea typeface="+mj-ea"/>
                <a:cs typeface="+mj-cs"/>
              </a:defRPr>
            </a:lvl1pPr>
          </a:lstStyle>
          <a:p>
            <a:pPr marL="0" marR="0" lvl="0" indent="0" algn="l" defTabSz="914400" rtl="0" eaLnBrk="1" fontAlgn="auto" latinLnBrk="0" hangingPunct="1">
              <a:lnSpc>
                <a:spcPct val="93000"/>
              </a:lnSpc>
              <a:spcBef>
                <a:spcPct val="0"/>
              </a:spcBef>
              <a:spcAft>
                <a:spcPts val="0"/>
              </a:spcAft>
              <a:buClr>
                <a:srgbClr val="FFFFFF"/>
              </a:buClr>
              <a:buSzTx/>
              <a:buFontTx/>
              <a:buNone/>
              <a:tabLst/>
              <a:defRPr/>
            </a:pPr>
            <a:r>
              <a:rPr kumimoji="0" lang="ja" sz="1800" b="1" i="0" u="none" strike="noStrike" kern="1200" cap="none" spc="0" normalizeH="0" baseline="0" noProof="0">
                <a:ln w="6350" cap="flat">
                  <a:noFill/>
                  <a:miter lim="800000"/>
                </a:ln>
                <a:effectLst/>
                <a:uLnTx/>
                <a:uFillTx/>
                <a:ea typeface="+mj-ea"/>
                <a:cs typeface="+mj-cs"/>
              </a:rPr>
              <a:t>AIが仕事での日常業務をどのように支援できるかの例</a:t>
            </a:r>
          </a:p>
        </p:txBody>
      </p:sp>
      <p:pic>
        <p:nvPicPr>
          <p:cNvPr id="1052" name="Picture 1051">
            <a:extLst>
              <a:ext uri="{FF2B5EF4-FFF2-40B4-BE49-F238E27FC236}">
                <a16:creationId xmlns:a16="http://schemas.microsoft.com/office/drawing/2014/main" id="{78125F11-E73A-6994-E13B-B7D470AF4B79}"/>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10146873" y="-19601"/>
            <a:ext cx="2045127" cy="1812182"/>
          </a:xfrm>
          <a:prstGeom prst="rect">
            <a:avLst/>
          </a:prstGeom>
        </p:spPr>
      </p:pic>
      <p:pic>
        <p:nvPicPr>
          <p:cNvPr id="1051" name="Picture 2">
            <a:extLst>
              <a:ext uri="{FF2B5EF4-FFF2-40B4-BE49-F238E27FC236}">
                <a16:creationId xmlns:a16="http://schemas.microsoft.com/office/drawing/2014/main" id="{41407A61-CE89-A2E9-D1D7-20E7F34F54E2}"/>
              </a:ext>
              <a:ext uri="{C183D7F6-B498-43B3-948B-1728B52AA6E4}">
                <adec:decorative xmlns:adec="http://schemas.microsoft.com/office/drawing/2017/decorative" val="1"/>
              </a:ext>
            </a:extLst>
          </p:cNvPr>
          <p:cNvPicPr>
            <a:picLocks noChangeAspect="1" noChangeArrowheads="1"/>
          </p:cNvPicPr>
          <p:nvPr/>
        </p:nvPicPr>
        <p:blipFill>
          <a:blip r:embed="rId6" cstate="screen">
            <a:alphaModFix/>
            <a:extLst>
              <a:ext uri="{28A0092B-C50C-407E-A947-70E740481C1C}">
                <a14:useLocalDpi xmlns:a14="http://schemas.microsoft.com/office/drawing/2010/main"/>
              </a:ext>
            </a:extLst>
          </a:blip>
          <a:srcRect/>
          <a:stretch>
            <a:fillRect/>
          </a:stretch>
        </p:blipFill>
        <p:spPr bwMode="auto">
          <a:xfrm>
            <a:off x="11473900" y="169139"/>
            <a:ext cx="556211" cy="553998"/>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8">
            <a:extLst>
              <a:ext uri="{FF2B5EF4-FFF2-40B4-BE49-F238E27FC236}">
                <a16:creationId xmlns:a16="http://schemas.microsoft.com/office/drawing/2014/main" id="{63A93515-DD34-2396-D305-4005F3DB65C6}"/>
              </a:ext>
              <a:ext uri="{C183D7F6-B498-43B3-948B-1728B52AA6E4}">
                <adec:decorative xmlns:adec="http://schemas.microsoft.com/office/drawing/2017/decorative" val="1"/>
              </a:ext>
            </a:extLst>
          </p:cNvPr>
          <p:cNvSpPr>
            <a:spLocks/>
          </p:cNvSpPr>
          <p:nvPr/>
        </p:nvSpPr>
        <p:spPr bwMode="auto">
          <a:xfrm>
            <a:off x="588963" y="1585279"/>
            <a:ext cx="3552720" cy="4453203"/>
          </a:xfrm>
          <a:prstGeom prst="roundRect">
            <a:avLst>
              <a:gd name="adj" fmla="val 3050"/>
            </a:avLst>
          </a:prstGeom>
          <a:solidFill>
            <a:schemeClr val="bg1">
              <a:alpha val="51000"/>
            </a:schemeClr>
          </a:solidFill>
          <a:ln w="12700">
            <a:solidFill>
              <a:schemeClr val="bg1"/>
            </a:solidFill>
          </a:ln>
          <a:effectLst>
            <a:outerShdw blurRad="411555" dist="135058" dir="2280005" rotWithShape="0">
              <a:scrgbClr r="0" g="0" b="0">
                <a:alpha val="20000"/>
              </a:scrgbClr>
            </a:outerShdw>
          </a:effectLst>
          <a:extLst>
            <a:ext uri="{53640926-AAD7-44D8-BBD7-CCE9431645EC}">
              <a14:shadowObscured xmlns:a14="http://schemas.microsoft.com/office/drawing/2010/main"/>
            </a:ext>
          </a:ex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 name="Rectangle 5">
            <a:hlinkClick r:id="" action="ppaction://noaction"/>
            <a:extLst>
              <a:ext uri="{FF2B5EF4-FFF2-40B4-BE49-F238E27FC236}">
                <a16:creationId xmlns:a16="http://schemas.microsoft.com/office/drawing/2014/main" id="{8A33364A-D1FE-437A-6856-93A1FF8B661F}"/>
              </a:ext>
              <a:ext uri="{C183D7F6-B498-43B3-948B-1728B52AA6E4}">
                <adec:decorative xmlns:adec="http://schemas.microsoft.com/office/drawing/2017/decorative" val="1"/>
              </a:ext>
            </a:extLst>
          </p:cNvPr>
          <p:cNvSpPr>
            <a:spLocks noGrp="1"/>
          </p:cNvSpPr>
          <p:nvPr/>
        </p:nvSpPr>
        <p:spPr bwMode="auto">
          <a:xfrm>
            <a:off x="592879" y="1724681"/>
            <a:ext cx="3544888" cy="5792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solidFill>
                <a:srgbClr val="2A446F"/>
              </a:solidFill>
              <a:effectLst/>
              <a:uLnTx/>
              <a:uFillTx/>
              <a:latin typeface="Segoe UI Semibold"/>
              <a:ea typeface="+mn-ea"/>
              <a:cs typeface="Segoe UI" pitchFamily="34" charset="0"/>
            </a:endParaRPr>
          </a:p>
        </p:txBody>
      </p:sp>
      <p:sp>
        <p:nvSpPr>
          <p:cNvPr id="39" name="Rectangle 38">
            <a:hlinkClick r:id="" action="ppaction://noaction"/>
            <a:extLst>
              <a:ext uri="{FF2B5EF4-FFF2-40B4-BE49-F238E27FC236}">
                <a16:creationId xmlns:a16="http://schemas.microsoft.com/office/drawing/2014/main" id="{CC592CED-36C2-0236-7C50-417FE971C52F}"/>
              </a:ext>
            </a:extLst>
          </p:cNvPr>
          <p:cNvSpPr>
            <a:spLocks noGrp="1"/>
          </p:cNvSpPr>
          <p:nvPr/>
        </p:nvSpPr>
        <p:spPr bwMode="auto">
          <a:xfrm>
            <a:off x="877888" y="1891183"/>
            <a:ext cx="2982912"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600" i="0" u="none" strike="noStrike" kern="1200" cap="none" spc="0" normalizeH="0" baseline="0" noProof="0">
                <a:ln w="3175">
                  <a:noFill/>
                </a:ln>
                <a:solidFill>
                  <a:schemeClr val="accent1"/>
                </a:solidFill>
                <a:effectLst/>
                <a:uLnTx/>
                <a:uFillTx/>
                <a:latin typeface="+mj-lt"/>
                <a:ea typeface="+mj-ea"/>
                <a:cs typeface="+mj-cs"/>
              </a:rPr>
              <a:t>ミーティング&amp;コラボレーション</a:t>
            </a:r>
          </a:p>
        </p:txBody>
      </p:sp>
      <p:sp>
        <p:nvSpPr>
          <p:cNvPr id="2" name="Freeform 8">
            <a:extLst>
              <a:ext uri="{FF2B5EF4-FFF2-40B4-BE49-F238E27FC236}">
                <a16:creationId xmlns:a16="http://schemas.microsoft.com/office/drawing/2014/main" id="{7DBCE669-1D09-81F1-ECAB-1FD0C7720D2C}"/>
              </a:ext>
              <a:ext uri="{C183D7F6-B498-43B3-948B-1728B52AA6E4}">
                <adec:decorative xmlns:adec="http://schemas.microsoft.com/office/drawing/2017/decorative" val="1"/>
              </a:ext>
            </a:extLst>
          </p:cNvPr>
          <p:cNvSpPr>
            <a:spLocks/>
          </p:cNvSpPr>
          <p:nvPr/>
        </p:nvSpPr>
        <p:spPr bwMode="auto">
          <a:xfrm>
            <a:off x="4322815" y="1585279"/>
            <a:ext cx="3552720" cy="4453203"/>
          </a:xfrm>
          <a:prstGeom prst="roundRect">
            <a:avLst>
              <a:gd name="adj" fmla="val 3050"/>
            </a:avLst>
          </a:prstGeom>
          <a:solidFill>
            <a:schemeClr val="bg1">
              <a:alpha val="51000"/>
            </a:schemeClr>
          </a:solidFill>
          <a:ln w="12700">
            <a:solidFill>
              <a:schemeClr val="bg1"/>
            </a:solidFill>
          </a:ln>
          <a:effectLst>
            <a:outerShdw blurRad="411555" dist="135058" dir="2280005" rotWithShape="0">
              <a:scrgbClr r="0" g="0" b="0">
                <a:alpha val="20000"/>
              </a:scrgbClr>
            </a:outerShdw>
          </a:effectLst>
          <a:extLst>
            <a:ext uri="{53640926-AAD7-44D8-BBD7-CCE9431645EC}">
              <a14:shadowObscured xmlns:a14="http://schemas.microsoft.com/office/drawing/2010/main"/>
            </a:ext>
          </a:ex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 name="Rectangle 4">
            <a:hlinkClick r:id="" action="ppaction://noaction"/>
            <a:extLst>
              <a:ext uri="{FF2B5EF4-FFF2-40B4-BE49-F238E27FC236}">
                <a16:creationId xmlns:a16="http://schemas.microsoft.com/office/drawing/2014/main" id="{02126629-4D4C-FA17-4F01-2B3B0FE886F0}"/>
              </a:ext>
              <a:ext uri="{C183D7F6-B498-43B3-948B-1728B52AA6E4}">
                <adec:decorative xmlns:adec="http://schemas.microsoft.com/office/drawing/2017/decorative" val="1"/>
              </a:ext>
            </a:extLst>
          </p:cNvPr>
          <p:cNvSpPr>
            <a:spLocks noGrp="1"/>
          </p:cNvSpPr>
          <p:nvPr/>
        </p:nvSpPr>
        <p:spPr bwMode="auto">
          <a:xfrm>
            <a:off x="4326731" y="1724681"/>
            <a:ext cx="3548804" cy="5792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solidFill>
                <a:srgbClr val="2A446F"/>
              </a:solidFill>
              <a:effectLst/>
              <a:uLnTx/>
              <a:uFillTx/>
              <a:latin typeface="Segoe UI Semibold"/>
              <a:ea typeface="+mn-ea"/>
              <a:cs typeface="Segoe UI" pitchFamily="34" charset="0"/>
            </a:endParaRPr>
          </a:p>
        </p:txBody>
      </p:sp>
      <p:sp>
        <p:nvSpPr>
          <p:cNvPr id="52" name="Rectangle 51">
            <a:hlinkClick r:id="" action="ppaction://noaction"/>
            <a:extLst>
              <a:ext uri="{FF2B5EF4-FFF2-40B4-BE49-F238E27FC236}">
                <a16:creationId xmlns:a16="http://schemas.microsoft.com/office/drawing/2014/main" id="{DE2AD65B-1F45-35C1-51D3-3B24E8721774}"/>
              </a:ext>
            </a:extLst>
          </p:cNvPr>
          <p:cNvSpPr>
            <a:spLocks noGrp="1"/>
          </p:cNvSpPr>
          <p:nvPr/>
        </p:nvSpPr>
        <p:spPr bwMode="auto">
          <a:xfrm>
            <a:off x="4614526" y="1891183"/>
            <a:ext cx="2980316"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600" i="0" u="none" strike="noStrike" kern="1200" cap="none" spc="0" normalizeH="0" baseline="0" noProof="0">
                <a:ln w="3175">
                  <a:noFill/>
                </a:ln>
                <a:solidFill>
                  <a:schemeClr val="accent2"/>
                </a:solidFill>
                <a:effectLst/>
                <a:uLnTx/>
                <a:uFillTx/>
                <a:latin typeface="+mj-lt"/>
                <a:ea typeface="+mj-ea"/>
                <a:cs typeface="+mj-cs"/>
              </a:rPr>
              <a:t>コンテンツ生成</a:t>
            </a:r>
          </a:p>
        </p:txBody>
      </p:sp>
      <p:sp>
        <p:nvSpPr>
          <p:cNvPr id="3" name="Freeform 8">
            <a:extLst>
              <a:ext uri="{FF2B5EF4-FFF2-40B4-BE49-F238E27FC236}">
                <a16:creationId xmlns:a16="http://schemas.microsoft.com/office/drawing/2014/main" id="{C8A03D88-5D61-170F-CCDB-8FA085FE3A6E}"/>
              </a:ext>
              <a:ext uri="{C183D7F6-B498-43B3-948B-1728B52AA6E4}">
                <adec:decorative xmlns:adec="http://schemas.microsoft.com/office/drawing/2017/decorative" val="1"/>
              </a:ext>
            </a:extLst>
          </p:cNvPr>
          <p:cNvSpPr>
            <a:spLocks/>
          </p:cNvSpPr>
          <p:nvPr/>
        </p:nvSpPr>
        <p:spPr bwMode="auto">
          <a:xfrm>
            <a:off x="8056668" y="1585279"/>
            <a:ext cx="3552720" cy="4453203"/>
          </a:xfrm>
          <a:prstGeom prst="roundRect">
            <a:avLst>
              <a:gd name="adj" fmla="val 3050"/>
            </a:avLst>
          </a:prstGeom>
          <a:solidFill>
            <a:schemeClr val="bg1">
              <a:alpha val="51000"/>
            </a:schemeClr>
          </a:solidFill>
          <a:ln w="12700">
            <a:solidFill>
              <a:schemeClr val="bg1"/>
            </a:solidFill>
          </a:ln>
          <a:effectLst>
            <a:outerShdw blurRad="411555" dist="135058" dir="2280005" rotWithShape="0">
              <a:scrgbClr r="0" g="0" b="0">
                <a:alpha val="20000"/>
              </a:scrgbClr>
            </a:outerShdw>
          </a:effectLst>
          <a:extLst>
            <a:ext uri="{53640926-AAD7-44D8-BBD7-CCE9431645EC}">
              <a14:shadowObscured xmlns:a14="http://schemas.microsoft.com/office/drawing/2010/main"/>
            </a:ext>
          </a:ex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 name="Rectangle 6">
            <a:hlinkClick r:id="" action="ppaction://noaction"/>
            <a:extLst>
              <a:ext uri="{FF2B5EF4-FFF2-40B4-BE49-F238E27FC236}">
                <a16:creationId xmlns:a16="http://schemas.microsoft.com/office/drawing/2014/main" id="{114ED90B-4628-0C9C-B04D-E25944FE23CC}"/>
              </a:ext>
              <a:ext uri="{C183D7F6-B498-43B3-948B-1728B52AA6E4}">
                <adec:decorative xmlns:adec="http://schemas.microsoft.com/office/drawing/2017/decorative" val="1"/>
              </a:ext>
            </a:extLst>
          </p:cNvPr>
          <p:cNvSpPr>
            <a:spLocks noGrp="1"/>
          </p:cNvSpPr>
          <p:nvPr/>
        </p:nvSpPr>
        <p:spPr bwMode="auto">
          <a:xfrm>
            <a:off x="8060584" y="1724681"/>
            <a:ext cx="3544888" cy="5792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solidFill>
                <a:srgbClr val="2A446F"/>
              </a:solidFill>
              <a:effectLst/>
              <a:uLnTx/>
              <a:uFillTx/>
              <a:latin typeface="Segoe UI Semibold"/>
              <a:ea typeface="+mn-ea"/>
              <a:cs typeface="Segoe UI" pitchFamily="34" charset="0"/>
            </a:endParaRPr>
          </a:p>
        </p:txBody>
      </p:sp>
      <p:sp>
        <p:nvSpPr>
          <p:cNvPr id="63" name="Rectangle 62">
            <a:hlinkClick r:id="" action="ppaction://noaction"/>
            <a:extLst>
              <a:ext uri="{FF2B5EF4-FFF2-40B4-BE49-F238E27FC236}">
                <a16:creationId xmlns:a16="http://schemas.microsoft.com/office/drawing/2014/main" id="{A43CB774-0145-FABE-4B90-F1B6D28E696D}"/>
              </a:ext>
            </a:extLst>
          </p:cNvPr>
          <p:cNvSpPr>
            <a:spLocks noGrp="1"/>
          </p:cNvSpPr>
          <p:nvPr/>
        </p:nvSpPr>
        <p:spPr bwMode="auto">
          <a:xfrm>
            <a:off x="8347627" y="1891183"/>
            <a:ext cx="2972242"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600" i="0" u="none" strike="noStrike" kern="1200" cap="none" spc="0" normalizeH="0" baseline="0" noProof="0">
                <a:ln w="3175">
                  <a:noFill/>
                </a:ln>
                <a:solidFill>
                  <a:schemeClr val="accent3"/>
                </a:solidFill>
                <a:effectLst/>
                <a:uLnTx/>
                <a:uFillTx/>
                <a:latin typeface="+mj-lt"/>
                <a:ea typeface="+mj-ea"/>
                <a:cs typeface="+mj-cs"/>
              </a:rPr>
              <a:t>個人の生産性</a:t>
            </a:r>
          </a:p>
        </p:txBody>
      </p:sp>
      <p:grpSp>
        <p:nvGrpSpPr>
          <p:cNvPr id="1049" name="Group 1048" descr="AIが仕事での日常業務をどのように支援できるかの例のオブジェクト。 ">
            <a:extLst>
              <a:ext uri="{FF2B5EF4-FFF2-40B4-BE49-F238E27FC236}">
                <a16:creationId xmlns:a16="http://schemas.microsoft.com/office/drawing/2014/main" id="{590DBEE0-7CE3-F8B9-BDD0-70703B4EF376}"/>
              </a:ext>
            </a:extLst>
          </p:cNvPr>
          <p:cNvGrpSpPr/>
          <p:nvPr/>
        </p:nvGrpSpPr>
        <p:grpSpPr>
          <a:xfrm>
            <a:off x="869846" y="2465157"/>
            <a:ext cx="10458659" cy="685566"/>
            <a:chOff x="869846" y="2636231"/>
            <a:chExt cx="10458659" cy="685566"/>
          </a:xfrm>
        </p:grpSpPr>
        <p:sp>
          <p:nvSpPr>
            <p:cNvPr id="8" name="Rectangle: Rounded Corners 7">
              <a:extLst>
                <a:ext uri="{FF2B5EF4-FFF2-40B4-BE49-F238E27FC236}">
                  <a16:creationId xmlns:a16="http://schemas.microsoft.com/office/drawing/2014/main" id="{10FE4908-C3A4-B953-B2E0-81C715EB8AAD}"/>
                </a:ext>
                <a:ext uri="{C183D7F6-B498-43B3-948B-1728B52AA6E4}">
                  <adec:decorative xmlns:adec="http://schemas.microsoft.com/office/drawing/2017/decorative" val="1"/>
                </a:ext>
              </a:extLst>
            </p:cNvPr>
            <p:cNvSpPr>
              <a:spLocks/>
            </p:cNvSpPr>
            <p:nvPr/>
          </p:nvSpPr>
          <p:spPr bwMode="auto">
            <a:xfrm>
              <a:off x="869846" y="2638236"/>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F89981B2-2219-EC35-2EB3-04300C9D7832}"/>
                </a:ext>
                <a:ext uri="{C183D7F6-B498-43B3-948B-1728B52AA6E4}">
                  <adec:decorative xmlns:adec="http://schemas.microsoft.com/office/drawing/2017/decorative" val="1"/>
                </a:ext>
              </a:extLst>
            </p:cNvPr>
            <p:cNvSpPr/>
            <p:nvPr/>
          </p:nvSpPr>
          <p:spPr bwMode="auto">
            <a:xfrm>
              <a:off x="2450785" y="2638236"/>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59B9F8D5-9B4A-A7B4-4DFC-293123C2CD03}"/>
                </a:ext>
                <a:ext uri="{C183D7F6-B498-43B3-948B-1728B52AA6E4}">
                  <adec:decorative xmlns:adec="http://schemas.microsoft.com/office/drawing/2017/decorative" val="1"/>
                </a:ext>
              </a:extLst>
            </p:cNvPr>
            <p:cNvSpPr/>
            <p:nvPr/>
          </p:nvSpPr>
          <p:spPr bwMode="auto">
            <a:xfrm>
              <a:off x="4603698" y="2638236"/>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20" name="Rectangle: Rounded Corners 19">
              <a:extLst>
                <a:ext uri="{FF2B5EF4-FFF2-40B4-BE49-F238E27FC236}">
                  <a16:creationId xmlns:a16="http://schemas.microsoft.com/office/drawing/2014/main" id="{D600EFBC-47F2-67C2-119B-B3282E5AB7B5}"/>
                </a:ext>
                <a:ext uri="{C183D7F6-B498-43B3-948B-1728B52AA6E4}">
                  <adec:decorative xmlns:adec="http://schemas.microsoft.com/office/drawing/2017/decorative" val="1"/>
                </a:ext>
              </a:extLst>
            </p:cNvPr>
            <p:cNvSpPr/>
            <p:nvPr/>
          </p:nvSpPr>
          <p:spPr bwMode="auto">
            <a:xfrm>
              <a:off x="6184637" y="2638236"/>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30" name="Rectangle: Rounded Corners 29">
              <a:extLst>
                <a:ext uri="{FF2B5EF4-FFF2-40B4-BE49-F238E27FC236}">
                  <a16:creationId xmlns:a16="http://schemas.microsoft.com/office/drawing/2014/main" id="{9AF886DD-5745-0723-153B-26655B3ABCE5}"/>
                </a:ext>
                <a:ext uri="{C183D7F6-B498-43B3-948B-1728B52AA6E4}">
                  <adec:decorative xmlns:adec="http://schemas.microsoft.com/office/drawing/2017/decorative" val="1"/>
                </a:ext>
              </a:extLst>
            </p:cNvPr>
            <p:cNvSpPr/>
            <p:nvPr/>
          </p:nvSpPr>
          <p:spPr bwMode="auto">
            <a:xfrm>
              <a:off x="8337551" y="2638236"/>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36" name="Rectangle: Rounded Corners 35">
              <a:extLst>
                <a:ext uri="{FF2B5EF4-FFF2-40B4-BE49-F238E27FC236}">
                  <a16:creationId xmlns:a16="http://schemas.microsoft.com/office/drawing/2014/main" id="{FB82651A-E5E9-82D1-F893-870EDAE55C1F}"/>
                </a:ext>
                <a:ext uri="{C183D7F6-B498-43B3-948B-1728B52AA6E4}">
                  <adec:decorative xmlns:adec="http://schemas.microsoft.com/office/drawing/2017/decorative" val="1"/>
                </a:ext>
              </a:extLst>
            </p:cNvPr>
            <p:cNvSpPr/>
            <p:nvPr/>
          </p:nvSpPr>
          <p:spPr bwMode="auto">
            <a:xfrm>
              <a:off x="9918490" y="2638236"/>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F53CDFFD-D1F1-88CF-1499-008BF17D24D7}"/>
                </a:ext>
              </a:extLst>
            </p:cNvPr>
            <p:cNvSpPr>
              <a:spLocks/>
            </p:cNvSpPr>
            <p:nvPr/>
          </p:nvSpPr>
          <p:spPr bwMode="auto">
            <a:xfrm>
              <a:off x="869846" y="2636231"/>
              <a:ext cx="141001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a:ln>
                    <a:noFill/>
                  </a:ln>
                  <a:solidFill>
                    <a:schemeClr val="tx2"/>
                  </a:solidFill>
                  <a:effectLst/>
                  <a:uLnTx/>
                  <a:uFillTx/>
                  <a:latin typeface="+mj-lt"/>
                  <a:ea typeface="+mj-ea"/>
                  <a:cs typeface="+mj-cs"/>
                </a:rPr>
                <a:t>アジェンダ作成</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ja" sz="1400" i="0" u="none" strike="noStrike" kern="1200" cap="none" spc="0" normalizeH="0" baseline="0" noProof="0">
                  <a:ln>
                    <a:noFill/>
                  </a:ln>
                  <a:solidFill>
                    <a:schemeClr val="tx2"/>
                  </a:solidFill>
                  <a:effectLst/>
                  <a:uLnTx/>
                  <a:uFillTx/>
                  <a:latin typeface="+mj-lt"/>
                  <a:ea typeface="+mj-ea"/>
                  <a:cs typeface="+mj-cs"/>
                </a:rPr>
                <a:t>の自動化</a:t>
              </a:r>
            </a:p>
          </p:txBody>
        </p:sp>
        <p:sp>
          <p:nvSpPr>
            <p:cNvPr id="45" name="Rectangle 44">
              <a:extLst>
                <a:ext uri="{FF2B5EF4-FFF2-40B4-BE49-F238E27FC236}">
                  <a16:creationId xmlns:a16="http://schemas.microsoft.com/office/drawing/2014/main" id="{BFF604A9-31FD-E3DE-55CD-9EB5CDD0F692}"/>
                </a:ext>
              </a:extLst>
            </p:cNvPr>
            <p:cNvSpPr>
              <a:spLocks/>
            </p:cNvSpPr>
            <p:nvPr/>
          </p:nvSpPr>
          <p:spPr bwMode="auto">
            <a:xfrm>
              <a:off x="2460993" y="2743952"/>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a:ln>
                    <a:noFill/>
                  </a:ln>
                  <a:solidFill>
                    <a:schemeClr val="tx2"/>
                  </a:solidFill>
                  <a:effectLst/>
                  <a:uLnTx/>
                  <a:uFillTx/>
                  <a:latin typeface="+mj-lt"/>
                  <a:ea typeface="+mj-ea"/>
                  <a:cs typeface="+mj-cs"/>
                </a:rPr>
                <a:t>会議やチャット </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ja" sz="1400" i="0" u="none" strike="noStrike" kern="1200" cap="none" spc="0" normalizeH="0" baseline="0" noProof="0">
                  <a:ln>
                    <a:noFill/>
                  </a:ln>
                  <a:solidFill>
                    <a:schemeClr val="tx2"/>
                  </a:solidFill>
                  <a:effectLst/>
                  <a:uLnTx/>
                  <a:uFillTx/>
                  <a:latin typeface="+mj-lt"/>
                  <a:ea typeface="+mj-ea"/>
                  <a:cs typeface="+mj-cs"/>
                </a:rPr>
                <a:t> のまとめ</a:t>
              </a:r>
            </a:p>
          </p:txBody>
        </p:sp>
        <p:sp>
          <p:nvSpPr>
            <p:cNvPr id="54" name="Rectangle 53">
              <a:extLst>
                <a:ext uri="{FF2B5EF4-FFF2-40B4-BE49-F238E27FC236}">
                  <a16:creationId xmlns:a16="http://schemas.microsoft.com/office/drawing/2014/main" id="{D33D732B-FFB2-DC11-9E5A-FA75489E18E3}"/>
                </a:ext>
              </a:extLst>
            </p:cNvPr>
            <p:cNvSpPr>
              <a:spLocks/>
            </p:cNvSpPr>
            <p:nvPr/>
          </p:nvSpPr>
          <p:spPr bwMode="auto">
            <a:xfrm>
              <a:off x="4603698" y="2645057"/>
              <a:ext cx="141001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a:ln>
                    <a:noFill/>
                  </a:ln>
                  <a:solidFill>
                    <a:schemeClr val="tx2"/>
                  </a:solidFill>
                  <a:effectLst/>
                  <a:uLnTx/>
                  <a:uFillTx/>
                  <a:latin typeface="+mj-lt"/>
                  <a:ea typeface="+mj-ea"/>
                  <a:cs typeface="+mj-cs"/>
                </a:rPr>
                <a:t>既存のテキストを別の形式に変換</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ja" sz="1400" i="0" u="none" strike="noStrike" kern="1200" cap="none" spc="0" normalizeH="0" baseline="0" noProof="0">
                  <a:ln>
                    <a:noFill/>
                  </a:ln>
                  <a:solidFill>
                    <a:schemeClr val="tx2"/>
                  </a:solidFill>
                  <a:effectLst/>
                  <a:uLnTx/>
                  <a:uFillTx/>
                  <a:latin typeface="+mj-lt"/>
                  <a:ea typeface="+mj-ea"/>
                  <a:cs typeface="+mj-cs"/>
                </a:rPr>
                <a:t>する</a:t>
              </a:r>
            </a:p>
          </p:txBody>
        </p:sp>
        <p:sp>
          <p:nvSpPr>
            <p:cNvPr id="58" name="Rectangle 57">
              <a:extLst>
                <a:ext uri="{FF2B5EF4-FFF2-40B4-BE49-F238E27FC236}">
                  <a16:creationId xmlns:a16="http://schemas.microsoft.com/office/drawing/2014/main" id="{F85FE668-2B49-9F66-0FD3-15059268B62E}"/>
                </a:ext>
              </a:extLst>
            </p:cNvPr>
            <p:cNvSpPr>
              <a:spLocks/>
            </p:cNvSpPr>
            <p:nvPr/>
          </p:nvSpPr>
          <p:spPr bwMode="auto">
            <a:xfrm>
              <a:off x="6184637" y="2708784"/>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a:ln>
                    <a:noFill/>
                  </a:ln>
                  <a:solidFill>
                    <a:schemeClr val="tx2"/>
                  </a:solidFill>
                  <a:effectLst/>
                  <a:uLnTx/>
                  <a:uFillTx/>
                  <a:latin typeface="+mj-lt"/>
                  <a:ea typeface="+mj-ea"/>
                  <a:cs typeface="+mj-cs"/>
                </a:rPr>
                <a:t>最初のドラフト</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ja" sz="1400" i="0" u="none" strike="noStrike" kern="1200" cap="none" spc="0" normalizeH="0" baseline="0" noProof="0">
                  <a:ln>
                    <a:noFill/>
                  </a:ln>
                  <a:solidFill>
                    <a:schemeClr val="tx2"/>
                  </a:solidFill>
                  <a:effectLst/>
                  <a:uLnTx/>
                  <a:uFillTx/>
                  <a:latin typeface="+mj-lt"/>
                  <a:ea typeface="+mj-ea"/>
                  <a:cs typeface="+mj-cs"/>
                </a:rPr>
                <a:t>を作成する</a:t>
              </a:r>
            </a:p>
          </p:txBody>
        </p:sp>
        <p:sp>
          <p:nvSpPr>
            <p:cNvPr id="1025" name="Rectangle 1024">
              <a:extLst>
                <a:ext uri="{FF2B5EF4-FFF2-40B4-BE49-F238E27FC236}">
                  <a16:creationId xmlns:a16="http://schemas.microsoft.com/office/drawing/2014/main" id="{EAF06673-A57D-524C-44D9-C627236B6153}"/>
                </a:ext>
              </a:extLst>
            </p:cNvPr>
            <p:cNvSpPr/>
            <p:nvPr/>
          </p:nvSpPr>
          <p:spPr bwMode="auto">
            <a:xfrm>
              <a:off x="8337551" y="2656779"/>
              <a:ext cx="141001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a:ln>
                    <a:noFill/>
                  </a:ln>
                  <a:solidFill>
                    <a:schemeClr val="tx2"/>
                  </a:solidFill>
                  <a:effectLst/>
                  <a:uLnTx/>
                  <a:uFillTx/>
                  <a:latin typeface="+mj-lt"/>
                  <a:ea typeface="+mj-ea"/>
                  <a:cs typeface="+mj-cs"/>
                </a:rPr>
                <a:t>新しいメールの著者/コーチングを受ける</a:t>
              </a:r>
            </a:p>
          </p:txBody>
        </p:sp>
        <p:sp>
          <p:nvSpPr>
            <p:cNvPr id="1037" name="Rectangle 1036">
              <a:extLst>
                <a:ext uri="{FF2B5EF4-FFF2-40B4-BE49-F238E27FC236}">
                  <a16:creationId xmlns:a16="http://schemas.microsoft.com/office/drawing/2014/main" id="{EFF10390-9B19-5AE5-C69C-C4A5A7C1A8F3}"/>
                </a:ext>
              </a:extLst>
            </p:cNvPr>
            <p:cNvSpPr/>
            <p:nvPr/>
          </p:nvSpPr>
          <p:spPr bwMode="auto">
            <a:xfrm>
              <a:off x="9918490" y="2647954"/>
              <a:ext cx="141001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a:ln>
                    <a:noFill/>
                  </a:ln>
                  <a:solidFill>
                    <a:schemeClr val="tx2"/>
                  </a:solidFill>
                  <a:effectLst/>
                  <a:uLnTx/>
                  <a:uFillTx/>
                  <a:latin typeface="+mj-lt"/>
                  <a:ea typeface="+mj-ea"/>
                  <a:cs typeface="+mj-cs"/>
                </a:rPr>
                <a:t>Q&amp;Aとアイデアの生成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a:ln>
                    <a:noFill/>
                  </a:ln>
                  <a:solidFill>
                    <a:schemeClr val="tx2"/>
                  </a:solidFill>
                  <a:effectLst/>
                  <a:uLnTx/>
                  <a:uFillTx/>
                  <a:latin typeface="+mj-lt"/>
                  <a:ea typeface="+mj-ea"/>
                  <a:cs typeface="+mj-cs"/>
                </a:rPr>
                <a:t>チャットで</a:t>
              </a:r>
            </a:p>
          </p:txBody>
        </p:sp>
      </p:grpSp>
      <p:grpSp>
        <p:nvGrpSpPr>
          <p:cNvPr id="1048" name="Group 1047" descr="AIが仕事での日常業務をどのように支援できるかの例のオブジェクト。 ">
            <a:extLst>
              <a:ext uri="{FF2B5EF4-FFF2-40B4-BE49-F238E27FC236}">
                <a16:creationId xmlns:a16="http://schemas.microsoft.com/office/drawing/2014/main" id="{A975CE9A-073A-91A7-8D8E-9E2AC1BF3DDB}"/>
              </a:ext>
            </a:extLst>
          </p:cNvPr>
          <p:cNvGrpSpPr/>
          <p:nvPr/>
        </p:nvGrpSpPr>
        <p:grpSpPr>
          <a:xfrm>
            <a:off x="869846" y="3378159"/>
            <a:ext cx="10458659" cy="683561"/>
            <a:chOff x="869846" y="3497421"/>
            <a:chExt cx="10458659" cy="683561"/>
          </a:xfrm>
        </p:grpSpPr>
        <p:sp>
          <p:nvSpPr>
            <p:cNvPr id="9" name="Rectangle: Rounded Corners 8">
              <a:extLst>
                <a:ext uri="{FF2B5EF4-FFF2-40B4-BE49-F238E27FC236}">
                  <a16:creationId xmlns:a16="http://schemas.microsoft.com/office/drawing/2014/main" id="{D7DA200A-F781-1BD7-70DA-0CA0D26F0779}"/>
                </a:ext>
                <a:ext uri="{C183D7F6-B498-43B3-948B-1728B52AA6E4}">
                  <adec:decorative xmlns:adec="http://schemas.microsoft.com/office/drawing/2017/decorative" val="1"/>
                </a:ext>
              </a:extLst>
            </p:cNvPr>
            <p:cNvSpPr/>
            <p:nvPr/>
          </p:nvSpPr>
          <p:spPr bwMode="auto">
            <a:xfrm>
              <a:off x="869846" y="3497421"/>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9E561308-2E75-E6BB-DB8C-94E69DE486FB}"/>
                </a:ext>
                <a:ext uri="{C183D7F6-B498-43B3-948B-1728B52AA6E4}">
                  <adec:decorative xmlns:adec="http://schemas.microsoft.com/office/drawing/2017/decorative" val="1"/>
                </a:ext>
              </a:extLst>
            </p:cNvPr>
            <p:cNvSpPr/>
            <p:nvPr/>
          </p:nvSpPr>
          <p:spPr bwMode="auto">
            <a:xfrm>
              <a:off x="2450785" y="3497421"/>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0420FA5D-033D-66C0-2C51-F0077EB7F896}"/>
                </a:ext>
                <a:ext uri="{C183D7F6-B498-43B3-948B-1728B52AA6E4}">
                  <adec:decorative xmlns:adec="http://schemas.microsoft.com/office/drawing/2017/decorative" val="1"/>
                </a:ext>
              </a:extLst>
            </p:cNvPr>
            <p:cNvSpPr/>
            <p:nvPr/>
          </p:nvSpPr>
          <p:spPr bwMode="auto">
            <a:xfrm>
              <a:off x="4603698" y="3497421"/>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21" name="Rectangle: Rounded Corners 20">
              <a:extLst>
                <a:ext uri="{FF2B5EF4-FFF2-40B4-BE49-F238E27FC236}">
                  <a16:creationId xmlns:a16="http://schemas.microsoft.com/office/drawing/2014/main" id="{76AAC917-E3AC-D8F9-44D4-73108594E903}"/>
                </a:ext>
                <a:ext uri="{C183D7F6-B498-43B3-948B-1728B52AA6E4}">
                  <adec:decorative xmlns:adec="http://schemas.microsoft.com/office/drawing/2017/decorative" val="1"/>
                </a:ext>
              </a:extLst>
            </p:cNvPr>
            <p:cNvSpPr/>
            <p:nvPr/>
          </p:nvSpPr>
          <p:spPr bwMode="auto">
            <a:xfrm>
              <a:off x="6184637" y="3497421"/>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2E9F9C26-CC4F-7A84-778D-7217C9C38C25}"/>
                </a:ext>
                <a:ext uri="{C183D7F6-B498-43B3-948B-1728B52AA6E4}">
                  <adec:decorative xmlns:adec="http://schemas.microsoft.com/office/drawing/2017/decorative" val="1"/>
                </a:ext>
              </a:extLst>
            </p:cNvPr>
            <p:cNvSpPr/>
            <p:nvPr/>
          </p:nvSpPr>
          <p:spPr bwMode="auto">
            <a:xfrm>
              <a:off x="8337551" y="3497421"/>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37" name="Rectangle: Rounded Corners 36">
              <a:extLst>
                <a:ext uri="{FF2B5EF4-FFF2-40B4-BE49-F238E27FC236}">
                  <a16:creationId xmlns:a16="http://schemas.microsoft.com/office/drawing/2014/main" id="{F50599D2-2941-52B3-BFE4-67DEB1026DCB}"/>
                </a:ext>
                <a:ext uri="{C183D7F6-B498-43B3-948B-1728B52AA6E4}">
                  <adec:decorative xmlns:adec="http://schemas.microsoft.com/office/drawing/2017/decorative" val="1"/>
                </a:ext>
              </a:extLst>
            </p:cNvPr>
            <p:cNvSpPr/>
            <p:nvPr/>
          </p:nvSpPr>
          <p:spPr bwMode="auto">
            <a:xfrm>
              <a:off x="9918490" y="3497421"/>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7F7F9666-0BBF-6F4B-4D7E-794E69CA0F8E}"/>
                </a:ext>
              </a:extLst>
            </p:cNvPr>
            <p:cNvSpPr>
              <a:spLocks/>
            </p:cNvSpPr>
            <p:nvPr/>
          </p:nvSpPr>
          <p:spPr bwMode="auto">
            <a:xfrm>
              <a:off x="869846" y="3624409"/>
              <a:ext cx="1410015" cy="4045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a:ln>
                    <a:noFill/>
                  </a:ln>
                  <a:solidFill>
                    <a:schemeClr val="tx2"/>
                  </a:solidFill>
                  <a:effectLst/>
                  <a:uLnTx/>
                  <a:uFillTx/>
                  <a:latin typeface="+mj-lt"/>
                  <a:ea typeface="+mj-ea"/>
                  <a:cs typeface="+mj-cs"/>
                </a:rPr>
                <a:t>会議の概要とメモ </a:t>
              </a:r>
            </a:p>
          </p:txBody>
        </p:sp>
        <p:sp>
          <p:nvSpPr>
            <p:cNvPr id="46" name="Rectangle 45">
              <a:extLst>
                <a:ext uri="{FF2B5EF4-FFF2-40B4-BE49-F238E27FC236}">
                  <a16:creationId xmlns:a16="http://schemas.microsoft.com/office/drawing/2014/main" id="{AFCFAB1E-9F7E-A883-CFE3-F19CA75B03BA}"/>
                </a:ext>
              </a:extLst>
            </p:cNvPr>
            <p:cNvSpPr>
              <a:spLocks/>
            </p:cNvSpPr>
            <p:nvPr/>
          </p:nvSpPr>
          <p:spPr bwMode="auto">
            <a:xfrm>
              <a:off x="2450785" y="3614135"/>
              <a:ext cx="1410015" cy="4045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a:ln>
                    <a:noFill/>
                  </a:ln>
                  <a:solidFill>
                    <a:schemeClr val="tx2"/>
                  </a:solidFill>
                  <a:effectLst/>
                  <a:uLnTx/>
                  <a:uFillTx/>
                  <a:latin typeface="+mj-lt"/>
                  <a:ea typeface="+mj-ea"/>
                  <a:cs typeface="+mj-cs"/>
                </a:rPr>
                <a:t>ライブ感情分析</a:t>
              </a:r>
            </a:p>
          </p:txBody>
        </p:sp>
        <p:sp>
          <p:nvSpPr>
            <p:cNvPr id="55" name="Rectangle 54">
              <a:extLst>
                <a:ext uri="{FF2B5EF4-FFF2-40B4-BE49-F238E27FC236}">
                  <a16:creationId xmlns:a16="http://schemas.microsoft.com/office/drawing/2014/main" id="{D9068669-36EE-35DE-63BF-DC7C3660CACF}"/>
                </a:ext>
              </a:extLst>
            </p:cNvPr>
            <p:cNvSpPr>
              <a:spLocks/>
            </p:cNvSpPr>
            <p:nvPr/>
          </p:nvSpPr>
          <p:spPr bwMode="auto">
            <a:xfrm>
              <a:off x="4603698" y="3505690"/>
              <a:ext cx="141001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a:ln>
                    <a:noFill/>
                  </a:ln>
                  <a:solidFill>
                    <a:schemeClr val="tx2"/>
                  </a:solidFill>
                  <a:effectLst/>
                  <a:uLnTx/>
                  <a:uFillTx/>
                  <a:latin typeface="+mj-lt"/>
                  <a:ea typeface="+mj-ea"/>
                  <a:cs typeface="+mj-cs"/>
                </a:rPr>
                <a:t>コンテンツ/フォーマットの編集と調整</a:t>
              </a:r>
            </a:p>
          </p:txBody>
        </p:sp>
        <p:sp>
          <p:nvSpPr>
            <p:cNvPr id="59" name="Rectangle 58">
              <a:extLst>
                <a:ext uri="{FF2B5EF4-FFF2-40B4-BE49-F238E27FC236}">
                  <a16:creationId xmlns:a16="http://schemas.microsoft.com/office/drawing/2014/main" id="{ED171065-F639-4ECD-9465-0CBC2725C859}"/>
                </a:ext>
              </a:extLst>
            </p:cNvPr>
            <p:cNvSpPr>
              <a:spLocks/>
            </p:cNvSpPr>
            <p:nvPr/>
          </p:nvSpPr>
          <p:spPr bwMode="auto">
            <a:xfrm>
              <a:off x="6184637" y="3567969"/>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ja" sz="1400" i="0" u="none" strike="noStrike" kern="1200" cap="none" spc="0" normalizeH="0" baseline="0" noProof="0">
                  <a:ln>
                    <a:noFill/>
                  </a:ln>
                  <a:solidFill>
                    <a:schemeClr val="tx2"/>
                  </a:solidFill>
                  <a:effectLst/>
                  <a:uLnTx/>
                  <a:uFillTx/>
                  <a:latin typeface="+mj-lt"/>
                  <a:ea typeface="+mj-ea"/>
                  <a:cs typeface="+mj-cs"/>
                </a:rPr>
                <a:t>コンテキストを追加する</a:t>
              </a:r>
            </a:p>
          </p:txBody>
        </p:sp>
        <p:sp>
          <p:nvSpPr>
            <p:cNvPr id="1035" name="Rectangle 1034">
              <a:extLst>
                <a:ext uri="{FF2B5EF4-FFF2-40B4-BE49-F238E27FC236}">
                  <a16:creationId xmlns:a16="http://schemas.microsoft.com/office/drawing/2014/main" id="{62B4ADB6-FBAE-CD52-C5E2-3566E713E298}"/>
                </a:ext>
              </a:extLst>
            </p:cNvPr>
            <p:cNvSpPr/>
            <p:nvPr/>
          </p:nvSpPr>
          <p:spPr bwMode="auto">
            <a:xfrm>
              <a:off x="8337551" y="3614861"/>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a:ln>
                    <a:noFill/>
                  </a:ln>
                  <a:solidFill>
                    <a:schemeClr val="tx2"/>
                  </a:solidFill>
                  <a:effectLst/>
                  <a:uLnTx/>
                  <a:uFillTx/>
                  <a:latin typeface="+mj-lt"/>
                  <a:ea typeface="+mj-ea"/>
                  <a:cs typeface="+mj-cs"/>
                </a:rPr>
                <a:t>スレッドへの</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ja" sz="1400" i="0" u="none" strike="noStrike" kern="1200" cap="none" spc="0" normalizeH="0" baseline="0" noProof="0">
                  <a:ln>
                    <a:noFill/>
                  </a:ln>
                  <a:solidFill>
                    <a:schemeClr val="tx2"/>
                  </a:solidFill>
                  <a:effectLst/>
                  <a:uLnTx/>
                  <a:uFillTx/>
                  <a:latin typeface="+mj-lt"/>
                  <a:ea typeface="+mj-ea"/>
                  <a:cs typeface="+mj-cs"/>
                </a:rPr>
                <a:t>返信の提案</a:t>
              </a:r>
            </a:p>
          </p:txBody>
        </p:sp>
        <p:sp>
          <p:nvSpPr>
            <p:cNvPr id="1042" name="Rectangle 1041">
              <a:extLst>
                <a:ext uri="{FF2B5EF4-FFF2-40B4-BE49-F238E27FC236}">
                  <a16:creationId xmlns:a16="http://schemas.microsoft.com/office/drawing/2014/main" id="{9666960A-B6AF-50F8-8F91-C0DC6386C7BC}"/>
                </a:ext>
              </a:extLst>
            </p:cNvPr>
            <p:cNvSpPr/>
            <p:nvPr/>
          </p:nvSpPr>
          <p:spPr bwMode="auto">
            <a:xfrm>
              <a:off x="9918490" y="3614862"/>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a:ln>
                    <a:noFill/>
                  </a:ln>
                  <a:solidFill>
                    <a:schemeClr val="tx2"/>
                  </a:solidFill>
                  <a:effectLst/>
                  <a:uLnTx/>
                  <a:uFillTx/>
                  <a:latin typeface="+mj-lt"/>
                  <a:ea typeface="+mj-ea"/>
                  <a:cs typeface="+mj-cs"/>
                </a:rPr>
                <a:t>メモ</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ja" sz="1400" i="0" u="none" strike="noStrike" kern="1200" cap="none" spc="0" normalizeH="0" baseline="0" noProof="0">
                  <a:ln>
                    <a:noFill/>
                  </a:ln>
                  <a:solidFill>
                    <a:schemeClr val="tx2"/>
                  </a:solidFill>
                  <a:effectLst/>
                  <a:uLnTx/>
                  <a:uFillTx/>
                  <a:latin typeface="+mj-lt"/>
                  <a:ea typeface="+mj-ea"/>
                  <a:cs typeface="+mj-cs"/>
                </a:rPr>
                <a:t>の要約 </a:t>
              </a:r>
            </a:p>
          </p:txBody>
        </p:sp>
      </p:grpSp>
      <p:grpSp>
        <p:nvGrpSpPr>
          <p:cNvPr id="1047" name="Group 1046" descr="AIが仕事での日常業務をどのように支援できるかの例のオブジェクト。 ">
            <a:extLst>
              <a:ext uri="{FF2B5EF4-FFF2-40B4-BE49-F238E27FC236}">
                <a16:creationId xmlns:a16="http://schemas.microsoft.com/office/drawing/2014/main" id="{3580F1B9-9CA4-2A9D-1728-B6AF03D39359}"/>
              </a:ext>
            </a:extLst>
          </p:cNvPr>
          <p:cNvGrpSpPr/>
          <p:nvPr/>
        </p:nvGrpSpPr>
        <p:grpSpPr>
          <a:xfrm>
            <a:off x="869846" y="4251982"/>
            <a:ext cx="10458659" cy="683561"/>
            <a:chOff x="869846" y="4235647"/>
            <a:chExt cx="10458659" cy="683561"/>
          </a:xfrm>
        </p:grpSpPr>
        <p:sp>
          <p:nvSpPr>
            <p:cNvPr id="10" name="Rectangle: Rounded Corners 9">
              <a:extLst>
                <a:ext uri="{FF2B5EF4-FFF2-40B4-BE49-F238E27FC236}">
                  <a16:creationId xmlns:a16="http://schemas.microsoft.com/office/drawing/2014/main" id="{CE5177AE-05F7-301B-D2C6-89A37184004A}"/>
                </a:ext>
                <a:ext uri="{C183D7F6-B498-43B3-948B-1728B52AA6E4}">
                  <adec:decorative xmlns:adec="http://schemas.microsoft.com/office/drawing/2017/decorative" val="1"/>
                </a:ext>
              </a:extLst>
            </p:cNvPr>
            <p:cNvSpPr/>
            <p:nvPr/>
          </p:nvSpPr>
          <p:spPr bwMode="auto">
            <a:xfrm>
              <a:off x="869846" y="4235647"/>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04247A7F-0D8A-8AEF-3E10-9D266C8732B4}"/>
                </a:ext>
                <a:ext uri="{C183D7F6-B498-43B3-948B-1728B52AA6E4}">
                  <adec:decorative xmlns:adec="http://schemas.microsoft.com/office/drawing/2017/decorative" val="1"/>
                </a:ext>
              </a:extLst>
            </p:cNvPr>
            <p:cNvSpPr/>
            <p:nvPr/>
          </p:nvSpPr>
          <p:spPr bwMode="auto">
            <a:xfrm>
              <a:off x="2450785" y="4235647"/>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19" name="Rectangle: Rounded Corners 18">
              <a:extLst>
                <a:ext uri="{FF2B5EF4-FFF2-40B4-BE49-F238E27FC236}">
                  <a16:creationId xmlns:a16="http://schemas.microsoft.com/office/drawing/2014/main" id="{4E35D196-7677-69CE-1AF3-7A71FC8D9065}"/>
                </a:ext>
                <a:ext uri="{C183D7F6-B498-43B3-948B-1728B52AA6E4}">
                  <adec:decorative xmlns:adec="http://schemas.microsoft.com/office/drawing/2017/decorative" val="1"/>
                </a:ext>
              </a:extLst>
            </p:cNvPr>
            <p:cNvSpPr/>
            <p:nvPr/>
          </p:nvSpPr>
          <p:spPr bwMode="auto">
            <a:xfrm>
              <a:off x="4603698" y="4235647"/>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457B9DFD-E0CD-D756-76CA-9FF1FECC942D}"/>
                </a:ext>
                <a:ext uri="{C183D7F6-B498-43B3-948B-1728B52AA6E4}">
                  <adec:decorative xmlns:adec="http://schemas.microsoft.com/office/drawing/2017/decorative" val="1"/>
                </a:ext>
              </a:extLst>
            </p:cNvPr>
            <p:cNvSpPr/>
            <p:nvPr/>
          </p:nvSpPr>
          <p:spPr bwMode="auto">
            <a:xfrm>
              <a:off x="6184637" y="4235647"/>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35" name="Rectangle: Rounded Corners 34">
              <a:extLst>
                <a:ext uri="{FF2B5EF4-FFF2-40B4-BE49-F238E27FC236}">
                  <a16:creationId xmlns:a16="http://schemas.microsoft.com/office/drawing/2014/main" id="{10CEBCE0-1834-F6AA-F56F-B10B5511C783}"/>
                </a:ext>
                <a:ext uri="{C183D7F6-B498-43B3-948B-1728B52AA6E4}">
                  <adec:decorative xmlns:adec="http://schemas.microsoft.com/office/drawing/2017/decorative" val="1"/>
                </a:ext>
              </a:extLst>
            </p:cNvPr>
            <p:cNvSpPr/>
            <p:nvPr/>
          </p:nvSpPr>
          <p:spPr bwMode="auto">
            <a:xfrm>
              <a:off x="8337551" y="4235647"/>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38" name="Rectangle: Rounded Corners 37">
              <a:extLst>
                <a:ext uri="{FF2B5EF4-FFF2-40B4-BE49-F238E27FC236}">
                  <a16:creationId xmlns:a16="http://schemas.microsoft.com/office/drawing/2014/main" id="{F2DAEA84-CE5F-95E1-84CE-B6B4C33A46DB}"/>
                </a:ext>
                <a:ext uri="{C183D7F6-B498-43B3-948B-1728B52AA6E4}">
                  <adec:decorative xmlns:adec="http://schemas.microsoft.com/office/drawing/2017/decorative" val="1"/>
                </a:ext>
              </a:extLst>
            </p:cNvPr>
            <p:cNvSpPr/>
            <p:nvPr/>
          </p:nvSpPr>
          <p:spPr bwMode="auto">
            <a:xfrm>
              <a:off x="9918490" y="4235647"/>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A21B0384-9BF7-FA59-8AC0-B2ED031FB7DB}"/>
                </a:ext>
              </a:extLst>
            </p:cNvPr>
            <p:cNvSpPr>
              <a:spLocks/>
            </p:cNvSpPr>
            <p:nvPr/>
          </p:nvSpPr>
          <p:spPr bwMode="auto">
            <a:xfrm>
              <a:off x="869846" y="4437000"/>
              <a:ext cx="1410015" cy="2022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a:ln>
                    <a:noFill/>
                  </a:ln>
                  <a:solidFill>
                    <a:schemeClr val="tx2"/>
                  </a:solidFill>
                  <a:effectLst/>
                  <a:uLnTx/>
                  <a:uFillTx/>
                  <a:latin typeface="+mj-lt"/>
                  <a:ea typeface="+mj-ea"/>
                  <a:cs typeface="+mj-cs"/>
                </a:rPr>
                <a:t>次のステップのアクション</a:t>
              </a:r>
            </a:p>
          </p:txBody>
        </p:sp>
        <p:sp>
          <p:nvSpPr>
            <p:cNvPr id="48" name="Rectangle 47">
              <a:extLst>
                <a:ext uri="{FF2B5EF4-FFF2-40B4-BE49-F238E27FC236}">
                  <a16:creationId xmlns:a16="http://schemas.microsoft.com/office/drawing/2014/main" id="{395F46FE-BA85-45B4-AF7B-DFFF8590FF79}"/>
                </a:ext>
              </a:extLst>
            </p:cNvPr>
            <p:cNvSpPr>
              <a:spLocks/>
            </p:cNvSpPr>
            <p:nvPr/>
          </p:nvSpPr>
          <p:spPr bwMode="auto">
            <a:xfrm>
              <a:off x="2450785" y="4447274"/>
              <a:ext cx="1410015" cy="2022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a:ln>
                    <a:noFill/>
                  </a:ln>
                  <a:solidFill>
                    <a:schemeClr val="tx2"/>
                  </a:solidFill>
                  <a:effectLst/>
                  <a:uLnTx/>
                  <a:uFillTx/>
                  <a:latin typeface="+mj-lt"/>
                  <a:ea typeface="+mj-ea"/>
                  <a:cs typeface="+mj-cs"/>
                </a:rPr>
                <a:t>言語翻訳</a:t>
              </a:r>
            </a:p>
          </p:txBody>
        </p:sp>
        <p:sp>
          <p:nvSpPr>
            <p:cNvPr id="56" name="Rectangle 55">
              <a:extLst>
                <a:ext uri="{FF2B5EF4-FFF2-40B4-BE49-F238E27FC236}">
                  <a16:creationId xmlns:a16="http://schemas.microsoft.com/office/drawing/2014/main" id="{A036F37F-8E59-1EF2-AAF3-472520778AE5}"/>
                </a:ext>
              </a:extLst>
            </p:cNvPr>
            <p:cNvSpPr>
              <a:spLocks/>
            </p:cNvSpPr>
            <p:nvPr/>
          </p:nvSpPr>
          <p:spPr bwMode="auto">
            <a:xfrm>
              <a:off x="4603698" y="4347291"/>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a:ln>
                    <a:noFill/>
                  </a:ln>
                  <a:solidFill>
                    <a:schemeClr val="tx2"/>
                  </a:solidFill>
                  <a:effectLst/>
                  <a:uLnTx/>
                  <a:uFillTx/>
                  <a:latin typeface="+mj-lt"/>
                  <a:ea typeface="+mj-ea"/>
                  <a:cs typeface="+mj-cs"/>
                </a:rPr>
                <a:t>デッキ内容</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ja" sz="1400" i="0" u="none" strike="noStrike" kern="1200" cap="none" spc="0" normalizeH="0" baseline="0" noProof="0">
                  <a:ln>
                    <a:noFill/>
                  </a:ln>
                  <a:solidFill>
                    <a:schemeClr val="tx2"/>
                  </a:solidFill>
                  <a:effectLst/>
                  <a:uLnTx/>
                  <a:uFillTx/>
                  <a:latin typeface="+mj-lt"/>
                  <a:ea typeface="+mj-ea"/>
                  <a:cs typeface="+mj-cs"/>
                </a:rPr>
                <a:t>のまとめ</a:t>
              </a:r>
            </a:p>
          </p:txBody>
        </p:sp>
        <p:sp>
          <p:nvSpPr>
            <p:cNvPr id="60" name="Rectangle 59">
              <a:extLst>
                <a:ext uri="{FF2B5EF4-FFF2-40B4-BE49-F238E27FC236}">
                  <a16:creationId xmlns:a16="http://schemas.microsoft.com/office/drawing/2014/main" id="{16EE9C37-8044-89A1-9F3F-3934383D0F42}"/>
                </a:ext>
              </a:extLst>
            </p:cNvPr>
            <p:cNvSpPr>
              <a:spLocks/>
            </p:cNvSpPr>
            <p:nvPr/>
          </p:nvSpPr>
          <p:spPr bwMode="auto">
            <a:xfrm>
              <a:off x="6184637" y="4367839"/>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a:ln>
                    <a:noFill/>
                  </a:ln>
                  <a:solidFill>
                    <a:schemeClr val="tx2"/>
                  </a:solidFill>
                  <a:effectLst/>
                  <a:uLnTx/>
                  <a:uFillTx/>
                  <a:latin typeface="+mj-lt"/>
                  <a:ea typeface="+mj-ea"/>
                  <a:cs typeface="+mj-cs"/>
                </a:rPr>
                <a:t>テキスト (長)</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ja" sz="1400" i="0" u="none" strike="noStrike" kern="1200" cap="none" spc="0" normalizeH="0" baseline="0" noProof="0">
                  <a:ln>
                    <a:noFill/>
                  </a:ln>
                  <a:solidFill>
                    <a:schemeClr val="tx2"/>
                  </a:solidFill>
                  <a:effectLst/>
                  <a:uLnTx/>
                  <a:uFillTx/>
                  <a:latin typeface="+mj-lt"/>
                  <a:ea typeface="+mj-ea"/>
                  <a:cs typeface="+mj-cs"/>
                </a:rPr>
                <a:t> の要約</a:t>
              </a:r>
            </a:p>
          </p:txBody>
        </p:sp>
        <p:sp>
          <p:nvSpPr>
            <p:cNvPr id="1036" name="Rectangle 1035">
              <a:extLst>
                <a:ext uri="{FF2B5EF4-FFF2-40B4-BE49-F238E27FC236}">
                  <a16:creationId xmlns:a16="http://schemas.microsoft.com/office/drawing/2014/main" id="{4D68D210-851E-89BE-10F7-945F45E7C489}"/>
                </a:ext>
              </a:extLst>
            </p:cNvPr>
            <p:cNvSpPr/>
            <p:nvPr/>
          </p:nvSpPr>
          <p:spPr bwMode="auto">
            <a:xfrm>
              <a:off x="8337551" y="4306195"/>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a:ln>
                    <a:noFill/>
                  </a:ln>
                  <a:solidFill>
                    <a:schemeClr val="tx2"/>
                  </a:solidFill>
                  <a:effectLst/>
                  <a:uLnTx/>
                  <a:uFillTx/>
                  <a:latin typeface="+mj-lt"/>
                  <a:ea typeface="+mj-ea"/>
                  <a:cs typeface="+mj-cs"/>
                </a:rPr>
                <a:t>長いスレッド</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ja" sz="1400" i="0" u="none" strike="noStrike" kern="1200" cap="none" spc="0" normalizeH="0" baseline="0" noProof="0">
                  <a:ln>
                    <a:noFill/>
                  </a:ln>
                  <a:solidFill>
                    <a:schemeClr val="tx2"/>
                  </a:solidFill>
                  <a:effectLst/>
                  <a:uLnTx/>
                  <a:uFillTx/>
                  <a:latin typeface="+mj-lt"/>
                  <a:ea typeface="+mj-ea"/>
                  <a:cs typeface="+mj-cs"/>
                </a:rPr>
                <a:t>を要約する</a:t>
              </a:r>
            </a:p>
          </p:txBody>
        </p:sp>
        <p:sp>
          <p:nvSpPr>
            <p:cNvPr id="1043" name="Rectangle 1042">
              <a:extLst>
                <a:ext uri="{FF2B5EF4-FFF2-40B4-BE49-F238E27FC236}">
                  <a16:creationId xmlns:a16="http://schemas.microsoft.com/office/drawing/2014/main" id="{559D78EF-6FDA-9CC8-6676-4BDDF0DCFE2D}"/>
                </a:ext>
              </a:extLst>
            </p:cNvPr>
            <p:cNvSpPr/>
            <p:nvPr/>
          </p:nvSpPr>
          <p:spPr bwMode="auto">
            <a:xfrm>
              <a:off x="9918490" y="4306195"/>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a:ln>
                    <a:noFill/>
                  </a:ln>
                  <a:solidFill>
                    <a:schemeClr val="tx2"/>
                  </a:solidFill>
                  <a:effectLst/>
                  <a:uLnTx/>
                  <a:uFillTx/>
                  <a:latin typeface="+mj-lt"/>
                  <a:ea typeface="+mj-ea"/>
                  <a:cs typeface="+mj-cs"/>
                </a:rPr>
                <a:t>ToDoリスト </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ja" sz="1400" i="0" u="none" strike="noStrike" kern="1200" cap="none" spc="0" normalizeH="0" baseline="0" noProof="0">
                  <a:ln>
                    <a:noFill/>
                  </a:ln>
                  <a:solidFill>
                    <a:schemeClr val="tx2"/>
                  </a:solidFill>
                  <a:effectLst/>
                  <a:uLnTx/>
                  <a:uFillTx/>
                  <a:latin typeface="+mj-lt"/>
                  <a:ea typeface="+mj-ea"/>
                  <a:cs typeface="+mj-cs"/>
                </a:rPr>
                <a:t> の作成</a:t>
              </a:r>
            </a:p>
          </p:txBody>
        </p:sp>
      </p:grpSp>
      <p:grpSp>
        <p:nvGrpSpPr>
          <p:cNvPr id="1046" name="Group 1045" descr="AIが仕事での日常業務をどのように支援できるかの例を示すオブジェクト。 ">
            <a:extLst>
              <a:ext uri="{FF2B5EF4-FFF2-40B4-BE49-F238E27FC236}">
                <a16:creationId xmlns:a16="http://schemas.microsoft.com/office/drawing/2014/main" id="{8086439B-F1C2-6D50-64B7-19F9D27049CD}"/>
              </a:ext>
            </a:extLst>
          </p:cNvPr>
          <p:cNvGrpSpPr/>
          <p:nvPr/>
        </p:nvGrpSpPr>
        <p:grpSpPr>
          <a:xfrm>
            <a:off x="869846" y="5125806"/>
            <a:ext cx="6746664" cy="683561"/>
            <a:chOff x="869846" y="5070468"/>
            <a:chExt cx="6746664" cy="683561"/>
          </a:xfrm>
        </p:grpSpPr>
        <p:sp>
          <p:nvSpPr>
            <p:cNvPr id="11" name="Rectangle: Rounded Corners 10">
              <a:extLst>
                <a:ext uri="{FF2B5EF4-FFF2-40B4-BE49-F238E27FC236}">
                  <a16:creationId xmlns:a16="http://schemas.microsoft.com/office/drawing/2014/main" id="{E1CD3067-A01E-3998-8D34-B8F2983D1424}"/>
                </a:ext>
                <a:ext uri="{C183D7F6-B498-43B3-948B-1728B52AA6E4}">
                  <adec:decorative xmlns:adec="http://schemas.microsoft.com/office/drawing/2017/decorative" val="1"/>
                </a:ext>
              </a:extLst>
            </p:cNvPr>
            <p:cNvSpPr/>
            <p:nvPr/>
          </p:nvSpPr>
          <p:spPr bwMode="auto">
            <a:xfrm>
              <a:off x="869846" y="5070468"/>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D3764DC1-518B-300E-27B2-3F4B4FAEF10A}"/>
                </a:ext>
                <a:ext uri="{C183D7F6-B498-43B3-948B-1728B52AA6E4}">
                  <adec:decorative xmlns:adec="http://schemas.microsoft.com/office/drawing/2017/decorative" val="1"/>
                </a:ext>
              </a:extLst>
            </p:cNvPr>
            <p:cNvSpPr/>
            <p:nvPr/>
          </p:nvSpPr>
          <p:spPr bwMode="auto">
            <a:xfrm>
              <a:off x="2450785" y="5070468"/>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6C24D4C5-40A1-ED4C-856E-F9E9E2E92C98}"/>
                </a:ext>
                <a:ext uri="{C183D7F6-B498-43B3-948B-1728B52AA6E4}">
                  <adec:decorative xmlns:adec="http://schemas.microsoft.com/office/drawing/2017/decorative" val="1"/>
                </a:ext>
              </a:extLst>
            </p:cNvPr>
            <p:cNvSpPr/>
            <p:nvPr/>
          </p:nvSpPr>
          <p:spPr bwMode="auto">
            <a:xfrm>
              <a:off x="4603698" y="5070468"/>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637FFAAB-19FF-24CB-81EA-E8D50202A362}"/>
                </a:ext>
                <a:ext uri="{C183D7F6-B498-43B3-948B-1728B52AA6E4}">
                  <adec:decorative xmlns:adec="http://schemas.microsoft.com/office/drawing/2017/decorative" val="1"/>
                </a:ext>
              </a:extLst>
            </p:cNvPr>
            <p:cNvSpPr/>
            <p:nvPr/>
          </p:nvSpPr>
          <p:spPr bwMode="auto">
            <a:xfrm>
              <a:off x="6184637" y="5070468"/>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9C081F6A-2487-273D-C483-D9B41913A5B3}"/>
                </a:ext>
              </a:extLst>
            </p:cNvPr>
            <p:cNvSpPr>
              <a:spLocks/>
            </p:cNvSpPr>
            <p:nvPr/>
          </p:nvSpPr>
          <p:spPr bwMode="auto">
            <a:xfrm>
              <a:off x="869846" y="5197456"/>
              <a:ext cx="1410015" cy="4045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a:ln>
                    <a:noFill/>
                  </a:ln>
                  <a:solidFill>
                    <a:schemeClr val="tx2"/>
                  </a:solidFill>
                  <a:effectLst/>
                  <a:uLnTx/>
                  <a:uFillTx/>
                  <a:latin typeface="+mj-lt"/>
                  <a:ea typeface="+mj-ea"/>
                  <a:cs typeface="+mj-cs"/>
                </a:rPr>
                <a:t>会議やチャットについて質問する</a:t>
              </a:r>
            </a:p>
          </p:txBody>
        </p:sp>
        <p:sp>
          <p:nvSpPr>
            <p:cNvPr id="49" name="Rectangle 48">
              <a:extLst>
                <a:ext uri="{FF2B5EF4-FFF2-40B4-BE49-F238E27FC236}">
                  <a16:creationId xmlns:a16="http://schemas.microsoft.com/office/drawing/2014/main" id="{3BD1DAC5-C8B1-790C-B00E-2AB334A05F2F}"/>
                </a:ext>
              </a:extLst>
            </p:cNvPr>
            <p:cNvSpPr>
              <a:spLocks/>
            </p:cNvSpPr>
            <p:nvPr/>
          </p:nvSpPr>
          <p:spPr bwMode="auto">
            <a:xfrm>
              <a:off x="2450785" y="5187182"/>
              <a:ext cx="1410015" cy="4045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a:ln>
                    <a:noFill/>
                  </a:ln>
                  <a:solidFill>
                    <a:schemeClr val="tx2"/>
                  </a:solidFill>
                  <a:effectLst/>
                  <a:uLnTx/>
                  <a:uFillTx/>
                  <a:latin typeface="+mj-lt"/>
                  <a:ea typeface="+mj-ea"/>
                  <a:cs typeface="+mj-cs"/>
                </a:rPr>
                <a:t>共同ブレーンストーミング</a:t>
              </a:r>
            </a:p>
          </p:txBody>
        </p:sp>
        <p:sp>
          <p:nvSpPr>
            <p:cNvPr id="57" name="Rectangle 56">
              <a:extLst>
                <a:ext uri="{FF2B5EF4-FFF2-40B4-BE49-F238E27FC236}">
                  <a16:creationId xmlns:a16="http://schemas.microsoft.com/office/drawing/2014/main" id="{9D71401B-E6C4-387C-88BE-216E525E6904}"/>
                </a:ext>
              </a:extLst>
            </p:cNvPr>
            <p:cNvSpPr>
              <a:spLocks/>
            </p:cNvSpPr>
            <p:nvPr/>
          </p:nvSpPr>
          <p:spPr bwMode="auto">
            <a:xfrm>
              <a:off x="4603698" y="5141016"/>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a:ln>
                    <a:noFill/>
                  </a:ln>
                  <a:solidFill>
                    <a:schemeClr val="tx2"/>
                  </a:solidFill>
                  <a:effectLst/>
                  <a:uLnTx/>
                  <a:uFillTx/>
                  <a:latin typeface="+mj-lt"/>
                  <a:ea typeface="+mj-ea"/>
                  <a:cs typeface="+mj-cs"/>
                </a:rPr>
                <a:t>次のステップ</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ja" sz="1400" i="0" u="none" strike="noStrike" kern="1200" cap="none" spc="0" normalizeH="0" baseline="0" noProof="0">
                  <a:ln>
                    <a:noFill/>
                  </a:ln>
                  <a:solidFill>
                    <a:schemeClr val="tx2"/>
                  </a:solidFill>
                  <a:effectLst/>
                  <a:uLnTx/>
                  <a:uFillTx/>
                  <a:latin typeface="+mj-lt"/>
                  <a:ea typeface="+mj-ea"/>
                  <a:cs typeface="+mj-cs"/>
                </a:rPr>
                <a:t>の抽出</a:t>
              </a:r>
            </a:p>
          </p:txBody>
        </p:sp>
        <p:sp>
          <p:nvSpPr>
            <p:cNvPr id="61" name="Rectangle 60">
              <a:extLst>
                <a:ext uri="{FF2B5EF4-FFF2-40B4-BE49-F238E27FC236}">
                  <a16:creationId xmlns:a16="http://schemas.microsoft.com/office/drawing/2014/main" id="{8222363A-196F-85CA-20CC-EC8866FD20CC}"/>
                </a:ext>
              </a:extLst>
            </p:cNvPr>
            <p:cNvSpPr>
              <a:spLocks/>
            </p:cNvSpPr>
            <p:nvPr/>
          </p:nvSpPr>
          <p:spPr bwMode="auto">
            <a:xfrm>
              <a:off x="6206495" y="5076689"/>
              <a:ext cx="141001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a:ln>
                    <a:noFill/>
                  </a:ln>
                  <a:solidFill>
                    <a:schemeClr val="tx2"/>
                  </a:solidFill>
                  <a:effectLst/>
                  <a:uLnTx/>
                  <a:uFillTx/>
                  <a:latin typeface="+mj-lt"/>
                  <a:ea typeface="+mj-ea"/>
                  <a:cs typeface="+mj-cs"/>
                </a:rPr>
                <a:t>ドキュメントの内容について質問する</a:t>
              </a:r>
            </a:p>
          </p:txBody>
        </p:sp>
      </p:grpSp>
      <p:pic>
        <p:nvPicPr>
          <p:cNvPr id="32" name="Picture 31">
            <a:extLst>
              <a:ext uri="{FF2B5EF4-FFF2-40B4-BE49-F238E27FC236}">
                <a16:creationId xmlns:a16="http://schemas.microsoft.com/office/drawing/2014/main" id="{A13B22F1-3057-D757-1BCE-D93F4002052A}"/>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8785788" y="5486400"/>
            <a:ext cx="2095500" cy="1371600"/>
          </a:xfrm>
          <a:prstGeom prst="rect">
            <a:avLst/>
          </a:prstGeom>
        </p:spPr>
      </p:pic>
    </p:spTree>
    <p:extLst>
      <p:ext uri="{BB962C8B-B14F-4D97-AF65-F5344CB8AC3E}">
        <p14:creationId xmlns:p14="http://schemas.microsoft.com/office/powerpoint/2010/main" val="349588914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76D29-1677-259C-7FDD-DABDBDD963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262E1AC-2DE8-DEB4-17E4-5EF8427C5E5E}"/>
              </a:ext>
            </a:extLst>
          </p:cNvPr>
          <p:cNvSpPr>
            <a:spLocks noGrp="1"/>
          </p:cNvSpPr>
          <p:nvPr>
            <p:ph type="title"/>
          </p:nvPr>
        </p:nvSpPr>
        <p:spPr>
          <a:xfrm>
            <a:off x="585215" y="2423825"/>
            <a:ext cx="9637307" cy="1107996"/>
          </a:xfrm>
        </p:spPr>
        <p:txBody>
          <a:bodyPr/>
          <a:lstStyle/>
          <a:p>
            <a:r>
              <a:rPr lang="ja" noProof="0"/>
              <a:t>3:AIで実際の </a:t>
            </a:r>
            <a:br>
              <a:rPr lang="en-US" noProof="0"/>
            </a:br>
            <a:r>
              <a:rPr lang="ja" noProof="0"/>
              <a:t>仕事の問題を解決する</a:t>
            </a:r>
          </a:p>
        </p:txBody>
      </p:sp>
      <p:sp>
        <p:nvSpPr>
          <p:cNvPr id="5" name="Text Placeholder 4">
            <a:extLst>
              <a:ext uri="{FF2B5EF4-FFF2-40B4-BE49-F238E27FC236}">
                <a16:creationId xmlns:a16="http://schemas.microsoft.com/office/drawing/2014/main" id="{A171E5E6-C826-7DCE-13F9-8C69C1B0F723}"/>
              </a:ext>
            </a:extLst>
          </p:cNvPr>
          <p:cNvSpPr>
            <a:spLocks noGrp="1"/>
          </p:cNvSpPr>
          <p:nvPr>
            <p:ph type="body" sz="quarter" idx="12"/>
          </p:nvPr>
        </p:nvSpPr>
        <p:spPr>
          <a:xfrm>
            <a:off x="585216" y="3751542"/>
            <a:ext cx="6217920" cy="307777"/>
          </a:xfrm>
        </p:spPr>
        <p:txBody>
          <a:bodyPr/>
          <a:lstStyle/>
          <a:p>
            <a:r>
              <a:rPr lang="ja" sz="2000" noProof="0"/>
              <a:t>AI Kickstarterを見つける</a:t>
            </a:r>
          </a:p>
        </p:txBody>
      </p:sp>
    </p:spTree>
    <p:extLst>
      <p:ext uri="{BB962C8B-B14F-4D97-AF65-F5344CB8AC3E}">
        <p14:creationId xmlns:p14="http://schemas.microsoft.com/office/powerpoint/2010/main" val="16114440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48906-2749-1199-7822-77C1785DEAED}"/>
            </a:ext>
          </a:extLst>
        </p:cNvPr>
        <p:cNvGrpSpPr/>
        <p:nvPr/>
      </p:nvGrpSpPr>
      <p:grpSpPr>
        <a:xfrm>
          <a:off x="0" y="0"/>
          <a:ext cx="0" cy="0"/>
          <a:chOff x="0" y="0"/>
          <a:chExt cx="0" cy="0"/>
        </a:xfrm>
      </p:grpSpPr>
      <p:sp>
        <p:nvSpPr>
          <p:cNvPr id="5" name="Title 25">
            <a:extLst>
              <a:ext uri="{FF2B5EF4-FFF2-40B4-BE49-F238E27FC236}">
                <a16:creationId xmlns:a16="http://schemas.microsoft.com/office/drawing/2014/main" id="{9D51E5F3-8E9A-6354-34DB-A274342624CD}"/>
              </a:ext>
            </a:extLst>
          </p:cNvPr>
          <p:cNvSpPr txBox="1">
            <a:spLocks noGrp="1"/>
          </p:cNvSpPr>
          <p:nvPr>
            <p:ph type="title" idx="4294967295"/>
          </p:nvPr>
        </p:nvSpPr>
        <p:spPr>
          <a:xfrm>
            <a:off x="457195" y="438518"/>
            <a:ext cx="11441156"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ja" sz="3600" b="0" i="0" u="none" strike="noStrike" kern="1200" cap="none" spc="-50" normalizeH="0" baseline="0" noProof="0">
                <a:ln w="3175">
                  <a:noFill/>
                </a:ln>
                <a:solidFill>
                  <a:schemeClr val="tx1"/>
                </a:solidFill>
                <a:effectLst/>
                <a:uLnTx/>
                <a:uFillTx/>
                <a:latin typeface="+mj-lt"/>
                <a:ea typeface="+mn-ea"/>
                <a:cs typeface="Segoe UI" pitchFamily="34" charset="0"/>
              </a:rPr>
              <a:t>企業はAIを活用した働き方を変革しています </a:t>
            </a:r>
            <a:endParaRPr kumimoji="0" lang="en-US" sz="3600" b="0" i="0" u="none" strike="noStrike" kern="1200" cap="none" spc="0" normalizeH="0" baseline="0" noProof="0">
              <a:ln w="3175">
                <a:noFill/>
              </a:ln>
              <a:solidFill>
                <a:schemeClr val="tx1"/>
              </a:solidFill>
              <a:effectLst/>
              <a:uLnTx/>
              <a:uFillTx/>
              <a:latin typeface="+mj-lt"/>
              <a:ea typeface="+mn-ea"/>
              <a:cs typeface="Segoe UI" pitchFamily="34" charset="0"/>
            </a:endParaRPr>
          </a:p>
        </p:txBody>
      </p:sp>
      <p:sp>
        <p:nvSpPr>
          <p:cNvPr id="13" name="2. Slide Title">
            <a:extLst>
              <a:ext uri="{FF2B5EF4-FFF2-40B4-BE49-F238E27FC236}">
                <a16:creationId xmlns:a16="http://schemas.microsoft.com/office/drawing/2014/main" id="{EC0EB5A6-EDC4-50EE-330B-0A7B5B188432}"/>
              </a:ext>
            </a:extLst>
          </p:cNvPr>
          <p:cNvSpPr txBox="1">
            <a:spLocks/>
          </p:cNvSpPr>
          <p:nvPr>
            <p:custDataLst>
              <p:tags r:id="rId1"/>
            </p:custDataLst>
          </p:nvPr>
        </p:nvSpPr>
        <p:spPr>
          <a:xfrm>
            <a:off x="586740" y="1148028"/>
            <a:ext cx="6450367" cy="28623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l" defTabSz="914400" rtl="0" eaLnBrk="1" latinLnBrk="0" hangingPunct="1">
              <a:lnSpc>
                <a:spcPct val="93000"/>
              </a:lnSpc>
              <a:spcBef>
                <a:spcPct val="0"/>
              </a:spcBef>
              <a:buNone/>
              <a:defRPr sz="2500" b="1" kern="1200" spc="0" baseline="0">
                <a:ln w="6350" cap="flat">
                  <a:noFill/>
                  <a:miter lim="800000"/>
                </a:ln>
                <a:solidFill>
                  <a:schemeClr val="tx1"/>
                </a:solidFill>
                <a:latin typeface="+mj-lt"/>
                <a:ea typeface="+mj-ea"/>
                <a:cs typeface="+mj-cs"/>
              </a:defRPr>
            </a:lvl1pPr>
          </a:lstStyle>
          <a:p>
            <a:pPr marL="0" marR="0" lvl="0" indent="0" algn="l" defTabSz="914400" rtl="0" eaLnBrk="1" fontAlgn="auto" latinLnBrk="0" hangingPunct="1">
              <a:lnSpc>
                <a:spcPct val="93000"/>
              </a:lnSpc>
              <a:spcBef>
                <a:spcPct val="0"/>
              </a:spcBef>
              <a:spcAft>
                <a:spcPts val="0"/>
              </a:spcAft>
              <a:buClr>
                <a:srgbClr val="FFFFFF"/>
              </a:buClr>
              <a:buSzTx/>
              <a:buFontTx/>
              <a:buNone/>
              <a:tabLst/>
              <a:defRPr/>
            </a:pPr>
            <a:r>
              <a:rPr kumimoji="0" lang="ja" sz="1800" b="1" i="0" u="none" strike="noStrike" kern="1200" cap="none" spc="0" normalizeH="0" baseline="0" noProof="0">
                <a:ln w="6350" cap="flat">
                  <a:noFill/>
                  <a:miter lim="800000"/>
                </a:ln>
                <a:effectLst/>
                <a:uLnTx/>
                <a:uFillTx/>
                <a:ea typeface="+mj-ea"/>
                <a:cs typeface="+mj-cs"/>
              </a:rPr>
              <a:t>ビジネスにおけるAIアプリケーションの実例</a:t>
            </a:r>
          </a:p>
        </p:txBody>
      </p:sp>
      <p:sp>
        <p:nvSpPr>
          <p:cNvPr id="9" name="Rectangle: Rounded Corners 10">
            <a:extLst>
              <a:ext uri="{FF2B5EF4-FFF2-40B4-BE49-F238E27FC236}">
                <a16:creationId xmlns:a16="http://schemas.microsoft.com/office/drawing/2014/main" id="{40787F27-A2E6-0CC8-AD24-DE78BA038988}"/>
              </a:ext>
            </a:extLst>
          </p:cNvPr>
          <p:cNvSpPr/>
          <p:nvPr/>
        </p:nvSpPr>
        <p:spPr>
          <a:xfrm>
            <a:off x="631786" y="1719803"/>
            <a:ext cx="3196687" cy="346621"/>
          </a:xfrm>
          <a:prstGeom prst="roundRect">
            <a:avLst>
              <a:gd name="adj" fmla="val 50000"/>
            </a:avLst>
          </a:prstGeom>
          <a:gradFill flip="none" rotWithShape="1">
            <a:gsLst>
              <a:gs pos="100000">
                <a:srgbClr val="0078D4"/>
              </a:gs>
              <a:gs pos="29000">
                <a:srgbClr val="8661C5"/>
              </a:gs>
              <a:gs pos="0">
                <a:srgbClr val="C03BC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6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生産性の向上</a:t>
            </a:r>
          </a:p>
        </p:txBody>
      </p:sp>
      <p:sp>
        <p:nvSpPr>
          <p:cNvPr id="61" name="TextBox 60">
            <a:extLst>
              <a:ext uri="{FF2B5EF4-FFF2-40B4-BE49-F238E27FC236}">
                <a16:creationId xmlns:a16="http://schemas.microsoft.com/office/drawing/2014/main" id="{EA3EB4AA-0C5B-642C-97CC-862A9CA967B7}"/>
              </a:ext>
            </a:extLst>
          </p:cNvPr>
          <p:cNvSpPr txBox="1"/>
          <p:nvPr/>
        </p:nvSpPr>
        <p:spPr>
          <a:xfrm>
            <a:off x="501347" y="2166718"/>
            <a:ext cx="3542484" cy="523220"/>
          </a:xfrm>
          <a:prstGeom prst="rect">
            <a:avLst/>
          </a:prstGeom>
          <a:noFill/>
        </p:spPr>
        <p:txBody>
          <a:bodyPr wrap="square">
            <a:spAutoFit/>
          </a:bodyPr>
          <a:lstStyle/>
          <a:p>
            <a:r>
              <a:rPr lang="ja" sz="1400" noProof="0"/>
              <a:t>速度、スケーラビリティ、およびより複雑な問題に対する時間の節約の向上</a:t>
            </a:r>
          </a:p>
        </p:txBody>
      </p:sp>
      <p:cxnSp>
        <p:nvCxnSpPr>
          <p:cNvPr id="1024" name="Straight Connector 1023">
            <a:extLst>
              <a:ext uri="{FF2B5EF4-FFF2-40B4-BE49-F238E27FC236}">
                <a16:creationId xmlns:a16="http://schemas.microsoft.com/office/drawing/2014/main" id="{B5EAE2FE-040E-A65F-603B-D9FA8D6AAB1D}"/>
              </a:ext>
              <a:ext uri="{C183D7F6-B498-43B3-948B-1728B52AA6E4}">
                <adec:decorative xmlns:adec="http://schemas.microsoft.com/office/drawing/2017/decorative" val="1"/>
              </a:ext>
            </a:extLst>
          </p:cNvPr>
          <p:cNvCxnSpPr>
            <a:cxnSpLocks/>
          </p:cNvCxnSpPr>
          <p:nvPr/>
        </p:nvCxnSpPr>
        <p:spPr>
          <a:xfrm>
            <a:off x="586740" y="2847661"/>
            <a:ext cx="3439887" cy="0"/>
          </a:xfrm>
          <a:prstGeom prst="line">
            <a:avLst/>
          </a:prstGeom>
          <a:ln w="9525">
            <a:gradFill>
              <a:gsLst>
                <a:gs pos="0">
                  <a:srgbClr val="0777D3"/>
                </a:gs>
                <a:gs pos="100000">
                  <a:srgbClr val="B443C4"/>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037" name="Picture 2" descr="ハネウェル">
            <a:extLst>
              <a:ext uri="{FF2B5EF4-FFF2-40B4-BE49-F238E27FC236}">
                <a16:creationId xmlns:a16="http://schemas.microsoft.com/office/drawing/2014/main" id="{CCF3AA95-FCCB-3420-5EA1-377D11556BE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31786" y="3131382"/>
            <a:ext cx="1701251" cy="328744"/>
          </a:xfrm>
          <a:prstGeom prst="rect">
            <a:avLst/>
          </a:prstGeom>
          <a:noFill/>
          <a:extLst>
            <a:ext uri="{909E8E84-426E-40DD-AFC4-6F175D3DCCD1}">
              <a14:hiddenFill xmlns:a14="http://schemas.microsoft.com/office/drawing/2010/main">
                <a:solidFill>
                  <a:srgbClr val="FFFFFF"/>
                </a:solidFill>
              </a14:hiddenFill>
            </a:ext>
          </a:extLst>
        </p:spPr>
      </p:pic>
      <p:sp>
        <p:nvSpPr>
          <p:cNvPr id="1038" name="TextBox 1037">
            <a:extLst>
              <a:ext uri="{FF2B5EF4-FFF2-40B4-BE49-F238E27FC236}">
                <a16:creationId xmlns:a16="http://schemas.microsoft.com/office/drawing/2014/main" id="{3CE6038B-2080-92D8-29DB-5F041EDA5142}"/>
              </a:ext>
            </a:extLst>
          </p:cNvPr>
          <p:cNvSpPr txBox="1"/>
          <p:nvPr/>
        </p:nvSpPr>
        <p:spPr>
          <a:xfrm>
            <a:off x="631786" y="3555428"/>
            <a:ext cx="3248706" cy="507831"/>
          </a:xfrm>
          <a:prstGeom prst="rect">
            <a:avLst/>
          </a:prstGeom>
          <a:noFill/>
        </p:spPr>
        <p:txBody>
          <a:bodyPr wrap="square" lIns="0" tIns="0" rIns="0" bIns="0" rtlCol="0" anchor="ctr">
            <a:spAutoFit/>
          </a:bodyPr>
          <a:lstStyle>
            <a:defPPr>
              <a:defRPr lang="en-US"/>
            </a:defPPr>
            <a:lvl1pPr marR="0" lvl="0" defTabSz="914400" fontAlgn="auto">
              <a:lnSpc>
                <a:spcPct val="100000"/>
              </a:lnSpc>
              <a:spcBef>
                <a:spcPts val="0"/>
              </a:spcBef>
              <a:spcAft>
                <a:spcPts val="1200"/>
              </a:spcAft>
              <a:buClrTx/>
              <a:buSzTx/>
              <a:tabLst/>
              <a:defRPr kumimoji="0" sz="1600" b="1" i="0" u="none" strike="noStrike" cap="none" spc="0" normalizeH="0" baseline="0">
                <a:ln>
                  <a:noFill/>
                </a:ln>
                <a:gradFill>
                  <a:gsLst>
                    <a:gs pos="2917">
                      <a:srgbClr val="000000"/>
                    </a:gs>
                    <a:gs pos="30000">
                      <a:srgbClr val="000000"/>
                    </a:gs>
                  </a:gsLst>
                  <a:lin ang="5400000" scaled="0"/>
                </a:gradFill>
                <a:effectLst/>
                <a:uLnTx/>
                <a:uFillTx/>
                <a:latin typeface="Segoe Sans Display Semilight" pitchFamily="2" charset="0"/>
                <a:cs typeface="Segoe Sans Display Semilight" pitchFamily="2" charset="0"/>
              </a:defRPr>
            </a:lvl1p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ja"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rPr>
              <a:t>お一人様あたり週92分節約 </a:t>
            </a:r>
          </a:p>
          <a:p>
            <a:pPr marL="0" marR="0" lvl="0" indent="0" defTabSz="914400" rtl="0" eaLnBrk="1" fontAlgn="auto" latinLnBrk="0" hangingPunct="1">
              <a:lnSpc>
                <a:spcPct val="100000"/>
              </a:lnSpc>
              <a:spcBef>
                <a:spcPts val="0"/>
              </a:spcBef>
              <a:spcAft>
                <a:spcPts val="600"/>
              </a:spcAft>
              <a:buClrTx/>
              <a:buSzTx/>
              <a:buFontTx/>
              <a:buNone/>
              <a:tabLst/>
              <a:defRPr/>
            </a:pPr>
            <a:r>
              <a:rPr kumimoji="0" lang="ja"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rPr>
              <a:t>お一人様年間約2週間</a:t>
            </a:r>
          </a:p>
        </p:txBody>
      </p:sp>
      <p:pic>
        <p:nvPicPr>
          <p:cNvPr id="1039" name="Picture 14" descr="パートナー – Transaction Innovation Forum">
            <a:extLst>
              <a:ext uri="{FF2B5EF4-FFF2-40B4-BE49-F238E27FC236}">
                <a16:creationId xmlns:a16="http://schemas.microsoft.com/office/drawing/2014/main" id="{B72EAADB-C98C-D5F2-3BA6-B3B0B3D363B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31786" y="4566301"/>
            <a:ext cx="1632474" cy="608483"/>
          </a:xfrm>
          <a:prstGeom prst="rect">
            <a:avLst/>
          </a:prstGeom>
          <a:noFill/>
          <a:extLst>
            <a:ext uri="{909E8E84-426E-40DD-AFC4-6F175D3DCCD1}">
              <a14:hiddenFill xmlns:a14="http://schemas.microsoft.com/office/drawing/2010/main">
                <a:solidFill>
                  <a:srgbClr val="FFFFFF"/>
                </a:solidFill>
              </a14:hiddenFill>
            </a:ext>
          </a:extLst>
        </p:spPr>
      </p:pic>
      <p:sp>
        <p:nvSpPr>
          <p:cNvPr id="1040" name="TextBox 1039">
            <a:extLst>
              <a:ext uri="{FF2B5EF4-FFF2-40B4-BE49-F238E27FC236}">
                <a16:creationId xmlns:a16="http://schemas.microsoft.com/office/drawing/2014/main" id="{98F4A4A1-3BDF-3DA3-1198-FF25BB1ACC2A}"/>
              </a:ext>
            </a:extLst>
          </p:cNvPr>
          <p:cNvSpPr txBox="1"/>
          <p:nvPr/>
        </p:nvSpPr>
        <p:spPr>
          <a:xfrm>
            <a:off x="616807" y="5247354"/>
            <a:ext cx="3329762" cy="723275"/>
          </a:xfrm>
          <a:prstGeom prst="rect">
            <a:avLst/>
          </a:prstGeom>
          <a:noFill/>
        </p:spPr>
        <p:txBody>
          <a:bodyPr wrap="square" lIns="0" tIns="0" rIns="0" bIns="0" rtlCol="0" anchor="ctr">
            <a:spAutoFit/>
          </a:bodyPr>
          <a:lstStyle>
            <a:defPPr>
              <a:defRPr lang="en-US"/>
            </a:defPPr>
            <a:lvl1pPr marR="0" lvl="0" defTabSz="914400" fontAlgn="auto">
              <a:lnSpc>
                <a:spcPct val="100000"/>
              </a:lnSpc>
              <a:spcBef>
                <a:spcPts val="0"/>
              </a:spcBef>
              <a:spcAft>
                <a:spcPts val="1200"/>
              </a:spcAft>
              <a:buClrTx/>
              <a:buSzTx/>
              <a:tabLst/>
              <a:defRPr kumimoji="0" sz="1600" b="1" i="0" u="none" strike="noStrike" cap="none" spc="0" normalizeH="0" baseline="0">
                <a:ln>
                  <a:noFill/>
                </a:ln>
                <a:gradFill>
                  <a:gsLst>
                    <a:gs pos="2917">
                      <a:srgbClr val="000000"/>
                    </a:gs>
                    <a:gs pos="30000">
                      <a:srgbClr val="000000"/>
                    </a:gs>
                  </a:gsLst>
                  <a:lin ang="5400000" scaled="0"/>
                </a:gradFill>
                <a:effectLst/>
                <a:uLnTx/>
                <a:uFillTx/>
                <a:latin typeface="Segoe Sans Display Semilight" pitchFamily="2" charset="0"/>
                <a:cs typeface="Segoe Sans Display Semilight" pitchFamily="2" charset="0"/>
              </a:defRPr>
            </a:lvl1p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ja"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rPr>
              <a:t>マーケティングチームが新しいコンテンツを作成する時間を</a:t>
            </a:r>
            <a:br>
              <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rPr>
            </a:br>
            <a:r>
              <a:rPr kumimoji="0" lang="ja"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rPr>
              <a:t>67%削減</a:t>
            </a:r>
          </a:p>
          <a:p>
            <a:pPr marL="0" marR="0" lvl="0" indent="0" defTabSz="914400" rtl="0" eaLnBrk="1" fontAlgn="auto" latinLnBrk="0" hangingPunct="1">
              <a:lnSpc>
                <a:spcPct val="100000"/>
              </a:lnSpc>
              <a:spcBef>
                <a:spcPts val="0"/>
              </a:spcBef>
              <a:spcAft>
                <a:spcPts val="600"/>
              </a:spcAft>
              <a:buClrTx/>
              <a:buSzTx/>
              <a:buFontTx/>
              <a:buNone/>
              <a:tabLst/>
              <a:defRPr/>
            </a:pPr>
            <a:r>
              <a:rPr kumimoji="0" lang="ja"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rPr>
              <a:t>7か月分の作業が7週間で完了</a:t>
            </a:r>
          </a:p>
        </p:txBody>
      </p:sp>
      <p:cxnSp>
        <p:nvCxnSpPr>
          <p:cNvPr id="1073" name="Straight Connector 1072">
            <a:extLst>
              <a:ext uri="{FF2B5EF4-FFF2-40B4-BE49-F238E27FC236}">
                <a16:creationId xmlns:a16="http://schemas.microsoft.com/office/drawing/2014/main" id="{55DF06F7-69C0-8C2C-6B14-6C037C20D8DD}"/>
              </a:ext>
              <a:ext uri="{C183D7F6-B498-43B3-948B-1728B52AA6E4}">
                <adec:decorative xmlns:adec="http://schemas.microsoft.com/office/drawing/2017/decorative" val="1"/>
              </a:ext>
            </a:extLst>
          </p:cNvPr>
          <p:cNvCxnSpPr>
            <a:cxnSpLocks/>
          </p:cNvCxnSpPr>
          <p:nvPr/>
        </p:nvCxnSpPr>
        <p:spPr>
          <a:xfrm>
            <a:off x="4179026" y="1769556"/>
            <a:ext cx="0" cy="4348215"/>
          </a:xfrm>
          <a:prstGeom prst="line">
            <a:avLst/>
          </a:prstGeom>
          <a:ln w="9525">
            <a:gradFill>
              <a:gsLst>
                <a:gs pos="0">
                  <a:srgbClr val="0777D3"/>
                </a:gs>
                <a:gs pos="100000">
                  <a:srgbClr val="B443C4"/>
                </a:gs>
              </a:gsLst>
              <a:lin ang="5400000" scaled="1"/>
            </a:gradFill>
          </a:ln>
        </p:spPr>
        <p:style>
          <a:lnRef idx="1">
            <a:schemeClr val="accent1"/>
          </a:lnRef>
          <a:fillRef idx="0">
            <a:schemeClr val="accent1"/>
          </a:fillRef>
          <a:effectRef idx="0">
            <a:schemeClr val="accent1"/>
          </a:effectRef>
          <a:fontRef idx="minor">
            <a:schemeClr val="tx1"/>
          </a:fontRef>
        </p:style>
      </p:cxnSp>
      <p:sp>
        <p:nvSpPr>
          <p:cNvPr id="15" name="Rectangle: Rounded Corners 10">
            <a:extLst>
              <a:ext uri="{FF2B5EF4-FFF2-40B4-BE49-F238E27FC236}">
                <a16:creationId xmlns:a16="http://schemas.microsoft.com/office/drawing/2014/main" id="{64A39E64-A245-37CB-5469-12CC45375382}"/>
              </a:ext>
            </a:extLst>
          </p:cNvPr>
          <p:cNvSpPr/>
          <p:nvPr/>
        </p:nvSpPr>
        <p:spPr>
          <a:xfrm>
            <a:off x="4396505" y="1719802"/>
            <a:ext cx="3354323" cy="346621"/>
          </a:xfrm>
          <a:prstGeom prst="roundRect">
            <a:avLst>
              <a:gd name="adj" fmla="val 50000"/>
            </a:avLst>
          </a:prstGeom>
          <a:gradFill flip="none" rotWithShape="1">
            <a:gsLst>
              <a:gs pos="100000">
                <a:srgbClr val="0078D4"/>
              </a:gs>
              <a:gs pos="29000">
                <a:srgbClr val="8661C5"/>
              </a:gs>
              <a:gs pos="0">
                <a:srgbClr val="C03BC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6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効率性と最適化</a:t>
            </a:r>
          </a:p>
        </p:txBody>
      </p:sp>
      <p:sp>
        <p:nvSpPr>
          <p:cNvPr id="62" name="TextBox 61">
            <a:extLst>
              <a:ext uri="{FF2B5EF4-FFF2-40B4-BE49-F238E27FC236}">
                <a16:creationId xmlns:a16="http://schemas.microsoft.com/office/drawing/2014/main" id="{1FAF25FA-56BB-C5C9-59B7-A0E9E16C2687}"/>
              </a:ext>
            </a:extLst>
          </p:cNvPr>
          <p:cNvSpPr txBox="1"/>
          <p:nvPr/>
        </p:nvSpPr>
        <p:spPr>
          <a:xfrm>
            <a:off x="4332711" y="2107726"/>
            <a:ext cx="3569224" cy="523220"/>
          </a:xfrm>
          <a:prstGeom prst="rect">
            <a:avLst/>
          </a:prstGeom>
          <a:noFill/>
        </p:spPr>
        <p:txBody>
          <a:bodyPr wrap="square">
            <a:spAutoFit/>
          </a:bodyPr>
          <a:lstStyle/>
          <a:p>
            <a:r>
              <a:rPr lang="ja" sz="1400" noProof="0"/>
              <a:t>ワークフローの合理化、精度の向上、運用コストの削減</a:t>
            </a:r>
          </a:p>
        </p:txBody>
      </p:sp>
      <p:cxnSp>
        <p:nvCxnSpPr>
          <p:cNvPr id="1048" name="Straight Connector 1047">
            <a:extLst>
              <a:ext uri="{FF2B5EF4-FFF2-40B4-BE49-F238E27FC236}">
                <a16:creationId xmlns:a16="http://schemas.microsoft.com/office/drawing/2014/main" id="{7F411810-65FE-17B7-05A5-13C657EC9F0A}"/>
              </a:ext>
              <a:ext uri="{C183D7F6-B498-43B3-948B-1728B52AA6E4}">
                <adec:decorative xmlns:adec="http://schemas.microsoft.com/office/drawing/2017/decorative" val="1"/>
              </a:ext>
            </a:extLst>
          </p:cNvPr>
          <p:cNvCxnSpPr>
            <a:cxnSpLocks/>
          </p:cNvCxnSpPr>
          <p:nvPr/>
        </p:nvCxnSpPr>
        <p:spPr>
          <a:xfrm>
            <a:off x="4462048" y="2825894"/>
            <a:ext cx="3439887" cy="0"/>
          </a:xfrm>
          <a:prstGeom prst="line">
            <a:avLst/>
          </a:prstGeom>
          <a:ln w="9525">
            <a:gradFill>
              <a:gsLst>
                <a:gs pos="0">
                  <a:srgbClr val="0777D3"/>
                </a:gs>
                <a:gs pos="100000">
                  <a:srgbClr val="B443C4"/>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033" name="Picture 16" descr="Lumen という名前の法人のスクリーンショット。">
            <a:extLst>
              <a:ext uri="{FF2B5EF4-FFF2-40B4-BE49-F238E27FC236}">
                <a16:creationId xmlns:a16="http://schemas.microsoft.com/office/drawing/2014/main" id="{18939DDB-2D87-7FEC-49F8-AE0128485FA2}"/>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p:blipFill>
        <p:spPr bwMode="auto">
          <a:xfrm>
            <a:off x="4562512" y="3131382"/>
            <a:ext cx="1617737" cy="240739"/>
          </a:xfrm>
          <a:prstGeom prst="rect">
            <a:avLst/>
          </a:prstGeom>
          <a:noFill/>
          <a:extLst>
            <a:ext uri="{909E8E84-426E-40DD-AFC4-6F175D3DCCD1}">
              <a14:hiddenFill xmlns:a14="http://schemas.microsoft.com/office/drawing/2010/main">
                <a:solidFill>
                  <a:srgbClr val="FFFFFF"/>
                </a:solidFill>
              </a14:hiddenFill>
            </a:ext>
          </a:extLst>
        </p:spPr>
      </p:pic>
      <p:sp>
        <p:nvSpPr>
          <p:cNvPr id="1034" name="TextBox 1033">
            <a:extLst>
              <a:ext uri="{FF2B5EF4-FFF2-40B4-BE49-F238E27FC236}">
                <a16:creationId xmlns:a16="http://schemas.microsoft.com/office/drawing/2014/main" id="{751583E9-A182-66EC-7980-42FF0517E752}"/>
              </a:ext>
            </a:extLst>
          </p:cNvPr>
          <p:cNvSpPr txBox="1"/>
          <p:nvPr/>
        </p:nvSpPr>
        <p:spPr>
          <a:xfrm>
            <a:off x="4523890" y="3525525"/>
            <a:ext cx="3395841" cy="723275"/>
          </a:xfrm>
          <a:prstGeom prst="rect">
            <a:avLst/>
          </a:prstGeom>
          <a:noFill/>
        </p:spPr>
        <p:txBody>
          <a:bodyPr wrap="square" lIns="0" tIns="0" rIns="0" bIns="0" rtlCol="0" anchor="ctr">
            <a:spAutoFit/>
          </a:body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ja"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rPr>
              <a:t>販売担当者は</a:t>
            </a:r>
            <a:br>
              <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rPr>
            </a:br>
            <a:r>
              <a:rPr kumimoji="0" lang="ja"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rPr>
              <a:t>、プロセスの効率化によりアウトバウンドコールを40%増加させました</a:t>
            </a:r>
          </a:p>
          <a:p>
            <a:pPr marL="0" marR="0" lvl="0" indent="0" defTabSz="914400" rtl="0" eaLnBrk="1" fontAlgn="auto" latinLnBrk="0" hangingPunct="1">
              <a:lnSpc>
                <a:spcPct val="100000"/>
              </a:lnSpc>
              <a:spcBef>
                <a:spcPts val="0"/>
              </a:spcBef>
              <a:spcAft>
                <a:spcPts val="600"/>
              </a:spcAft>
              <a:buClrTx/>
              <a:buSzTx/>
              <a:buFontTx/>
              <a:buNone/>
              <a:tabLst/>
              <a:defRPr/>
            </a:pPr>
            <a:r>
              <a:rPr kumimoji="0" lang="ja"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rPr>
              <a:t>年間収益増加額は5000万ドルと予測</a:t>
            </a:r>
            <a:endParaRPr kumimoji="0" lang="en-US" sz="1400" b="1" i="0" u="none" strike="noStrike" kern="1200" cap="none" spc="0" normalizeH="0" baseline="0" noProof="0">
              <a:ln>
                <a:noFill/>
              </a:ln>
              <a:solidFill>
                <a:srgbClr val="000000"/>
              </a:solidFill>
              <a:effectLst/>
              <a:uLnTx/>
              <a:uFillTx/>
              <a:latin typeface="Segoe Sans Display Semibold"/>
              <a:ea typeface="+mn-ea"/>
              <a:cs typeface="Segoe Sans Display Semilight" pitchFamily="2" charset="0"/>
            </a:endParaRPr>
          </a:p>
        </p:txBody>
      </p:sp>
      <p:pic>
        <p:nvPicPr>
          <p:cNvPr id="1052" name="Picture 2" descr="ダウロゴPNG画像 - PurePNG |無料の透明なCC0 PNG画像ライブラリ">
            <a:extLst>
              <a:ext uri="{FF2B5EF4-FFF2-40B4-BE49-F238E27FC236}">
                <a16:creationId xmlns:a16="http://schemas.microsoft.com/office/drawing/2014/main" id="{0135D1AD-7FAC-4203-B174-85D43C0B132B}"/>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4521831" y="4549435"/>
            <a:ext cx="1699098" cy="610835"/>
          </a:xfrm>
          <a:prstGeom prst="rect">
            <a:avLst/>
          </a:prstGeom>
          <a:noFill/>
          <a:extLst>
            <a:ext uri="{909E8E84-426E-40DD-AFC4-6F175D3DCCD1}">
              <a14:hiddenFill xmlns:a14="http://schemas.microsoft.com/office/drawing/2010/main">
                <a:solidFill>
                  <a:srgbClr val="FFFFFF"/>
                </a:solidFill>
              </a14:hiddenFill>
            </a:ext>
          </a:extLst>
        </p:spPr>
      </p:pic>
      <p:sp>
        <p:nvSpPr>
          <p:cNvPr id="1051" name="TextBox 1050">
            <a:extLst>
              <a:ext uri="{FF2B5EF4-FFF2-40B4-BE49-F238E27FC236}">
                <a16:creationId xmlns:a16="http://schemas.microsoft.com/office/drawing/2014/main" id="{AFD2C05F-04C1-6929-47A9-787060AF7B69}"/>
              </a:ext>
            </a:extLst>
          </p:cNvPr>
          <p:cNvSpPr txBox="1"/>
          <p:nvPr/>
        </p:nvSpPr>
        <p:spPr>
          <a:xfrm>
            <a:off x="4506094" y="4970533"/>
            <a:ext cx="3395841" cy="1015663"/>
          </a:xfrm>
          <a:prstGeom prst="rect">
            <a:avLst/>
          </a:prstGeom>
          <a:noFill/>
        </p:spPr>
        <p:txBody>
          <a:bodyPr wrap="square" lIns="0" tIns="0" rIns="0" bIns="0" rtlCol="0" anchor="ctr">
            <a:spAutoFit/>
          </a:bodyPr>
          <a:lstStyle>
            <a:defPPr>
              <a:defRPr lang="en-US"/>
            </a:defPPr>
            <a:lvl1pPr marR="0" lvl="0" defTabSz="914400" fontAlgn="auto">
              <a:lnSpc>
                <a:spcPct val="100000"/>
              </a:lnSpc>
              <a:spcBef>
                <a:spcPts val="0"/>
              </a:spcBef>
              <a:spcAft>
                <a:spcPts val="1200"/>
              </a:spcAft>
              <a:buClrTx/>
              <a:buSzTx/>
              <a:tabLst/>
              <a:defRPr kumimoji="0" sz="1600" b="1" i="0" u="none" strike="noStrike" cap="none" spc="0" normalizeH="0" baseline="0">
                <a:ln>
                  <a:noFill/>
                </a:ln>
                <a:gradFill>
                  <a:gsLst>
                    <a:gs pos="2917">
                      <a:srgbClr val="000000"/>
                    </a:gs>
                    <a:gs pos="30000">
                      <a:srgbClr val="000000"/>
                    </a:gs>
                  </a:gsLst>
                  <a:lin ang="5400000" scaled="0"/>
                </a:gradFill>
                <a:effectLst/>
                <a:uLnTx/>
                <a:uFillTx/>
                <a:latin typeface="Segoe Sans Display Semilight" pitchFamily="2" charset="0"/>
                <a:cs typeface="Segoe Sans Display Semilight" pitchFamily="2" charset="0"/>
              </a:defRPr>
            </a:lvl1pPr>
          </a:lstStyle>
          <a:p>
            <a:pPr marL="0" marR="0" lvl="0" indent="0" defTabSz="914400" rtl="0" eaLnBrk="1" fontAlgn="auto" latinLnBrk="0" hangingPunct="1">
              <a:lnSpc>
                <a:spcPct val="100000"/>
              </a:lnSpc>
              <a:spcBef>
                <a:spcPts val="0"/>
              </a:spcBef>
              <a:spcAft>
                <a:spcPts val="600"/>
              </a:spcAft>
              <a:buClrTx/>
              <a:buSzTx/>
              <a:buFontTx/>
              <a:buNone/>
              <a:tabLst/>
              <a:defRPr/>
            </a:pPr>
            <a:endParaRPr kumimoji="0" lang="en-US" sz="1400" b="1" i="0" u="none" strike="noStrike" kern="1200" cap="none" spc="-20" normalizeH="0" baseline="0" noProof="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endParaRPr>
          </a:p>
          <a:p>
            <a:pPr marL="0" marR="0" lvl="0" indent="0" defTabSz="914400" rtl="0" eaLnBrk="1" fontAlgn="auto" latinLnBrk="0" hangingPunct="1">
              <a:lnSpc>
                <a:spcPct val="100000"/>
              </a:lnSpc>
              <a:spcBef>
                <a:spcPts val="0"/>
              </a:spcBef>
              <a:spcAft>
                <a:spcPts val="600"/>
              </a:spcAft>
              <a:buClrTx/>
              <a:buSzTx/>
              <a:buFontTx/>
              <a:buNone/>
              <a:tabLst/>
              <a:defRPr/>
            </a:pPr>
            <a:r>
              <a:rPr kumimoji="0" lang="ja" sz="1400" b="1" i="0" u="none" strike="noStrike" kern="1200" cap="none" spc="-20" normalizeH="0" baseline="0" noProof="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rPr>
              <a:t>出荷請求書分析の自動化</a:t>
            </a:r>
          </a:p>
          <a:p>
            <a:pPr marL="0" marR="0" lvl="0" indent="0" defTabSz="914400" rtl="0" eaLnBrk="1" fontAlgn="auto" latinLnBrk="0" hangingPunct="1">
              <a:lnSpc>
                <a:spcPct val="100000"/>
              </a:lnSpc>
              <a:spcBef>
                <a:spcPts val="0"/>
              </a:spcBef>
              <a:spcAft>
                <a:spcPts val="600"/>
              </a:spcAft>
              <a:buClrTx/>
              <a:buSzTx/>
              <a:buFontTx/>
              <a:buNone/>
              <a:tabLst/>
              <a:defRPr/>
            </a:pPr>
            <a:r>
              <a:rPr kumimoji="0" lang="ja" sz="1400" b="1" i="0" u="none" strike="noStrike" kern="1200" cap="none" spc="-20" normalizeH="0" baseline="0" noProof="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rPr>
              <a:t>初年度の出荷業務で数百万ドルの節約を期待</a:t>
            </a:r>
          </a:p>
        </p:txBody>
      </p:sp>
      <p:cxnSp>
        <p:nvCxnSpPr>
          <p:cNvPr id="1076" name="Straight Connector 1075">
            <a:extLst>
              <a:ext uri="{FF2B5EF4-FFF2-40B4-BE49-F238E27FC236}">
                <a16:creationId xmlns:a16="http://schemas.microsoft.com/office/drawing/2014/main" id="{994CCADC-3E31-D96E-9A77-BDA20A422768}"/>
              </a:ext>
              <a:ext uri="{C183D7F6-B498-43B3-948B-1728B52AA6E4}">
                <adec:decorative xmlns:adec="http://schemas.microsoft.com/office/drawing/2017/decorative" val="1"/>
              </a:ext>
            </a:extLst>
          </p:cNvPr>
          <p:cNvCxnSpPr>
            <a:cxnSpLocks/>
          </p:cNvCxnSpPr>
          <p:nvPr/>
        </p:nvCxnSpPr>
        <p:spPr>
          <a:xfrm>
            <a:off x="8130540" y="1769556"/>
            <a:ext cx="0" cy="4348215"/>
          </a:xfrm>
          <a:prstGeom prst="line">
            <a:avLst/>
          </a:prstGeom>
          <a:ln w="9525">
            <a:gradFill>
              <a:gsLst>
                <a:gs pos="0">
                  <a:srgbClr val="0777D3"/>
                </a:gs>
                <a:gs pos="100000">
                  <a:srgbClr val="B443C4"/>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Rectangle: Rounded Corners 10">
            <a:extLst>
              <a:ext uri="{FF2B5EF4-FFF2-40B4-BE49-F238E27FC236}">
                <a16:creationId xmlns:a16="http://schemas.microsoft.com/office/drawing/2014/main" id="{B85389BD-9783-43A3-50D2-B56E5AD9F08A}"/>
              </a:ext>
            </a:extLst>
          </p:cNvPr>
          <p:cNvSpPr/>
          <p:nvPr/>
        </p:nvSpPr>
        <p:spPr>
          <a:xfrm>
            <a:off x="8389741" y="1719802"/>
            <a:ext cx="3196687" cy="346621"/>
          </a:xfrm>
          <a:prstGeom prst="roundRect">
            <a:avLst>
              <a:gd name="adj" fmla="val 50000"/>
            </a:avLst>
          </a:prstGeom>
          <a:gradFill flip="none" rotWithShape="1">
            <a:gsLst>
              <a:gs pos="100000">
                <a:srgbClr val="0078D4"/>
              </a:gs>
              <a:gs pos="29000">
                <a:srgbClr val="8661C5"/>
              </a:gs>
              <a:gs pos="0">
                <a:srgbClr val="C03BC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600" b="1"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イノベーションと顧客価値</a:t>
            </a:r>
          </a:p>
        </p:txBody>
      </p:sp>
      <p:sp>
        <p:nvSpPr>
          <p:cNvPr id="63" name="TextBox 62">
            <a:extLst>
              <a:ext uri="{FF2B5EF4-FFF2-40B4-BE49-F238E27FC236}">
                <a16:creationId xmlns:a16="http://schemas.microsoft.com/office/drawing/2014/main" id="{43CEA039-44A7-7EFD-443E-DF54833B6FF9}"/>
              </a:ext>
            </a:extLst>
          </p:cNvPr>
          <p:cNvSpPr txBox="1"/>
          <p:nvPr/>
        </p:nvSpPr>
        <p:spPr>
          <a:xfrm>
            <a:off x="8362998" y="2107726"/>
            <a:ext cx="3370142" cy="523220"/>
          </a:xfrm>
          <a:prstGeom prst="rect">
            <a:avLst/>
          </a:prstGeom>
          <a:noFill/>
        </p:spPr>
        <p:txBody>
          <a:bodyPr wrap="square">
            <a:spAutoFit/>
          </a:bodyPr>
          <a:lstStyle/>
          <a:p>
            <a:r>
              <a:rPr lang="ja" sz="1400" noProof="0"/>
              <a:t>ビジネスのブレークスルーと顧客への付加価値の向上</a:t>
            </a:r>
          </a:p>
        </p:txBody>
      </p:sp>
      <p:cxnSp>
        <p:nvCxnSpPr>
          <p:cNvPr id="1049" name="Straight Connector 1048">
            <a:extLst>
              <a:ext uri="{FF2B5EF4-FFF2-40B4-BE49-F238E27FC236}">
                <a16:creationId xmlns:a16="http://schemas.microsoft.com/office/drawing/2014/main" id="{3C21EDE0-8D47-8D96-B020-0DF6B5B779E7}"/>
              </a:ext>
              <a:ext uri="{C183D7F6-B498-43B3-948B-1728B52AA6E4}">
                <adec:decorative xmlns:adec="http://schemas.microsoft.com/office/drawing/2017/decorative" val="1"/>
              </a:ext>
            </a:extLst>
          </p:cNvPr>
          <p:cNvCxnSpPr>
            <a:cxnSpLocks/>
          </p:cNvCxnSpPr>
          <p:nvPr/>
        </p:nvCxnSpPr>
        <p:spPr>
          <a:xfrm>
            <a:off x="8393451" y="2825894"/>
            <a:ext cx="3439887" cy="0"/>
          </a:xfrm>
          <a:prstGeom prst="line">
            <a:avLst/>
          </a:prstGeom>
          <a:ln w="9525">
            <a:gradFill>
              <a:gsLst>
                <a:gs pos="0">
                  <a:srgbClr val="0777D3"/>
                </a:gs>
                <a:gs pos="100000">
                  <a:srgbClr val="B443C4"/>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054" name="Picture 1053" descr="Amgen という名前の法人のスクリーンショット。">
            <a:extLst>
              <a:ext uri="{FF2B5EF4-FFF2-40B4-BE49-F238E27FC236}">
                <a16:creationId xmlns:a16="http://schemas.microsoft.com/office/drawing/2014/main" id="{356C92BE-ED8E-5872-348D-6F073EEBB3C5}"/>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8553456" y="3087296"/>
            <a:ext cx="1177880" cy="302752"/>
          </a:xfrm>
          <a:prstGeom prst="rect">
            <a:avLst/>
          </a:prstGeom>
        </p:spPr>
      </p:pic>
      <p:sp>
        <p:nvSpPr>
          <p:cNvPr id="1053" name="TextBox 1052">
            <a:extLst>
              <a:ext uri="{FF2B5EF4-FFF2-40B4-BE49-F238E27FC236}">
                <a16:creationId xmlns:a16="http://schemas.microsoft.com/office/drawing/2014/main" id="{F7ACF63A-56EF-FA99-BF62-097E9ADB1A01}"/>
              </a:ext>
            </a:extLst>
          </p:cNvPr>
          <p:cNvSpPr txBox="1"/>
          <p:nvPr/>
        </p:nvSpPr>
        <p:spPr>
          <a:xfrm>
            <a:off x="8459998" y="3497372"/>
            <a:ext cx="3126430" cy="430887"/>
          </a:xfrm>
          <a:prstGeom prst="rect">
            <a:avLst/>
          </a:prstGeom>
          <a:noFill/>
        </p:spPr>
        <p:txBody>
          <a:bodyPr wrap="square" lIns="0" tIns="0" rIns="0" bIns="0" rtlCol="0" anchor="ctr">
            <a:spAutoFit/>
          </a:bodyPr>
          <a:lstStyle>
            <a:defPPr>
              <a:defRPr lang="en-US"/>
            </a:defPPr>
            <a:lvl1pPr marR="0" lvl="0" defTabSz="914400" fontAlgn="auto">
              <a:lnSpc>
                <a:spcPct val="100000"/>
              </a:lnSpc>
              <a:spcBef>
                <a:spcPts val="0"/>
              </a:spcBef>
              <a:spcAft>
                <a:spcPts val="1200"/>
              </a:spcAft>
              <a:buClrTx/>
              <a:buSzTx/>
              <a:tabLst/>
              <a:defRPr kumimoji="0" sz="1600" b="1" i="0" u="none" strike="noStrike" cap="none" spc="0" normalizeH="0" baseline="0">
                <a:ln>
                  <a:noFill/>
                </a:ln>
                <a:gradFill>
                  <a:gsLst>
                    <a:gs pos="2917">
                      <a:srgbClr val="000000"/>
                    </a:gs>
                    <a:gs pos="30000">
                      <a:srgbClr val="000000"/>
                    </a:gs>
                  </a:gsLst>
                  <a:lin ang="5400000" scaled="0"/>
                </a:gradFill>
                <a:effectLst/>
                <a:uLnTx/>
                <a:uFillTx/>
                <a:latin typeface="Segoe Sans Display Semilight" pitchFamily="2" charset="0"/>
                <a:cs typeface="Segoe Sans Display Semilight" pitchFamily="2" charset="0"/>
              </a:defRPr>
            </a:lvl1pPr>
          </a:lstStyle>
          <a:p>
            <a:pPr marL="0" marR="0" lvl="0" indent="0" defTabSz="914400" rtl="0" eaLnBrk="1" fontAlgn="auto" latinLnBrk="0" hangingPunct="1">
              <a:lnSpc>
                <a:spcPct val="100000"/>
              </a:lnSpc>
              <a:spcBef>
                <a:spcPts val="0"/>
              </a:spcBef>
              <a:spcAft>
                <a:spcPts val="1200"/>
              </a:spcAft>
              <a:buClrTx/>
              <a:buSzTx/>
              <a:buFontTx/>
              <a:buNone/>
              <a:tabLst/>
              <a:defRPr/>
            </a:pPr>
            <a:r>
              <a:rPr kumimoji="0" lang="ja"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rPr>
              <a:t>各部門の 20,000 人の従業員が希少疾患の研究を加速しています。</a:t>
            </a:r>
          </a:p>
        </p:txBody>
      </p:sp>
      <p:pic>
        <p:nvPicPr>
          <p:cNvPr id="1066" name="Picture 1065" descr="Teladoc という名前の法人のスクリーンショット。">
            <a:extLst>
              <a:ext uri="{FF2B5EF4-FFF2-40B4-BE49-F238E27FC236}">
                <a16:creationId xmlns:a16="http://schemas.microsoft.com/office/drawing/2014/main" id="{4993A51B-341A-9DD9-3D58-5D20D5E49C38}"/>
              </a:ext>
            </a:extLst>
          </p:cNvPr>
          <p:cNvPicPr>
            <a:picLocks noChangeAspect="1"/>
          </p:cNvPicPr>
          <p:nvPr/>
        </p:nvPicPr>
        <p:blipFill>
          <a:blip r:embed="rId9" cstate="screen">
            <a:extLst>
              <a:ext uri="{28A0092B-C50C-407E-A947-70E740481C1C}">
                <a14:useLocalDpi xmlns:a14="http://schemas.microsoft.com/office/drawing/2010/main"/>
              </a:ext>
            </a:extLst>
          </a:blip>
          <a:srcRect/>
          <a:stretch/>
        </p:blipFill>
        <p:spPr>
          <a:xfrm>
            <a:off x="8389741" y="4566940"/>
            <a:ext cx="1566989" cy="710500"/>
          </a:xfrm>
          <a:prstGeom prst="rect">
            <a:avLst/>
          </a:prstGeom>
        </p:spPr>
      </p:pic>
      <p:sp>
        <p:nvSpPr>
          <p:cNvPr id="1055" name="TextBox 1054">
            <a:extLst>
              <a:ext uri="{FF2B5EF4-FFF2-40B4-BE49-F238E27FC236}">
                <a16:creationId xmlns:a16="http://schemas.microsoft.com/office/drawing/2014/main" id="{E8CCD43A-3022-D8E1-0492-02FC771C1895}"/>
              </a:ext>
            </a:extLst>
          </p:cNvPr>
          <p:cNvSpPr txBox="1"/>
          <p:nvPr/>
        </p:nvSpPr>
        <p:spPr>
          <a:xfrm>
            <a:off x="8498797" y="5343161"/>
            <a:ext cx="3399554" cy="507831"/>
          </a:xfrm>
          <a:prstGeom prst="rect">
            <a:avLst/>
          </a:prstGeom>
          <a:noFill/>
        </p:spPr>
        <p:txBody>
          <a:bodyPr wrap="square" lIns="0" tIns="0" rIns="0" bIns="0" rtlCol="0" anchor="ctr">
            <a:spAutoFit/>
          </a:bodyPr>
          <a:lstStyle>
            <a:defPPr>
              <a:defRPr lang="en-US"/>
            </a:defPPr>
            <a:lvl1pPr marR="0" lvl="0" defTabSz="914400" fontAlgn="auto">
              <a:lnSpc>
                <a:spcPct val="100000"/>
              </a:lnSpc>
              <a:spcBef>
                <a:spcPts val="0"/>
              </a:spcBef>
              <a:spcAft>
                <a:spcPts val="1200"/>
              </a:spcAft>
              <a:buClrTx/>
              <a:buSzTx/>
              <a:tabLst/>
              <a:defRPr kumimoji="0" sz="1600" b="1" i="0" u="none" strike="noStrike" cap="none" spc="0" normalizeH="0" baseline="0">
                <a:ln>
                  <a:noFill/>
                </a:ln>
                <a:gradFill>
                  <a:gsLst>
                    <a:gs pos="2917">
                      <a:srgbClr val="000000"/>
                    </a:gs>
                    <a:gs pos="30000">
                      <a:srgbClr val="000000"/>
                    </a:gs>
                  </a:gsLst>
                  <a:lin ang="5400000" scaled="0"/>
                </a:gradFill>
                <a:effectLst/>
                <a:uLnTx/>
                <a:uFillTx/>
                <a:latin typeface="Segoe Sans Display Semilight" pitchFamily="2" charset="0"/>
                <a:cs typeface="Segoe Sans Display Semilight" pitchFamily="2" charset="0"/>
              </a:defRPr>
            </a:lvl1p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ja"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rPr>
              <a:t>ケース解決が12%高速化</a:t>
            </a:r>
          </a:p>
          <a:p>
            <a:pPr marL="0" marR="0" lvl="0" indent="0" defTabSz="914400" rtl="0" eaLnBrk="1" fontAlgn="auto" latinLnBrk="0" hangingPunct="1">
              <a:lnSpc>
                <a:spcPct val="100000"/>
              </a:lnSpc>
              <a:spcBef>
                <a:spcPts val="0"/>
              </a:spcBef>
              <a:spcAft>
                <a:spcPts val="600"/>
              </a:spcAft>
              <a:buClrTx/>
              <a:buSzTx/>
              <a:buFontTx/>
              <a:buNone/>
              <a:tabLst/>
              <a:defRPr/>
            </a:pPr>
            <a:r>
              <a:rPr lang="ja" sz="1400" noProof="0">
                <a:latin typeface="Segoe Sans Display Semibold"/>
              </a:rPr>
              <a:t>ケース処理時間を16%短縮</a:t>
            </a:r>
            <a:endPar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endParaRPr>
          </a:p>
        </p:txBody>
      </p:sp>
      <p:sp>
        <p:nvSpPr>
          <p:cNvPr id="53" name="TextBox 52">
            <a:extLst>
              <a:ext uri="{FF2B5EF4-FFF2-40B4-BE49-F238E27FC236}">
                <a16:creationId xmlns:a16="http://schemas.microsoft.com/office/drawing/2014/main" id="{F1E111AF-F9CF-5CB2-E7D4-1ED2DB49B856}"/>
              </a:ext>
            </a:extLst>
          </p:cNvPr>
          <p:cNvSpPr txBox="1"/>
          <p:nvPr/>
        </p:nvSpPr>
        <p:spPr>
          <a:xfrm>
            <a:off x="605775" y="6343356"/>
            <a:ext cx="3248707" cy="230832"/>
          </a:xfrm>
          <a:prstGeom prst="rect">
            <a:avLst/>
          </a:prstGeom>
          <a:noFill/>
        </p:spPr>
        <p:txBody>
          <a:bodyPr wrap="square">
            <a:spAutoFit/>
          </a:bodyPr>
          <a:lstStyle/>
          <a:p>
            <a:r>
              <a:rPr lang="ja" sz="900" b="1" noProof="0">
                <a:latin typeface="Aptos SemiBold" panose="020B0004020202020204" pitchFamily="34" charset="0"/>
              </a:rPr>
              <a:t>非網羅的なリスト</a:t>
            </a:r>
            <a:endParaRPr lang="en-US" sz="900" noProof="0">
              <a:latin typeface="Aptos SemiBold" panose="020B0004020202020204" pitchFamily="34" charset="0"/>
            </a:endParaRPr>
          </a:p>
        </p:txBody>
      </p:sp>
    </p:spTree>
    <p:extLst>
      <p:ext uri="{BB962C8B-B14F-4D97-AF65-F5344CB8AC3E}">
        <p14:creationId xmlns:p14="http://schemas.microsoft.com/office/powerpoint/2010/main" val="1250127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7A5220-E680-1963-BEF6-026DBCE60EAC}"/>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C173AAB5-51AD-A6ED-526F-DBE3DEAD9A2E}"/>
              </a:ext>
            </a:extLst>
          </p:cNvPr>
          <p:cNvSpPr txBox="1">
            <a:spLocks noGrp="1"/>
          </p:cNvSpPr>
          <p:nvPr>
            <p:ph type="title" idx="4294967295"/>
          </p:nvPr>
        </p:nvSpPr>
        <p:spPr>
          <a:xfrm>
            <a:off x="457200" y="457200"/>
            <a:ext cx="8906256"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ja" sz="3200" b="1" i="0" u="none" strike="noStrike" kern="1200" cap="none" spc="0" normalizeH="0" baseline="0" noProof="0">
                <a:ln>
                  <a:noFill/>
                </a:ln>
                <a:solidFill>
                  <a:schemeClr val="tx1"/>
                </a:solidFill>
                <a:effectLst/>
                <a:uLnTx/>
                <a:uFillTx/>
                <a:latin typeface="Segoe Sans Display Semibold" pitchFamily="2" charset="0"/>
                <a:ea typeface="+mn-ea"/>
                <a:cs typeface="Segoe Sans Display Semibold" pitchFamily="2" charset="0"/>
              </a:rPr>
              <a:t>ケース例:AIの前と後</a:t>
            </a:r>
          </a:p>
        </p:txBody>
      </p:sp>
      <p:pic>
        <p:nvPicPr>
          <p:cNvPr id="1026" name="Picture 2" descr="Finastra が Microsoft とグローバル契約を締結し、取引プラットフォームの近代化を加速">
            <a:extLst>
              <a:ext uri="{FF2B5EF4-FFF2-40B4-BE49-F238E27FC236}">
                <a16:creationId xmlns:a16="http://schemas.microsoft.com/office/drawing/2014/main" id="{EE1BAD4B-3A00-5E0A-34AF-4CA88617A85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66823" y="1178681"/>
            <a:ext cx="2662157" cy="3855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485874F-FCFB-9B5F-D35A-D663A0F4175A}"/>
              </a:ext>
            </a:extLst>
          </p:cNvPr>
          <p:cNvSpPr txBox="1"/>
          <p:nvPr/>
        </p:nvSpPr>
        <p:spPr>
          <a:xfrm>
            <a:off x="3717963" y="1183958"/>
            <a:ext cx="7948850" cy="400110"/>
          </a:xfrm>
          <a:prstGeom prst="rect">
            <a:avLst/>
          </a:prstGeom>
          <a:noFill/>
        </p:spPr>
        <p:txBody>
          <a:bodyPr wrap="square">
            <a:spAutoFit/>
          </a:bodyPr>
          <a:lstStyle/>
          <a:p>
            <a:r>
              <a:rPr lang="ja" sz="2000" noProof="0">
                <a:latin typeface="Segoe Sans Display" pitchFamily="2" charset="0"/>
                <a:cs typeface="Segoe Sans Display" pitchFamily="2" charset="0"/>
              </a:rPr>
              <a:t>市場投入までの時間を75%短縮</a:t>
            </a:r>
          </a:p>
        </p:txBody>
      </p:sp>
      <p:cxnSp>
        <p:nvCxnSpPr>
          <p:cNvPr id="7" name="Straight Connector 6">
            <a:extLst>
              <a:ext uri="{FF2B5EF4-FFF2-40B4-BE49-F238E27FC236}">
                <a16:creationId xmlns:a16="http://schemas.microsoft.com/office/drawing/2014/main" id="{5A823B9A-9B84-91E5-D931-B42B44F93C0D}"/>
              </a:ext>
              <a:ext uri="{C183D7F6-B498-43B3-948B-1728B52AA6E4}">
                <adec:decorative xmlns:adec="http://schemas.microsoft.com/office/drawing/2017/decorative" val="1"/>
              </a:ext>
            </a:extLst>
          </p:cNvPr>
          <p:cNvCxnSpPr>
            <a:cxnSpLocks/>
          </p:cNvCxnSpPr>
          <p:nvPr/>
        </p:nvCxnSpPr>
        <p:spPr>
          <a:xfrm>
            <a:off x="561340" y="1742761"/>
            <a:ext cx="11105473" cy="0"/>
          </a:xfrm>
          <a:prstGeom prst="line">
            <a:avLst/>
          </a:prstGeom>
          <a:ln w="9525">
            <a:gradFill>
              <a:gsLst>
                <a:gs pos="0">
                  <a:srgbClr val="0777D3"/>
                </a:gs>
                <a:gs pos="100000">
                  <a:srgbClr val="B443C4"/>
                </a:gs>
              </a:gsLst>
              <a:lin ang="5400000" scaled="1"/>
            </a:gradFill>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53B6E47C-A12C-67A6-4487-CE8E231BFF92}"/>
              </a:ext>
            </a:extLst>
          </p:cNvPr>
          <p:cNvSpPr/>
          <p:nvPr/>
        </p:nvSpPr>
        <p:spPr>
          <a:xfrm>
            <a:off x="2979505" y="1896941"/>
            <a:ext cx="4291114" cy="329250"/>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 sz="1600" b="1" noProof="0">
                <a:solidFill>
                  <a:schemeClr val="tx1"/>
                </a:solidFill>
                <a:latin typeface="Segoe Sans Display Semibold" pitchFamily="2" charset="0"/>
                <a:cs typeface="Segoe Sans Display Semibold" pitchFamily="2" charset="0"/>
              </a:rPr>
              <a:t>AI導入前</a:t>
            </a:r>
          </a:p>
        </p:txBody>
      </p:sp>
      <p:sp>
        <p:nvSpPr>
          <p:cNvPr id="31" name="Rectangle: Rounded Corners 30">
            <a:extLst>
              <a:ext uri="{FF2B5EF4-FFF2-40B4-BE49-F238E27FC236}">
                <a16:creationId xmlns:a16="http://schemas.microsoft.com/office/drawing/2014/main" id="{7CA1B693-451C-0793-1D63-720C17E01C52}"/>
              </a:ext>
            </a:extLst>
          </p:cNvPr>
          <p:cNvSpPr>
            <a:spLocks/>
          </p:cNvSpPr>
          <p:nvPr/>
        </p:nvSpPr>
        <p:spPr>
          <a:xfrm>
            <a:off x="7482581" y="1906156"/>
            <a:ext cx="4171533" cy="329250"/>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 sz="1600" b="1" noProof="0">
                <a:solidFill>
                  <a:schemeClr val="bg1"/>
                </a:solidFill>
                <a:latin typeface="Segoe Sans Display Semibold" pitchFamily="2" charset="0"/>
                <a:cs typeface="Segoe Sans Display Semibold" pitchFamily="2" charset="0"/>
              </a:rPr>
              <a:t>AIの後</a:t>
            </a:r>
          </a:p>
        </p:txBody>
      </p:sp>
      <p:sp>
        <p:nvSpPr>
          <p:cNvPr id="60" name="TextBox 59">
            <a:extLst>
              <a:ext uri="{FF2B5EF4-FFF2-40B4-BE49-F238E27FC236}">
                <a16:creationId xmlns:a16="http://schemas.microsoft.com/office/drawing/2014/main" id="{70D314F8-FECF-7D68-715D-474A5544C69B}"/>
              </a:ext>
            </a:extLst>
          </p:cNvPr>
          <p:cNvSpPr txBox="1"/>
          <p:nvPr/>
        </p:nvSpPr>
        <p:spPr>
          <a:xfrm>
            <a:off x="986318" y="2308912"/>
            <a:ext cx="1793186" cy="837887"/>
          </a:xfrm>
          <a:prstGeom prst="roundRect">
            <a:avLst>
              <a:gd name="adj" fmla="val 12569"/>
            </a:avLst>
          </a:prstGeom>
          <a:solidFill>
            <a:schemeClr val="bg1"/>
          </a:solidFill>
          <a:ln w="19050">
            <a:noFill/>
          </a:ln>
        </p:spPr>
        <p:txBody>
          <a:bodyPr wrap="square" lIns="91440" tIns="91440" rIns="91440" bIns="9144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ja" sz="1400" b="1" u="none" strike="noStrike" kern="1200" cap="none" spc="0" normalizeH="0" baseline="0" noProof="0">
                <a:ln>
                  <a:noFill/>
                </a:ln>
                <a:effectLst/>
                <a:uLnTx/>
                <a:uFillTx/>
                <a:latin typeface="Segoe Sans Display Semibold" pitchFamily="2" charset="0"/>
                <a:cs typeface="Segoe Sans Display Semibold" pitchFamily="2" charset="0"/>
              </a:rPr>
              <a:t>Customer Insights &amp; Strategy(カスタマーインサイト&amp;戦略)</a:t>
            </a:r>
          </a:p>
        </p:txBody>
      </p:sp>
      <p:sp>
        <p:nvSpPr>
          <p:cNvPr id="11" name="TextBox 10">
            <a:extLst>
              <a:ext uri="{FF2B5EF4-FFF2-40B4-BE49-F238E27FC236}">
                <a16:creationId xmlns:a16="http://schemas.microsoft.com/office/drawing/2014/main" id="{E96C7CDF-7A25-DD6F-71D5-27AF50B3AE62}"/>
              </a:ext>
            </a:extLst>
          </p:cNvPr>
          <p:cNvSpPr txBox="1"/>
          <p:nvPr/>
        </p:nvSpPr>
        <p:spPr>
          <a:xfrm>
            <a:off x="2979506" y="2308913"/>
            <a:ext cx="4291114" cy="770540"/>
          </a:xfrm>
          <a:prstGeom prst="roundRect">
            <a:avLst>
              <a:gd name="adj" fmla="val 12569"/>
            </a:avLst>
          </a:prstGeom>
          <a:solidFill>
            <a:schemeClr val="bg1">
              <a:lumMod val="95000"/>
            </a:schemeClr>
          </a:solidFill>
        </p:spPr>
        <p:txBody>
          <a:bodyPr wrap="square" lIns="91440" tIns="91440" rIns="0" bIns="91440" rtlCol="0" anchor="ctr">
            <a:noAutofit/>
          </a:bodyPr>
          <a:lstStyle/>
          <a:p>
            <a:r>
              <a:rPr lang="ja" sz="1400" noProof="0">
                <a:latin typeface="Segoe Sans Display" pitchFamily="2" charset="0"/>
                <a:cs typeface="Segoe Sans Display" pitchFamily="2" charset="0"/>
              </a:rPr>
              <a:t>複数の内部レポートと外部レポートに依存して、顧客のインサイトを統合</a:t>
            </a:r>
          </a:p>
        </p:txBody>
      </p:sp>
      <p:sp>
        <p:nvSpPr>
          <p:cNvPr id="16" name="TextBox 15">
            <a:extLst>
              <a:ext uri="{FF2B5EF4-FFF2-40B4-BE49-F238E27FC236}">
                <a16:creationId xmlns:a16="http://schemas.microsoft.com/office/drawing/2014/main" id="{2FD3F109-CCD0-14E3-A1B6-66CE441806A0}"/>
              </a:ext>
            </a:extLst>
          </p:cNvPr>
          <p:cNvSpPr txBox="1"/>
          <p:nvPr/>
        </p:nvSpPr>
        <p:spPr>
          <a:xfrm>
            <a:off x="7482581" y="2308913"/>
            <a:ext cx="4171533" cy="734784"/>
          </a:xfrm>
          <a:prstGeom prst="roundRect">
            <a:avLst>
              <a:gd name="adj" fmla="val 8983"/>
            </a:avLst>
          </a:prstGeom>
          <a:solidFill>
            <a:srgbClr val="E7DFF3">
              <a:alpha val="30000"/>
            </a:srgbClr>
          </a:solidFill>
          <a:ln w="19050">
            <a:solidFill>
              <a:srgbClr val="D59ED7"/>
            </a:solidFill>
          </a:ln>
        </p:spPr>
        <p:txBody>
          <a:bodyPr wrap="square" lIns="91440" tIns="91440" rIns="91440" bIns="91440" rtlCol="0" anchor="ctr">
            <a:noAutofit/>
          </a:bodyPr>
          <a:lstStyle/>
          <a:p>
            <a:r>
              <a:rPr lang="ja" sz="1400" b="0" i="0" noProof="0">
                <a:effectLst/>
                <a:latin typeface="Segoe Sans Display" pitchFamily="2" charset="0"/>
                <a:cs typeface="Segoe Sans Display" pitchFamily="2" charset="0"/>
              </a:rPr>
              <a:t>Copilot を使用して市場動向と顧客インサイトを分析する</a:t>
            </a:r>
          </a:p>
        </p:txBody>
      </p:sp>
      <p:sp>
        <p:nvSpPr>
          <p:cNvPr id="59" name="TextBox 58">
            <a:extLst>
              <a:ext uri="{FF2B5EF4-FFF2-40B4-BE49-F238E27FC236}">
                <a16:creationId xmlns:a16="http://schemas.microsoft.com/office/drawing/2014/main" id="{95982E62-4FA6-A75F-EAF8-50E33D906D9F}"/>
              </a:ext>
            </a:extLst>
          </p:cNvPr>
          <p:cNvSpPr txBox="1"/>
          <p:nvPr/>
        </p:nvSpPr>
        <p:spPr>
          <a:xfrm>
            <a:off x="986318" y="3237307"/>
            <a:ext cx="1793186" cy="1306811"/>
          </a:xfrm>
          <a:prstGeom prst="roundRect">
            <a:avLst>
              <a:gd name="adj" fmla="val 11544"/>
            </a:avLst>
          </a:prstGeom>
          <a:solidFill>
            <a:schemeClr val="bg1"/>
          </a:solidFill>
          <a:ln w="19050">
            <a:noFill/>
          </a:ln>
        </p:spPr>
        <p:txBody>
          <a:bodyPr wrap="square" lIns="91440" tIns="91440" rIns="91440" bIns="9144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ja" sz="1400" b="1" u="none" strike="noStrike" kern="1200" cap="none" spc="0" normalizeH="0" baseline="0" noProof="0">
                <a:ln>
                  <a:noFill/>
                </a:ln>
                <a:effectLst/>
                <a:uLnTx/>
                <a:uFillTx/>
                <a:latin typeface="Segoe Sans Display Semibold" pitchFamily="2" charset="0"/>
                <a:cs typeface="Segoe Sans Display Semibold" pitchFamily="2" charset="0"/>
              </a:rPr>
              <a:t>デマンドジェネレーション</a:t>
            </a:r>
          </a:p>
        </p:txBody>
      </p:sp>
      <p:sp>
        <p:nvSpPr>
          <p:cNvPr id="25" name="TextBox 24">
            <a:extLst>
              <a:ext uri="{FF2B5EF4-FFF2-40B4-BE49-F238E27FC236}">
                <a16:creationId xmlns:a16="http://schemas.microsoft.com/office/drawing/2014/main" id="{792B62DA-073E-6CC3-9DAC-049D27FA98F1}"/>
              </a:ext>
            </a:extLst>
          </p:cNvPr>
          <p:cNvSpPr txBox="1"/>
          <p:nvPr/>
        </p:nvSpPr>
        <p:spPr>
          <a:xfrm>
            <a:off x="2979506" y="3174252"/>
            <a:ext cx="4291114" cy="646037"/>
          </a:xfrm>
          <a:prstGeom prst="roundRect">
            <a:avLst>
              <a:gd name="adj" fmla="val 11544"/>
            </a:avLst>
          </a:prstGeom>
          <a:solidFill>
            <a:schemeClr val="bg1">
              <a:lumMod val="95000"/>
            </a:schemeClr>
          </a:solidFill>
        </p:spPr>
        <p:txBody>
          <a:bodyPr wrap="square" lIns="91440" tIns="91440" rIns="91440" bIns="91440" rtlCol="0" anchor="ctr">
            <a:noAutofit/>
          </a:bodyPr>
          <a:lstStyle/>
          <a:p>
            <a:r>
              <a:rPr lang="ja" sz="1400" noProof="0">
                <a:latin typeface="Segoe Sans Display" pitchFamily="2" charset="0"/>
                <a:cs typeface="Segoe Sans Display" pitchFamily="2" charset="0"/>
              </a:rPr>
              <a:t>専門家だけが</a:t>
            </a:r>
            <a:br>
              <a:rPr lang="en-US" sz="1400" noProof="0">
                <a:latin typeface="Segoe Sans Display" pitchFamily="2" charset="0"/>
                <a:cs typeface="Segoe Sans Display" pitchFamily="2" charset="0"/>
              </a:rPr>
            </a:br>
            <a:r>
              <a:rPr lang="ja" sz="1400" noProof="0">
                <a:latin typeface="Segoe Sans Display" pitchFamily="2" charset="0"/>
                <a:cs typeface="Segoe Sans Display" pitchFamily="2" charset="0"/>
              </a:rPr>
              <a:t>データを取得し、キャンペーンのパフォーマンスを分析できます</a:t>
            </a:r>
          </a:p>
        </p:txBody>
      </p:sp>
      <p:sp>
        <p:nvSpPr>
          <p:cNvPr id="26" name="TextBox 25">
            <a:extLst>
              <a:ext uri="{FF2B5EF4-FFF2-40B4-BE49-F238E27FC236}">
                <a16:creationId xmlns:a16="http://schemas.microsoft.com/office/drawing/2014/main" id="{8B786335-64DC-66B2-0890-D41C849633B7}"/>
              </a:ext>
            </a:extLst>
          </p:cNvPr>
          <p:cNvSpPr txBox="1"/>
          <p:nvPr/>
        </p:nvSpPr>
        <p:spPr>
          <a:xfrm>
            <a:off x="7482581" y="3174252"/>
            <a:ext cx="4171533" cy="646037"/>
          </a:xfrm>
          <a:prstGeom prst="roundRect">
            <a:avLst>
              <a:gd name="adj" fmla="val 10519"/>
            </a:avLst>
          </a:prstGeom>
          <a:solidFill>
            <a:schemeClr val="accent4">
              <a:lumMod val="20000"/>
              <a:lumOff val="80000"/>
              <a:alpha val="30000"/>
            </a:schemeClr>
          </a:solidFill>
          <a:ln w="19050">
            <a:solidFill>
              <a:srgbClr val="D59ED7"/>
            </a:solidFill>
          </a:ln>
        </p:spPr>
        <p:txBody>
          <a:bodyPr wrap="square" lIns="91440" tIns="91440" rIns="91440" bIns="91440" rtlCol="0" anchor="ctr">
            <a:noAutofit/>
          </a:bodyPr>
          <a:lstStyle/>
          <a:p>
            <a:r>
              <a:rPr lang="ja" sz="1400" b="0" i="0" noProof="0">
                <a:effectLst/>
                <a:latin typeface="SegoeUI"/>
              </a:rPr>
              <a:t>Copilot を使用してフルファネル分析を行う</a:t>
            </a:r>
          </a:p>
        </p:txBody>
      </p:sp>
      <p:sp>
        <p:nvSpPr>
          <p:cNvPr id="48" name="TextBox 47">
            <a:extLst>
              <a:ext uri="{FF2B5EF4-FFF2-40B4-BE49-F238E27FC236}">
                <a16:creationId xmlns:a16="http://schemas.microsoft.com/office/drawing/2014/main" id="{863E3510-AD70-3B39-AA74-27F1DD9896B9}"/>
              </a:ext>
            </a:extLst>
          </p:cNvPr>
          <p:cNvSpPr txBox="1"/>
          <p:nvPr/>
        </p:nvSpPr>
        <p:spPr>
          <a:xfrm>
            <a:off x="2979505" y="3908358"/>
            <a:ext cx="4291114" cy="646036"/>
          </a:xfrm>
          <a:prstGeom prst="roundRect">
            <a:avLst>
              <a:gd name="adj" fmla="val 11544"/>
            </a:avLst>
          </a:prstGeom>
          <a:solidFill>
            <a:schemeClr val="bg1">
              <a:lumMod val="95000"/>
            </a:schemeClr>
          </a:solidFill>
        </p:spPr>
        <p:txBody>
          <a:bodyPr wrap="square" lIns="91440" tIns="91440" rIns="91440" bIns="91440" rtlCol="0" anchor="ctr">
            <a:noAutofit/>
          </a:bodyPr>
          <a:lstStyle/>
          <a:p>
            <a:r>
              <a:rPr lang="ja" sz="1400" noProof="0">
                <a:latin typeface="Segoe Sans Display" pitchFamily="2" charset="0"/>
                <a:cs typeface="Segoe Sans Display" pitchFamily="2" charset="0"/>
              </a:rPr>
              <a:t>高価なサードパーティの翻訳サービスに依存していた</a:t>
            </a:r>
          </a:p>
        </p:txBody>
      </p:sp>
      <p:sp>
        <p:nvSpPr>
          <p:cNvPr id="49" name="TextBox 48">
            <a:extLst>
              <a:ext uri="{FF2B5EF4-FFF2-40B4-BE49-F238E27FC236}">
                <a16:creationId xmlns:a16="http://schemas.microsoft.com/office/drawing/2014/main" id="{E70132B7-1D51-8C46-7EE4-63F2E6FA7A3B}"/>
              </a:ext>
            </a:extLst>
          </p:cNvPr>
          <p:cNvSpPr txBox="1"/>
          <p:nvPr/>
        </p:nvSpPr>
        <p:spPr>
          <a:xfrm>
            <a:off x="7482580" y="3922482"/>
            <a:ext cx="4171533" cy="621633"/>
          </a:xfrm>
          <a:prstGeom prst="roundRect">
            <a:avLst>
              <a:gd name="adj" fmla="val 10519"/>
            </a:avLst>
          </a:prstGeom>
          <a:solidFill>
            <a:schemeClr val="accent4">
              <a:lumMod val="20000"/>
              <a:lumOff val="80000"/>
              <a:alpha val="30000"/>
            </a:schemeClr>
          </a:solidFill>
          <a:ln w="19050">
            <a:solidFill>
              <a:srgbClr val="D59ED7"/>
            </a:solidFill>
          </a:ln>
        </p:spPr>
        <p:txBody>
          <a:bodyPr wrap="square" lIns="91440" tIns="91440" rIns="91440" bIns="91440" rtlCol="0" anchor="ctr">
            <a:noAutofit/>
          </a:bodyPr>
          <a:lstStyle/>
          <a:p>
            <a:r>
              <a:rPr lang="ja" sz="1400" noProof="0"/>
              <a:t>Copilot を使用して</a:t>
            </a:r>
            <a:r>
              <a:rPr lang="ja" sz="1400" b="0" i="0" noProof="0">
                <a:effectLst/>
                <a:latin typeface="SegoeUI"/>
              </a:rPr>
              <a:t>翻訳とローカリゼーション</a:t>
            </a:r>
            <a:br>
              <a:rPr lang="en-US" sz="1400" b="0" i="0" noProof="0">
                <a:effectLst/>
                <a:latin typeface="SegoeUI"/>
              </a:rPr>
            </a:br>
            <a:r>
              <a:rPr lang="ja" sz="1400" b="0" i="0" noProof="0">
                <a:effectLst/>
                <a:latin typeface="SegoeUI"/>
              </a:rPr>
              <a:t>を支援</a:t>
            </a:r>
            <a:endParaRPr lang="en-US" sz="1400" noProof="0"/>
          </a:p>
        </p:txBody>
      </p:sp>
      <p:sp>
        <p:nvSpPr>
          <p:cNvPr id="58" name="TextBox 57">
            <a:extLst>
              <a:ext uri="{FF2B5EF4-FFF2-40B4-BE49-F238E27FC236}">
                <a16:creationId xmlns:a16="http://schemas.microsoft.com/office/drawing/2014/main" id="{64E58DB0-C393-F60D-B037-0A960AFA8B88}"/>
              </a:ext>
            </a:extLst>
          </p:cNvPr>
          <p:cNvSpPr txBox="1"/>
          <p:nvPr/>
        </p:nvSpPr>
        <p:spPr>
          <a:xfrm>
            <a:off x="986318" y="4682440"/>
            <a:ext cx="1793186" cy="784434"/>
          </a:xfrm>
          <a:prstGeom prst="roundRect">
            <a:avLst>
              <a:gd name="adj" fmla="val 11032"/>
            </a:avLst>
          </a:prstGeom>
          <a:solidFill>
            <a:schemeClr val="bg1"/>
          </a:solidFill>
          <a:ln w="19050">
            <a:noFill/>
          </a:ln>
        </p:spPr>
        <p:txBody>
          <a:bodyPr wrap="square" lIns="91440" tIns="91440" rIns="91440" bIns="9144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ja" sz="1400" b="1" u="none" strike="noStrike" kern="1200" cap="none" spc="0" normalizeH="0" baseline="0" noProof="0">
                <a:ln>
                  <a:noFill/>
                </a:ln>
                <a:effectLst/>
                <a:uLnTx/>
                <a:uFillTx/>
                <a:latin typeface="Segoe Sans Display Semibold" pitchFamily="2" charset="0"/>
                <a:cs typeface="Segoe Sans Display Semibold" pitchFamily="2" charset="0"/>
              </a:rPr>
              <a:t>キャンペーンの実行</a:t>
            </a:r>
          </a:p>
        </p:txBody>
      </p:sp>
      <p:sp>
        <p:nvSpPr>
          <p:cNvPr id="10" name="TextBox 9">
            <a:extLst>
              <a:ext uri="{FF2B5EF4-FFF2-40B4-BE49-F238E27FC236}">
                <a16:creationId xmlns:a16="http://schemas.microsoft.com/office/drawing/2014/main" id="{B8585E79-ED38-01E5-162B-DE95B4159DD8}"/>
              </a:ext>
            </a:extLst>
          </p:cNvPr>
          <p:cNvSpPr txBox="1"/>
          <p:nvPr/>
        </p:nvSpPr>
        <p:spPr>
          <a:xfrm>
            <a:off x="2979506" y="4682440"/>
            <a:ext cx="4291114" cy="784434"/>
          </a:xfrm>
          <a:prstGeom prst="roundRect">
            <a:avLst>
              <a:gd name="adj" fmla="val 11032"/>
            </a:avLst>
          </a:prstGeom>
          <a:solidFill>
            <a:schemeClr val="bg1">
              <a:lumMod val="95000"/>
            </a:schemeClr>
          </a:solidFill>
        </p:spPr>
        <p:txBody>
          <a:bodyPr wrap="square" lIns="91440" tIns="91440" rIns="91440" bIns="91440" rtlCol="0" anchor="ctr">
            <a:noAutofit/>
          </a:bodyPr>
          <a:lstStyle/>
          <a:p>
            <a:r>
              <a:rPr lang="ja" sz="1400" noProof="0">
                <a:latin typeface="SegoeUI"/>
              </a:rPr>
              <a:t>専門家だけが</a:t>
            </a:r>
            <a:br>
              <a:rPr lang="en-US" sz="1400" noProof="0">
                <a:latin typeface="SegoeUI"/>
              </a:rPr>
            </a:br>
            <a:r>
              <a:rPr lang="ja" sz="1400" noProof="0">
                <a:latin typeface="SegoeUI"/>
              </a:rPr>
              <a:t>データを取得し、キャンペーンのパフォーマンスを分析できます</a:t>
            </a:r>
            <a:endParaRPr lang="en-US" sz="1400" noProof="0"/>
          </a:p>
        </p:txBody>
      </p:sp>
      <p:sp>
        <p:nvSpPr>
          <p:cNvPr id="14" name="TextBox 13">
            <a:extLst>
              <a:ext uri="{FF2B5EF4-FFF2-40B4-BE49-F238E27FC236}">
                <a16:creationId xmlns:a16="http://schemas.microsoft.com/office/drawing/2014/main" id="{2989B151-ED80-D68C-0DDE-7A1B838495D3}"/>
              </a:ext>
            </a:extLst>
          </p:cNvPr>
          <p:cNvSpPr txBox="1"/>
          <p:nvPr/>
        </p:nvSpPr>
        <p:spPr>
          <a:xfrm>
            <a:off x="7482581" y="4682440"/>
            <a:ext cx="4171533" cy="784434"/>
          </a:xfrm>
          <a:prstGeom prst="roundRect">
            <a:avLst>
              <a:gd name="adj" fmla="val 10007"/>
            </a:avLst>
          </a:prstGeom>
          <a:solidFill>
            <a:schemeClr val="accent4">
              <a:lumMod val="20000"/>
              <a:lumOff val="80000"/>
              <a:alpha val="30000"/>
            </a:schemeClr>
          </a:solidFill>
          <a:ln w="19050">
            <a:solidFill>
              <a:srgbClr val="D59ED7"/>
            </a:solidFill>
          </a:ln>
        </p:spPr>
        <p:txBody>
          <a:bodyPr wrap="square" lIns="91440" tIns="91440" rIns="91440" bIns="91440" rtlCol="0" anchor="ctr">
            <a:noAutofit/>
          </a:bodyPr>
          <a:lstStyle/>
          <a:p>
            <a:r>
              <a:rPr lang="ja" sz="1400" noProof="0"/>
              <a:t>Copilot を使用して</a:t>
            </a:r>
            <a:r>
              <a:rPr lang="ja" sz="1400" b="0" i="0" noProof="0">
                <a:effectLst/>
                <a:latin typeface="SegoeUI"/>
              </a:rPr>
              <a:t>、管理分析と</a:t>
            </a:r>
            <a:br>
              <a:rPr lang="en-US" sz="1400" b="0" i="0" noProof="0">
                <a:effectLst/>
                <a:latin typeface="SegoeUI"/>
              </a:rPr>
            </a:br>
            <a:r>
              <a:rPr lang="ja" sz="1400" b="0" i="0" noProof="0">
                <a:effectLst/>
                <a:latin typeface="SegoeUI"/>
              </a:rPr>
              <a:t>予算管理を提供します</a:t>
            </a:r>
            <a:endParaRPr lang="en-US" sz="1400" noProof="0"/>
          </a:p>
        </p:txBody>
      </p:sp>
      <p:sp>
        <p:nvSpPr>
          <p:cNvPr id="52" name="TextBox 51">
            <a:extLst>
              <a:ext uri="{FF2B5EF4-FFF2-40B4-BE49-F238E27FC236}">
                <a16:creationId xmlns:a16="http://schemas.microsoft.com/office/drawing/2014/main" id="{B3C1A343-8511-E8CA-783A-44B39B133ED9}"/>
              </a:ext>
            </a:extLst>
          </p:cNvPr>
          <p:cNvSpPr txBox="1"/>
          <p:nvPr/>
        </p:nvSpPr>
        <p:spPr>
          <a:xfrm>
            <a:off x="986318" y="5564099"/>
            <a:ext cx="1793186" cy="784434"/>
          </a:xfrm>
          <a:prstGeom prst="roundRect">
            <a:avLst>
              <a:gd name="adj" fmla="val 11032"/>
            </a:avLst>
          </a:prstGeom>
          <a:solidFill>
            <a:schemeClr val="bg1"/>
          </a:solidFill>
          <a:ln w="19050">
            <a:noFill/>
          </a:ln>
        </p:spPr>
        <p:txBody>
          <a:bodyPr wrap="square" lIns="91440" tIns="91440" rIns="91440" bIns="9144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ja" sz="1400" b="1" u="none" strike="noStrike" kern="1200" cap="none" spc="0" normalizeH="0" baseline="0" noProof="0">
                <a:ln>
                  <a:noFill/>
                </a:ln>
                <a:effectLst/>
                <a:uLnTx/>
                <a:uFillTx/>
                <a:latin typeface="Segoe Sans Display Semibold" pitchFamily="2" charset="0"/>
                <a:cs typeface="Segoe Sans Display Semibold" pitchFamily="2" charset="0"/>
              </a:rPr>
              <a:t>コンテンツ作成</a:t>
            </a:r>
          </a:p>
        </p:txBody>
      </p:sp>
      <p:sp>
        <p:nvSpPr>
          <p:cNvPr id="50" name="TextBox 49">
            <a:extLst>
              <a:ext uri="{FF2B5EF4-FFF2-40B4-BE49-F238E27FC236}">
                <a16:creationId xmlns:a16="http://schemas.microsoft.com/office/drawing/2014/main" id="{3D0EA410-2C03-03D1-90E7-07C309E9835C}"/>
              </a:ext>
            </a:extLst>
          </p:cNvPr>
          <p:cNvSpPr txBox="1"/>
          <p:nvPr/>
        </p:nvSpPr>
        <p:spPr>
          <a:xfrm>
            <a:off x="2992205" y="5564099"/>
            <a:ext cx="4291114" cy="784434"/>
          </a:xfrm>
          <a:prstGeom prst="roundRect">
            <a:avLst>
              <a:gd name="adj" fmla="val 11032"/>
            </a:avLst>
          </a:prstGeom>
          <a:solidFill>
            <a:schemeClr val="bg1">
              <a:lumMod val="95000"/>
            </a:schemeClr>
          </a:solidFill>
        </p:spPr>
        <p:txBody>
          <a:bodyPr wrap="square" lIns="91440" tIns="91440" rIns="91440" bIns="91440" rtlCol="0" anchor="ctr">
            <a:noAutofit/>
          </a:bodyPr>
          <a:lstStyle/>
          <a:p>
            <a:r>
              <a:rPr lang="ja" sz="1400" noProof="0"/>
              <a:t>キャンペーン コンテンツの作成には最大</a:t>
            </a:r>
            <a:br>
              <a:rPr lang="en-US" sz="1400" noProof="0"/>
            </a:br>
            <a:r>
              <a:rPr lang="ja" sz="1400" noProof="0"/>
              <a:t>6 か月かかりました</a:t>
            </a:r>
          </a:p>
        </p:txBody>
      </p:sp>
      <p:sp>
        <p:nvSpPr>
          <p:cNvPr id="51" name="TextBox 50">
            <a:extLst>
              <a:ext uri="{FF2B5EF4-FFF2-40B4-BE49-F238E27FC236}">
                <a16:creationId xmlns:a16="http://schemas.microsoft.com/office/drawing/2014/main" id="{32FFD3C4-EB4B-69A5-47B3-95C5306194D6}"/>
              </a:ext>
            </a:extLst>
          </p:cNvPr>
          <p:cNvSpPr txBox="1"/>
          <p:nvPr/>
        </p:nvSpPr>
        <p:spPr>
          <a:xfrm>
            <a:off x="7495280" y="5564099"/>
            <a:ext cx="4171533" cy="784434"/>
          </a:xfrm>
          <a:prstGeom prst="roundRect">
            <a:avLst>
              <a:gd name="adj" fmla="val 10007"/>
            </a:avLst>
          </a:prstGeom>
          <a:solidFill>
            <a:schemeClr val="accent4">
              <a:lumMod val="20000"/>
              <a:lumOff val="80000"/>
              <a:alpha val="30000"/>
            </a:schemeClr>
          </a:solidFill>
          <a:ln w="19050">
            <a:solidFill>
              <a:srgbClr val="D59ED7"/>
            </a:solidFill>
          </a:ln>
        </p:spPr>
        <p:txBody>
          <a:bodyPr wrap="square" lIns="91440" tIns="91440" rIns="91440" bIns="91440" rtlCol="0" anchor="ctr">
            <a:noAutofit/>
          </a:bodyPr>
          <a:lstStyle/>
          <a:p>
            <a:r>
              <a:rPr lang="ja" sz="1400" noProof="0">
                <a:latin typeface="Segoe Sans Display" pitchFamily="2" charset="0"/>
                <a:cs typeface="Segoe Sans Display" pitchFamily="2" charset="0"/>
              </a:rPr>
              <a:t>Copilot を使用して、コンテンツの下書きと最適化を行い、包括性をレビューします</a:t>
            </a:r>
            <a:endParaRPr lang="en-US" sz="1400" noProof="0">
              <a:highlight>
                <a:srgbClr val="FFFF00"/>
              </a:highlight>
              <a:latin typeface="Segoe Sans Display" pitchFamily="2" charset="0"/>
              <a:cs typeface="Segoe Sans Display" pitchFamily="2" charset="0"/>
            </a:endParaRPr>
          </a:p>
        </p:txBody>
      </p:sp>
      <p:sp>
        <p:nvSpPr>
          <p:cNvPr id="33" name="TextBox 32">
            <a:extLst>
              <a:ext uri="{FF2B5EF4-FFF2-40B4-BE49-F238E27FC236}">
                <a16:creationId xmlns:a16="http://schemas.microsoft.com/office/drawing/2014/main" id="{A6D8E30D-91A0-A18D-D1A4-DABF04833A9E}"/>
              </a:ext>
            </a:extLst>
          </p:cNvPr>
          <p:cNvSpPr txBox="1"/>
          <p:nvPr/>
        </p:nvSpPr>
        <p:spPr>
          <a:xfrm>
            <a:off x="5059345" y="6532919"/>
            <a:ext cx="6791961" cy="153888"/>
          </a:xfrm>
          <a:prstGeom prst="rect">
            <a:avLst/>
          </a:prstGeom>
          <a:noFill/>
        </p:spPr>
        <p:txBody>
          <a:bodyPr wrap="square" lIns="0" tIns="0" rIns="0" bIns="0" rtlCol="0">
            <a:spAutoFit/>
          </a:bodyPr>
          <a:lstStyle/>
          <a:p>
            <a:pPr algn="r"/>
            <a:r>
              <a:rPr lang="ja" sz="1000" noProof="0"/>
              <a:t>出典: </a:t>
            </a:r>
            <a:r>
              <a:rPr lang="ja" sz="1000" noProof="0">
                <a:hlinkClick r:id="rId4"/>
              </a:rPr>
              <a:t>FinastraのCopilot revolution: How AI is reshaping B2B software marketing for financial services sector(FinastraのCopilot revolution: How AI is reshaping B2B software marketing for financial services sector)</a:t>
            </a:r>
            <a:endParaRPr lang="en-US" sz="1000" noProof="0"/>
          </a:p>
        </p:txBody>
      </p:sp>
    </p:spTree>
    <p:extLst>
      <p:ext uri="{BB962C8B-B14F-4D97-AF65-F5344CB8AC3E}">
        <p14:creationId xmlns:p14="http://schemas.microsoft.com/office/powerpoint/2010/main" val="97202913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05316-0F46-AB4F-9D64-A3006209926A}"/>
            </a:ext>
          </a:extLst>
        </p:cNvPr>
        <p:cNvGrpSpPr/>
        <p:nvPr/>
      </p:nvGrpSpPr>
      <p:grpSpPr>
        <a:xfrm>
          <a:off x="0" y="0"/>
          <a:ext cx="0" cy="0"/>
          <a:chOff x="0" y="0"/>
          <a:chExt cx="0" cy="0"/>
        </a:xfrm>
      </p:grpSpPr>
      <p:pic>
        <p:nvPicPr>
          <p:cNvPr id="26" name="Picture 25">
            <a:extLst>
              <a:ext uri="{FF2B5EF4-FFF2-40B4-BE49-F238E27FC236}">
                <a16:creationId xmlns:a16="http://schemas.microsoft.com/office/drawing/2014/main" id="{F2525D18-DC81-2F9C-8111-F4980102B4BF}"/>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0268655" y="3467100"/>
            <a:ext cx="1923345" cy="3390900"/>
          </a:xfrm>
          <a:prstGeom prst="rect">
            <a:avLst/>
          </a:prstGeom>
        </p:spPr>
      </p:pic>
      <p:sp>
        <p:nvSpPr>
          <p:cNvPr id="47" name="Title 46">
            <a:extLst>
              <a:ext uri="{FF2B5EF4-FFF2-40B4-BE49-F238E27FC236}">
                <a16:creationId xmlns:a16="http://schemas.microsoft.com/office/drawing/2014/main" id="{9EA1E811-D85F-2DB1-9C21-9CCF126AAF6E}"/>
              </a:ext>
            </a:extLst>
          </p:cNvPr>
          <p:cNvSpPr>
            <a:spLocks noGrp="1"/>
          </p:cNvSpPr>
          <p:nvPr>
            <p:ph type="title"/>
          </p:nvPr>
        </p:nvSpPr>
        <p:spPr>
          <a:xfrm>
            <a:off x="586740" y="455544"/>
            <a:ext cx="11018520" cy="553998"/>
          </a:xfrm>
        </p:spPr>
        <p:txBody>
          <a:bodyPr/>
          <a:lstStyle/>
          <a:p>
            <a:r>
              <a:rPr lang="ja" i="1" noProof="0"/>
              <a:t>自社</a:t>
            </a:r>
            <a:r>
              <a:rPr lang="ja" noProof="0"/>
              <a:t>のインパクトの機会を探る </a:t>
            </a:r>
          </a:p>
        </p:txBody>
      </p:sp>
      <p:pic>
        <p:nvPicPr>
          <p:cNvPr id="1052" name="Picture 1051">
            <a:extLst>
              <a:ext uri="{FF2B5EF4-FFF2-40B4-BE49-F238E27FC236}">
                <a16:creationId xmlns:a16="http://schemas.microsoft.com/office/drawing/2014/main" id="{77B26BDF-1B7D-0743-A476-7C522BBC1CF6}"/>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10146873" y="-19601"/>
            <a:ext cx="2045127" cy="1812182"/>
          </a:xfrm>
          <a:prstGeom prst="rect">
            <a:avLst/>
          </a:prstGeom>
        </p:spPr>
      </p:pic>
      <p:pic>
        <p:nvPicPr>
          <p:cNvPr id="1051" name="Picture 2">
            <a:extLst>
              <a:ext uri="{FF2B5EF4-FFF2-40B4-BE49-F238E27FC236}">
                <a16:creationId xmlns:a16="http://schemas.microsoft.com/office/drawing/2014/main" id="{629665B8-2ADA-9BE5-5B1D-7B16BA81F7C3}"/>
              </a:ext>
              <a:ext uri="{C183D7F6-B498-43B3-948B-1728B52AA6E4}">
                <adec:decorative xmlns:adec="http://schemas.microsoft.com/office/drawing/2017/decorative" val="1"/>
              </a:ext>
            </a:extLst>
          </p:cNvPr>
          <p:cNvPicPr>
            <a:picLocks noChangeAspect="1" noChangeArrowheads="1"/>
          </p:cNvPicPr>
          <p:nvPr/>
        </p:nvPicPr>
        <p:blipFill>
          <a:blip r:embed="rId6" cstate="screen">
            <a:alphaModFix/>
            <a:extLst>
              <a:ext uri="{28A0092B-C50C-407E-A947-70E740481C1C}">
                <a14:useLocalDpi xmlns:a14="http://schemas.microsoft.com/office/drawing/2010/main"/>
              </a:ext>
            </a:extLst>
          </a:blip>
          <a:srcRect/>
          <a:stretch>
            <a:fillRect/>
          </a:stretch>
        </p:blipFill>
        <p:spPr bwMode="auto">
          <a:xfrm>
            <a:off x="11453352" y="210235"/>
            <a:ext cx="556211" cy="553998"/>
          </a:xfrm>
          <a:prstGeom prst="rect">
            <a:avLst/>
          </a:prstGeom>
          <a:noFill/>
          <a:extLst>
            <a:ext uri="{909E8E84-426E-40DD-AFC4-6F175D3DCCD1}">
              <a14:hiddenFill xmlns:a14="http://schemas.microsoft.com/office/drawing/2010/main">
                <a:solidFill>
                  <a:srgbClr val="FFFFFF"/>
                </a:solidFill>
              </a14:hiddenFill>
            </a:ext>
          </a:extLst>
        </p:spPr>
      </p:pic>
      <p:sp>
        <p:nvSpPr>
          <p:cNvPr id="1050" name="2. Slide Title">
            <a:extLst>
              <a:ext uri="{FF2B5EF4-FFF2-40B4-BE49-F238E27FC236}">
                <a16:creationId xmlns:a16="http://schemas.microsoft.com/office/drawing/2014/main" id="{04ADB0C2-4E96-53C5-485F-E17800B91791}"/>
              </a:ext>
            </a:extLst>
          </p:cNvPr>
          <p:cNvSpPr txBox="1">
            <a:spLocks/>
          </p:cNvSpPr>
          <p:nvPr>
            <p:custDataLst>
              <p:tags r:id="rId1"/>
            </p:custDataLst>
          </p:nvPr>
        </p:nvSpPr>
        <p:spPr>
          <a:xfrm>
            <a:off x="586740" y="1126256"/>
            <a:ext cx="6450367" cy="28623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l" defTabSz="914400" rtl="0" eaLnBrk="1" latinLnBrk="0" hangingPunct="1">
              <a:lnSpc>
                <a:spcPct val="93000"/>
              </a:lnSpc>
              <a:spcBef>
                <a:spcPct val="0"/>
              </a:spcBef>
              <a:buNone/>
              <a:defRPr sz="2500" b="1" kern="1200" spc="0" baseline="0">
                <a:ln w="6350" cap="flat">
                  <a:noFill/>
                  <a:miter lim="800000"/>
                </a:ln>
                <a:solidFill>
                  <a:schemeClr val="tx1"/>
                </a:solidFill>
                <a:latin typeface="+mj-lt"/>
                <a:ea typeface="+mj-ea"/>
                <a:cs typeface="+mj-cs"/>
              </a:defRPr>
            </a:lvl1pPr>
          </a:lstStyle>
          <a:p>
            <a:pPr marL="0" marR="0" lvl="0" indent="0" algn="l" defTabSz="914400" rtl="0" eaLnBrk="1" fontAlgn="auto" latinLnBrk="0" hangingPunct="1">
              <a:lnSpc>
                <a:spcPct val="93000"/>
              </a:lnSpc>
              <a:spcBef>
                <a:spcPct val="0"/>
              </a:spcBef>
              <a:spcAft>
                <a:spcPts val="0"/>
              </a:spcAft>
              <a:buClr>
                <a:srgbClr val="FFFFFF"/>
              </a:buClr>
              <a:buSzTx/>
              <a:buFontTx/>
              <a:buNone/>
              <a:tabLst/>
              <a:defRPr/>
            </a:pPr>
            <a:r>
              <a:rPr kumimoji="0" lang="ja" sz="1800" b="1" i="0" u="none" strike="noStrike" kern="1200" cap="none" spc="0" normalizeH="0" baseline="0" noProof="0">
                <a:ln w="6350" cap="flat">
                  <a:noFill/>
                  <a:miter lim="800000"/>
                </a:ln>
                <a:effectLst/>
                <a:uLnTx/>
                <a:uFillTx/>
                <a:ea typeface="+mj-ea"/>
                <a:cs typeface="+mj-cs"/>
              </a:rPr>
              <a:t>現実に出て、あなたの「AI Kickstarter」を発見しましょう</a:t>
            </a:r>
          </a:p>
        </p:txBody>
      </p:sp>
      <p:sp>
        <p:nvSpPr>
          <p:cNvPr id="4" name="Freeform 8">
            <a:extLst>
              <a:ext uri="{FF2B5EF4-FFF2-40B4-BE49-F238E27FC236}">
                <a16:creationId xmlns:a16="http://schemas.microsoft.com/office/drawing/2014/main" id="{EC3E64C4-F6F2-F82A-C6B3-7BEEF960FCDB}"/>
              </a:ext>
              <a:ext uri="{C183D7F6-B498-43B3-948B-1728B52AA6E4}">
                <adec:decorative xmlns:adec="http://schemas.microsoft.com/office/drawing/2017/decorative" val="1"/>
              </a:ext>
            </a:extLst>
          </p:cNvPr>
          <p:cNvSpPr>
            <a:spLocks/>
          </p:cNvSpPr>
          <p:nvPr/>
        </p:nvSpPr>
        <p:spPr bwMode="auto">
          <a:xfrm>
            <a:off x="588963" y="1585279"/>
            <a:ext cx="3552720" cy="4453203"/>
          </a:xfrm>
          <a:prstGeom prst="roundRect">
            <a:avLst>
              <a:gd name="adj" fmla="val 3050"/>
            </a:avLst>
          </a:prstGeom>
          <a:solidFill>
            <a:schemeClr val="bg1">
              <a:alpha val="51000"/>
            </a:schemeClr>
          </a:solidFill>
          <a:ln w="12700">
            <a:solidFill>
              <a:schemeClr val="bg1"/>
            </a:solidFill>
          </a:ln>
          <a:effectLst>
            <a:outerShdw blurRad="411555" dist="135058" dir="2280005" rotWithShape="0">
              <a:scrgbClr r="0" g="0" b="0">
                <a:alpha val="20000"/>
              </a:scrgbClr>
            </a:outerShdw>
          </a:effectLst>
          <a:extLst>
            <a:ext uri="{53640926-AAD7-44D8-BBD7-CCE9431645EC}">
              <a14:shadowObscured xmlns:a14="http://schemas.microsoft.com/office/drawing/2010/main"/>
            </a:ext>
          </a:ex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 name="Rectangle 5">
            <a:hlinkClick r:id="" action="ppaction://noaction"/>
            <a:extLst>
              <a:ext uri="{FF2B5EF4-FFF2-40B4-BE49-F238E27FC236}">
                <a16:creationId xmlns:a16="http://schemas.microsoft.com/office/drawing/2014/main" id="{D47BF38C-258C-0BB5-C2ED-F8F54EF8B673}"/>
              </a:ext>
              <a:ext uri="{C183D7F6-B498-43B3-948B-1728B52AA6E4}">
                <adec:decorative xmlns:adec="http://schemas.microsoft.com/office/drawing/2017/decorative" val="1"/>
              </a:ext>
            </a:extLst>
          </p:cNvPr>
          <p:cNvSpPr>
            <a:spLocks noGrp="1"/>
          </p:cNvSpPr>
          <p:nvPr/>
        </p:nvSpPr>
        <p:spPr bwMode="auto">
          <a:xfrm>
            <a:off x="592879" y="1724681"/>
            <a:ext cx="3544888" cy="5792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solidFill>
                <a:srgbClr val="2A446F"/>
              </a:solidFill>
              <a:effectLst/>
              <a:uLnTx/>
              <a:uFillTx/>
              <a:latin typeface="Segoe UI Semibold"/>
              <a:ea typeface="+mn-ea"/>
              <a:cs typeface="Segoe UI" pitchFamily="34" charset="0"/>
            </a:endParaRPr>
          </a:p>
        </p:txBody>
      </p:sp>
      <p:sp>
        <p:nvSpPr>
          <p:cNvPr id="39" name="Rectangle 38">
            <a:hlinkClick r:id="" action="ppaction://noaction"/>
            <a:extLst>
              <a:ext uri="{FF2B5EF4-FFF2-40B4-BE49-F238E27FC236}">
                <a16:creationId xmlns:a16="http://schemas.microsoft.com/office/drawing/2014/main" id="{E4356D57-718A-00F8-ECAB-132DA81E91F7}"/>
              </a:ext>
            </a:extLst>
          </p:cNvPr>
          <p:cNvSpPr>
            <a:spLocks noGrp="1"/>
          </p:cNvSpPr>
          <p:nvPr/>
        </p:nvSpPr>
        <p:spPr bwMode="auto">
          <a:xfrm>
            <a:off x="877888" y="1891183"/>
            <a:ext cx="2982912"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600" i="0" u="none" strike="noStrike" kern="1200" cap="none" spc="0" normalizeH="0" baseline="0" noProof="0">
                <a:ln w="3175">
                  <a:noFill/>
                </a:ln>
                <a:solidFill>
                  <a:schemeClr val="accent1"/>
                </a:solidFill>
                <a:effectLst/>
                <a:uLnTx/>
                <a:uFillTx/>
                <a:latin typeface="+mj-lt"/>
                <a:ea typeface="+mj-ea"/>
                <a:cs typeface="+mj-cs"/>
              </a:rPr>
              <a:t>ミーティング&amp;コラボレーション</a:t>
            </a:r>
          </a:p>
        </p:txBody>
      </p:sp>
      <p:sp>
        <p:nvSpPr>
          <p:cNvPr id="2" name="Freeform 8">
            <a:extLst>
              <a:ext uri="{FF2B5EF4-FFF2-40B4-BE49-F238E27FC236}">
                <a16:creationId xmlns:a16="http://schemas.microsoft.com/office/drawing/2014/main" id="{DA0E5C8D-DA74-B4AE-6572-D6224493EAE8}"/>
              </a:ext>
              <a:ext uri="{C183D7F6-B498-43B3-948B-1728B52AA6E4}">
                <adec:decorative xmlns:adec="http://schemas.microsoft.com/office/drawing/2017/decorative" val="1"/>
              </a:ext>
            </a:extLst>
          </p:cNvPr>
          <p:cNvSpPr>
            <a:spLocks/>
          </p:cNvSpPr>
          <p:nvPr/>
        </p:nvSpPr>
        <p:spPr bwMode="auto">
          <a:xfrm>
            <a:off x="4322815" y="1585279"/>
            <a:ext cx="3552720" cy="4453203"/>
          </a:xfrm>
          <a:prstGeom prst="roundRect">
            <a:avLst>
              <a:gd name="adj" fmla="val 3050"/>
            </a:avLst>
          </a:prstGeom>
          <a:solidFill>
            <a:schemeClr val="bg1">
              <a:alpha val="51000"/>
            </a:schemeClr>
          </a:solidFill>
          <a:ln w="12700">
            <a:solidFill>
              <a:schemeClr val="bg1"/>
            </a:solidFill>
          </a:ln>
          <a:effectLst>
            <a:outerShdw blurRad="411555" dist="135058" dir="2280005" rotWithShape="0">
              <a:scrgbClr r="0" g="0" b="0">
                <a:alpha val="20000"/>
              </a:scrgbClr>
            </a:outerShdw>
          </a:effectLst>
          <a:extLst>
            <a:ext uri="{53640926-AAD7-44D8-BBD7-CCE9431645EC}">
              <a14:shadowObscured xmlns:a14="http://schemas.microsoft.com/office/drawing/2010/main"/>
            </a:ext>
          </a:ex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 name="Rectangle 4">
            <a:hlinkClick r:id="" action="ppaction://noaction"/>
            <a:extLst>
              <a:ext uri="{FF2B5EF4-FFF2-40B4-BE49-F238E27FC236}">
                <a16:creationId xmlns:a16="http://schemas.microsoft.com/office/drawing/2014/main" id="{23ECF234-6A5E-27EA-736B-2BF78DB84985}"/>
              </a:ext>
              <a:ext uri="{C183D7F6-B498-43B3-948B-1728B52AA6E4}">
                <adec:decorative xmlns:adec="http://schemas.microsoft.com/office/drawing/2017/decorative" val="1"/>
              </a:ext>
            </a:extLst>
          </p:cNvPr>
          <p:cNvSpPr>
            <a:spLocks noGrp="1"/>
          </p:cNvSpPr>
          <p:nvPr/>
        </p:nvSpPr>
        <p:spPr bwMode="auto">
          <a:xfrm>
            <a:off x="4326731" y="1724681"/>
            <a:ext cx="3548804" cy="5792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solidFill>
                <a:srgbClr val="2A446F"/>
              </a:solidFill>
              <a:effectLst/>
              <a:uLnTx/>
              <a:uFillTx/>
              <a:latin typeface="Segoe UI Semibold"/>
              <a:ea typeface="+mn-ea"/>
              <a:cs typeface="Segoe UI" pitchFamily="34" charset="0"/>
            </a:endParaRPr>
          </a:p>
        </p:txBody>
      </p:sp>
      <p:sp>
        <p:nvSpPr>
          <p:cNvPr id="52" name="Rectangle 51">
            <a:hlinkClick r:id="" action="ppaction://noaction"/>
            <a:extLst>
              <a:ext uri="{FF2B5EF4-FFF2-40B4-BE49-F238E27FC236}">
                <a16:creationId xmlns:a16="http://schemas.microsoft.com/office/drawing/2014/main" id="{6DD1F48C-E2C0-B56A-937E-AB497579BF7F}"/>
              </a:ext>
            </a:extLst>
          </p:cNvPr>
          <p:cNvSpPr>
            <a:spLocks noGrp="1"/>
          </p:cNvSpPr>
          <p:nvPr/>
        </p:nvSpPr>
        <p:spPr bwMode="auto">
          <a:xfrm>
            <a:off x="4614526" y="1891183"/>
            <a:ext cx="2980316"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600" i="0" u="none" strike="noStrike" kern="1200" cap="none" spc="0" normalizeH="0" baseline="0" noProof="0">
                <a:ln w="3175">
                  <a:noFill/>
                </a:ln>
                <a:solidFill>
                  <a:schemeClr val="accent2"/>
                </a:solidFill>
                <a:effectLst/>
                <a:uLnTx/>
                <a:uFillTx/>
                <a:latin typeface="+mj-lt"/>
                <a:ea typeface="+mj-ea"/>
                <a:cs typeface="+mj-cs"/>
              </a:rPr>
              <a:t>コンテンツ生成</a:t>
            </a:r>
          </a:p>
        </p:txBody>
      </p:sp>
      <p:sp>
        <p:nvSpPr>
          <p:cNvPr id="3" name="Freeform 8">
            <a:extLst>
              <a:ext uri="{FF2B5EF4-FFF2-40B4-BE49-F238E27FC236}">
                <a16:creationId xmlns:a16="http://schemas.microsoft.com/office/drawing/2014/main" id="{E6BC7105-B784-E25A-3F2E-ED4287C925FD}"/>
              </a:ext>
              <a:ext uri="{C183D7F6-B498-43B3-948B-1728B52AA6E4}">
                <adec:decorative xmlns:adec="http://schemas.microsoft.com/office/drawing/2017/decorative" val="1"/>
              </a:ext>
            </a:extLst>
          </p:cNvPr>
          <p:cNvSpPr>
            <a:spLocks/>
          </p:cNvSpPr>
          <p:nvPr/>
        </p:nvSpPr>
        <p:spPr bwMode="auto">
          <a:xfrm>
            <a:off x="8056668" y="1585279"/>
            <a:ext cx="3552720" cy="4453203"/>
          </a:xfrm>
          <a:prstGeom prst="roundRect">
            <a:avLst>
              <a:gd name="adj" fmla="val 3050"/>
            </a:avLst>
          </a:prstGeom>
          <a:solidFill>
            <a:schemeClr val="bg1">
              <a:alpha val="51000"/>
            </a:schemeClr>
          </a:solidFill>
          <a:ln w="12700">
            <a:solidFill>
              <a:schemeClr val="bg1"/>
            </a:solidFill>
          </a:ln>
          <a:effectLst>
            <a:outerShdw blurRad="411555" dist="135058" dir="2280005" rotWithShape="0">
              <a:scrgbClr r="0" g="0" b="0">
                <a:alpha val="20000"/>
              </a:scrgbClr>
            </a:outerShdw>
          </a:effectLst>
          <a:extLst>
            <a:ext uri="{53640926-AAD7-44D8-BBD7-CCE9431645EC}">
              <a14:shadowObscured xmlns:a14="http://schemas.microsoft.com/office/drawing/2010/main"/>
            </a:ext>
          </a:ex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 name="Rectangle 6">
            <a:hlinkClick r:id="" action="ppaction://noaction"/>
            <a:extLst>
              <a:ext uri="{FF2B5EF4-FFF2-40B4-BE49-F238E27FC236}">
                <a16:creationId xmlns:a16="http://schemas.microsoft.com/office/drawing/2014/main" id="{A37869FE-ADF1-9EB7-5D47-62D6C43C4FBE}"/>
              </a:ext>
              <a:ext uri="{C183D7F6-B498-43B3-948B-1728B52AA6E4}">
                <adec:decorative xmlns:adec="http://schemas.microsoft.com/office/drawing/2017/decorative" val="1"/>
              </a:ext>
            </a:extLst>
          </p:cNvPr>
          <p:cNvSpPr>
            <a:spLocks noGrp="1"/>
          </p:cNvSpPr>
          <p:nvPr/>
        </p:nvSpPr>
        <p:spPr bwMode="auto">
          <a:xfrm>
            <a:off x="8060584" y="1724681"/>
            <a:ext cx="3544888" cy="5792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solidFill>
                <a:srgbClr val="2A446F"/>
              </a:solidFill>
              <a:effectLst/>
              <a:uLnTx/>
              <a:uFillTx/>
              <a:latin typeface="Segoe UI Semibold"/>
              <a:ea typeface="+mn-ea"/>
              <a:cs typeface="Segoe UI" pitchFamily="34" charset="0"/>
            </a:endParaRPr>
          </a:p>
        </p:txBody>
      </p:sp>
      <p:sp>
        <p:nvSpPr>
          <p:cNvPr id="63" name="Rectangle 62">
            <a:hlinkClick r:id="" action="ppaction://noaction"/>
            <a:extLst>
              <a:ext uri="{FF2B5EF4-FFF2-40B4-BE49-F238E27FC236}">
                <a16:creationId xmlns:a16="http://schemas.microsoft.com/office/drawing/2014/main" id="{B20A92D7-124A-6D7A-34A9-F85D230F81F6}"/>
              </a:ext>
            </a:extLst>
          </p:cNvPr>
          <p:cNvSpPr>
            <a:spLocks noGrp="1"/>
          </p:cNvSpPr>
          <p:nvPr/>
        </p:nvSpPr>
        <p:spPr bwMode="auto">
          <a:xfrm>
            <a:off x="8347627" y="1891183"/>
            <a:ext cx="2972242"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600" i="0" u="none" strike="noStrike" kern="1200" cap="none" spc="0" normalizeH="0" baseline="0" noProof="0">
                <a:ln w="3175">
                  <a:noFill/>
                </a:ln>
                <a:solidFill>
                  <a:schemeClr val="accent3"/>
                </a:solidFill>
                <a:effectLst/>
                <a:uLnTx/>
                <a:uFillTx/>
                <a:latin typeface="+mj-lt"/>
                <a:ea typeface="+mj-ea"/>
                <a:cs typeface="+mj-cs"/>
              </a:rPr>
              <a:t>個人の生産性</a:t>
            </a:r>
          </a:p>
        </p:txBody>
      </p:sp>
      <p:grpSp>
        <p:nvGrpSpPr>
          <p:cNvPr id="1049" name="Group 1048" descr="自分自身が影響を与える機会を探る例を示すオブジェクト。">
            <a:extLst>
              <a:ext uri="{FF2B5EF4-FFF2-40B4-BE49-F238E27FC236}">
                <a16:creationId xmlns:a16="http://schemas.microsoft.com/office/drawing/2014/main" id="{5E0B2CAD-A537-4EF7-DE3E-1C4781810B7D}"/>
              </a:ext>
            </a:extLst>
          </p:cNvPr>
          <p:cNvGrpSpPr/>
          <p:nvPr/>
        </p:nvGrpSpPr>
        <p:grpSpPr>
          <a:xfrm>
            <a:off x="869846" y="2453435"/>
            <a:ext cx="10458659" cy="697288"/>
            <a:chOff x="869846" y="2624509"/>
            <a:chExt cx="10458659" cy="697288"/>
          </a:xfrm>
        </p:grpSpPr>
        <p:sp>
          <p:nvSpPr>
            <p:cNvPr id="8" name="Rectangle: Rounded Corners 7">
              <a:extLst>
                <a:ext uri="{FF2B5EF4-FFF2-40B4-BE49-F238E27FC236}">
                  <a16:creationId xmlns:a16="http://schemas.microsoft.com/office/drawing/2014/main" id="{0DF1B507-D6E5-AA2E-A9A0-CDAD1166F4E1}"/>
                </a:ext>
                <a:ext uri="{C183D7F6-B498-43B3-948B-1728B52AA6E4}">
                  <adec:decorative xmlns:adec="http://schemas.microsoft.com/office/drawing/2017/decorative" val="1"/>
                </a:ext>
              </a:extLst>
            </p:cNvPr>
            <p:cNvSpPr>
              <a:spLocks/>
            </p:cNvSpPr>
            <p:nvPr/>
          </p:nvSpPr>
          <p:spPr bwMode="auto">
            <a:xfrm>
              <a:off x="869846" y="2638236"/>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F3EDC100-1838-E0A5-B098-7FF3DD886A42}"/>
                </a:ext>
                <a:ext uri="{C183D7F6-B498-43B3-948B-1728B52AA6E4}">
                  <adec:decorative xmlns:adec="http://schemas.microsoft.com/office/drawing/2017/decorative" val="1"/>
                </a:ext>
              </a:extLst>
            </p:cNvPr>
            <p:cNvSpPr/>
            <p:nvPr/>
          </p:nvSpPr>
          <p:spPr bwMode="auto">
            <a:xfrm>
              <a:off x="2450785" y="2638236"/>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F7D20623-3B95-E4AD-EB53-CE560644B679}"/>
                </a:ext>
                <a:ext uri="{C183D7F6-B498-43B3-948B-1728B52AA6E4}">
                  <adec:decorative xmlns:adec="http://schemas.microsoft.com/office/drawing/2017/decorative" val="1"/>
                </a:ext>
              </a:extLst>
            </p:cNvPr>
            <p:cNvSpPr/>
            <p:nvPr/>
          </p:nvSpPr>
          <p:spPr bwMode="auto">
            <a:xfrm>
              <a:off x="4603698" y="2638236"/>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20" name="Rectangle: Rounded Corners 19">
              <a:extLst>
                <a:ext uri="{FF2B5EF4-FFF2-40B4-BE49-F238E27FC236}">
                  <a16:creationId xmlns:a16="http://schemas.microsoft.com/office/drawing/2014/main" id="{895A1BA9-101C-CBC4-2FCE-521D3FA90933}"/>
                </a:ext>
                <a:ext uri="{C183D7F6-B498-43B3-948B-1728B52AA6E4}">
                  <adec:decorative xmlns:adec="http://schemas.microsoft.com/office/drawing/2017/decorative" val="1"/>
                </a:ext>
              </a:extLst>
            </p:cNvPr>
            <p:cNvSpPr/>
            <p:nvPr/>
          </p:nvSpPr>
          <p:spPr bwMode="auto">
            <a:xfrm>
              <a:off x="6184637" y="2638236"/>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30" name="Rectangle: Rounded Corners 29">
              <a:extLst>
                <a:ext uri="{FF2B5EF4-FFF2-40B4-BE49-F238E27FC236}">
                  <a16:creationId xmlns:a16="http://schemas.microsoft.com/office/drawing/2014/main" id="{32AC2271-113A-9C6B-7FBD-AFEA4659B515}"/>
                </a:ext>
                <a:ext uri="{C183D7F6-B498-43B3-948B-1728B52AA6E4}">
                  <adec:decorative xmlns:adec="http://schemas.microsoft.com/office/drawing/2017/decorative" val="1"/>
                </a:ext>
              </a:extLst>
            </p:cNvPr>
            <p:cNvSpPr/>
            <p:nvPr/>
          </p:nvSpPr>
          <p:spPr bwMode="auto">
            <a:xfrm>
              <a:off x="8337551" y="2638236"/>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36" name="Rectangle: Rounded Corners 35">
              <a:extLst>
                <a:ext uri="{FF2B5EF4-FFF2-40B4-BE49-F238E27FC236}">
                  <a16:creationId xmlns:a16="http://schemas.microsoft.com/office/drawing/2014/main" id="{F95C2EBF-1581-B07C-3095-BE26BF330DBE}"/>
                </a:ext>
                <a:ext uri="{C183D7F6-B498-43B3-948B-1728B52AA6E4}">
                  <adec:decorative xmlns:adec="http://schemas.microsoft.com/office/drawing/2017/decorative" val="1"/>
                </a:ext>
              </a:extLst>
            </p:cNvPr>
            <p:cNvSpPr/>
            <p:nvPr/>
          </p:nvSpPr>
          <p:spPr bwMode="auto">
            <a:xfrm>
              <a:off x="9918490" y="2638236"/>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31F72928-05B9-F487-E5BF-41817F472E21}"/>
                </a:ext>
              </a:extLst>
            </p:cNvPr>
            <p:cNvSpPr>
              <a:spLocks/>
            </p:cNvSpPr>
            <p:nvPr/>
          </p:nvSpPr>
          <p:spPr bwMode="auto">
            <a:xfrm>
              <a:off x="869846" y="2636231"/>
              <a:ext cx="141001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a:ln>
                    <a:noFill/>
                  </a:ln>
                  <a:solidFill>
                    <a:schemeClr val="tx2"/>
                  </a:solidFill>
                  <a:effectLst/>
                  <a:uLnTx/>
                  <a:uFillTx/>
                  <a:latin typeface="+mj-lt"/>
                  <a:ea typeface="+mj-ea"/>
                  <a:cs typeface="+mj-cs"/>
                </a:rPr>
                <a:t>アジェンダ作成</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ja" sz="1400" i="0" u="none" strike="noStrike" kern="1200" cap="none" spc="0" normalizeH="0" baseline="0" noProof="0">
                  <a:ln>
                    <a:noFill/>
                  </a:ln>
                  <a:solidFill>
                    <a:schemeClr val="tx2"/>
                  </a:solidFill>
                  <a:effectLst/>
                  <a:uLnTx/>
                  <a:uFillTx/>
                  <a:latin typeface="+mj-lt"/>
                  <a:ea typeface="+mj-ea"/>
                  <a:cs typeface="+mj-cs"/>
                </a:rPr>
                <a:t>の自動化</a:t>
              </a:r>
            </a:p>
          </p:txBody>
        </p:sp>
        <p:sp>
          <p:nvSpPr>
            <p:cNvPr id="45" name="Rectangle 44">
              <a:extLst>
                <a:ext uri="{FF2B5EF4-FFF2-40B4-BE49-F238E27FC236}">
                  <a16:creationId xmlns:a16="http://schemas.microsoft.com/office/drawing/2014/main" id="{22EBCB54-DDFC-1EB2-E875-7C044C09DBAC}"/>
                </a:ext>
              </a:extLst>
            </p:cNvPr>
            <p:cNvSpPr>
              <a:spLocks/>
            </p:cNvSpPr>
            <p:nvPr/>
          </p:nvSpPr>
          <p:spPr bwMode="auto">
            <a:xfrm>
              <a:off x="2450785" y="2708784"/>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a:ln>
                    <a:noFill/>
                  </a:ln>
                  <a:solidFill>
                    <a:schemeClr val="tx2"/>
                  </a:solidFill>
                  <a:effectLst/>
                  <a:uLnTx/>
                  <a:uFillTx/>
                  <a:latin typeface="+mj-lt"/>
                  <a:ea typeface="+mj-ea"/>
                  <a:cs typeface="+mj-cs"/>
                </a:rPr>
                <a:t>要約。</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ja" sz="1400" i="0" u="none" strike="noStrike" kern="1200" cap="none" spc="0" normalizeH="0" baseline="0" noProof="0">
                  <a:ln>
                    <a:noFill/>
                  </a:ln>
                  <a:solidFill>
                    <a:schemeClr val="tx2"/>
                  </a:solidFill>
                  <a:effectLst/>
                  <a:uLnTx/>
                  <a:uFillTx/>
                  <a:latin typeface="+mj-lt"/>
                  <a:ea typeface="+mj-ea"/>
                  <a:cs typeface="+mj-cs"/>
                </a:rPr>
                <a:t>会議またはチャット </a:t>
              </a:r>
            </a:p>
          </p:txBody>
        </p:sp>
        <p:sp>
          <p:nvSpPr>
            <p:cNvPr id="54" name="Rectangle 53">
              <a:extLst>
                <a:ext uri="{FF2B5EF4-FFF2-40B4-BE49-F238E27FC236}">
                  <a16:creationId xmlns:a16="http://schemas.microsoft.com/office/drawing/2014/main" id="{94B09F99-8D3B-C20D-208E-9CE035904422}"/>
                </a:ext>
              </a:extLst>
            </p:cNvPr>
            <p:cNvSpPr>
              <a:spLocks/>
            </p:cNvSpPr>
            <p:nvPr/>
          </p:nvSpPr>
          <p:spPr bwMode="auto">
            <a:xfrm>
              <a:off x="4603698" y="2624509"/>
              <a:ext cx="141001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a:ln>
                    <a:noFill/>
                  </a:ln>
                  <a:solidFill>
                    <a:schemeClr val="tx2"/>
                  </a:solidFill>
                  <a:effectLst/>
                  <a:uLnTx/>
                  <a:uFillTx/>
                  <a:latin typeface="+mj-lt"/>
                  <a:ea typeface="+mj-ea"/>
                  <a:cs typeface="+mj-cs"/>
                </a:rPr>
                <a:t>既存のテキストを別の形式に変換</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ja" sz="1400" i="0" u="none" strike="noStrike" kern="1200" cap="none" spc="0" normalizeH="0" baseline="0" noProof="0">
                  <a:ln>
                    <a:noFill/>
                  </a:ln>
                  <a:solidFill>
                    <a:schemeClr val="tx2"/>
                  </a:solidFill>
                  <a:effectLst/>
                  <a:uLnTx/>
                  <a:uFillTx/>
                  <a:latin typeface="+mj-lt"/>
                  <a:ea typeface="+mj-ea"/>
                  <a:cs typeface="+mj-cs"/>
                </a:rPr>
                <a:t>する</a:t>
              </a:r>
            </a:p>
          </p:txBody>
        </p:sp>
        <p:sp>
          <p:nvSpPr>
            <p:cNvPr id="58" name="Rectangle 57">
              <a:extLst>
                <a:ext uri="{FF2B5EF4-FFF2-40B4-BE49-F238E27FC236}">
                  <a16:creationId xmlns:a16="http://schemas.microsoft.com/office/drawing/2014/main" id="{2FEB527C-6568-E543-3C6E-12FD424C160F}"/>
                </a:ext>
              </a:extLst>
            </p:cNvPr>
            <p:cNvSpPr>
              <a:spLocks/>
            </p:cNvSpPr>
            <p:nvPr/>
          </p:nvSpPr>
          <p:spPr bwMode="auto">
            <a:xfrm>
              <a:off x="6184637" y="2708784"/>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a:ln>
                    <a:noFill/>
                  </a:ln>
                  <a:solidFill>
                    <a:schemeClr val="tx2"/>
                  </a:solidFill>
                  <a:effectLst/>
                  <a:uLnTx/>
                  <a:uFillTx/>
                  <a:latin typeface="+mj-lt"/>
                  <a:ea typeface="+mj-ea"/>
                  <a:cs typeface="+mj-cs"/>
                </a:rPr>
                <a:t>最初のドラフト</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ja" sz="1400" i="0" u="none" strike="noStrike" kern="1200" cap="none" spc="0" normalizeH="0" baseline="0" noProof="0">
                  <a:ln>
                    <a:noFill/>
                  </a:ln>
                  <a:solidFill>
                    <a:schemeClr val="tx2"/>
                  </a:solidFill>
                  <a:effectLst/>
                  <a:uLnTx/>
                  <a:uFillTx/>
                  <a:latin typeface="+mj-lt"/>
                  <a:ea typeface="+mj-ea"/>
                  <a:cs typeface="+mj-cs"/>
                </a:rPr>
                <a:t>を作成する</a:t>
              </a:r>
            </a:p>
          </p:txBody>
        </p:sp>
        <p:sp>
          <p:nvSpPr>
            <p:cNvPr id="1025" name="Rectangle 1024">
              <a:extLst>
                <a:ext uri="{FF2B5EF4-FFF2-40B4-BE49-F238E27FC236}">
                  <a16:creationId xmlns:a16="http://schemas.microsoft.com/office/drawing/2014/main" id="{C2BA3F91-98D9-52CF-6367-DCC1BA788E89}"/>
                </a:ext>
              </a:extLst>
            </p:cNvPr>
            <p:cNvSpPr/>
            <p:nvPr/>
          </p:nvSpPr>
          <p:spPr bwMode="auto">
            <a:xfrm>
              <a:off x="8337551" y="2636231"/>
              <a:ext cx="141001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a:ln>
                    <a:noFill/>
                  </a:ln>
                  <a:solidFill>
                    <a:schemeClr val="tx2"/>
                  </a:solidFill>
                  <a:effectLst/>
                  <a:uLnTx/>
                  <a:uFillTx/>
                  <a:latin typeface="+mj-lt"/>
                  <a:ea typeface="+mj-ea"/>
                  <a:cs typeface="+mj-cs"/>
                </a:rPr>
                <a:t>新しいメールの著者/コーチングを受ける</a:t>
              </a:r>
            </a:p>
          </p:txBody>
        </p:sp>
        <p:sp>
          <p:nvSpPr>
            <p:cNvPr id="1037" name="Rectangle 1036">
              <a:extLst>
                <a:ext uri="{FF2B5EF4-FFF2-40B4-BE49-F238E27FC236}">
                  <a16:creationId xmlns:a16="http://schemas.microsoft.com/office/drawing/2014/main" id="{FCF22913-961D-2759-0E16-5DA7BD89AE70}"/>
                </a:ext>
              </a:extLst>
            </p:cNvPr>
            <p:cNvSpPr/>
            <p:nvPr/>
          </p:nvSpPr>
          <p:spPr bwMode="auto">
            <a:xfrm>
              <a:off x="9918490" y="2647954"/>
              <a:ext cx="141001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a:ln>
                    <a:noFill/>
                  </a:ln>
                  <a:solidFill>
                    <a:schemeClr val="tx2"/>
                  </a:solidFill>
                  <a:effectLst/>
                  <a:uLnTx/>
                  <a:uFillTx/>
                  <a:latin typeface="+mj-lt"/>
                  <a:ea typeface="+mj-ea"/>
                  <a:cs typeface="+mj-cs"/>
                </a:rPr>
                <a:t>Q&amp;Aとアイデアの生成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a:ln>
                    <a:noFill/>
                  </a:ln>
                  <a:solidFill>
                    <a:schemeClr val="tx2"/>
                  </a:solidFill>
                  <a:effectLst/>
                  <a:uLnTx/>
                  <a:uFillTx/>
                  <a:latin typeface="+mj-lt"/>
                  <a:ea typeface="+mj-ea"/>
                  <a:cs typeface="+mj-cs"/>
                </a:rPr>
                <a:t>チャットで</a:t>
              </a:r>
            </a:p>
          </p:txBody>
        </p:sp>
      </p:grpSp>
      <p:grpSp>
        <p:nvGrpSpPr>
          <p:cNvPr id="1048" name="Group 1047" descr="自分自身が影響を与える機会を探る例を示すオブジェクト。">
            <a:extLst>
              <a:ext uri="{FF2B5EF4-FFF2-40B4-BE49-F238E27FC236}">
                <a16:creationId xmlns:a16="http://schemas.microsoft.com/office/drawing/2014/main" id="{171BBF5F-3B37-70EF-EB33-3E373D8D4549}"/>
              </a:ext>
            </a:extLst>
          </p:cNvPr>
          <p:cNvGrpSpPr/>
          <p:nvPr/>
        </p:nvGrpSpPr>
        <p:grpSpPr>
          <a:xfrm>
            <a:off x="869846" y="3352708"/>
            <a:ext cx="10458659" cy="685566"/>
            <a:chOff x="869846" y="3495416"/>
            <a:chExt cx="10458659" cy="685566"/>
          </a:xfrm>
        </p:grpSpPr>
        <p:sp>
          <p:nvSpPr>
            <p:cNvPr id="9" name="Rectangle: Rounded Corners 8">
              <a:extLst>
                <a:ext uri="{FF2B5EF4-FFF2-40B4-BE49-F238E27FC236}">
                  <a16:creationId xmlns:a16="http://schemas.microsoft.com/office/drawing/2014/main" id="{9D30E81A-2DC7-8145-12A8-6049857A1B63}"/>
                </a:ext>
                <a:ext uri="{C183D7F6-B498-43B3-948B-1728B52AA6E4}">
                  <adec:decorative xmlns:adec="http://schemas.microsoft.com/office/drawing/2017/decorative" val="1"/>
                </a:ext>
              </a:extLst>
            </p:cNvPr>
            <p:cNvSpPr/>
            <p:nvPr/>
          </p:nvSpPr>
          <p:spPr bwMode="auto">
            <a:xfrm>
              <a:off x="869846" y="3497421"/>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B5114B23-8062-55E5-39A4-F7B5918BC910}"/>
                </a:ext>
                <a:ext uri="{C183D7F6-B498-43B3-948B-1728B52AA6E4}">
                  <adec:decorative xmlns:adec="http://schemas.microsoft.com/office/drawing/2017/decorative" val="1"/>
                </a:ext>
              </a:extLst>
            </p:cNvPr>
            <p:cNvSpPr/>
            <p:nvPr/>
          </p:nvSpPr>
          <p:spPr bwMode="auto">
            <a:xfrm>
              <a:off x="2450785" y="3497421"/>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871F9834-759D-475B-FBDF-A493B2D2F7B0}"/>
                </a:ext>
                <a:ext uri="{C183D7F6-B498-43B3-948B-1728B52AA6E4}">
                  <adec:decorative xmlns:adec="http://schemas.microsoft.com/office/drawing/2017/decorative" val="1"/>
                </a:ext>
              </a:extLst>
            </p:cNvPr>
            <p:cNvSpPr/>
            <p:nvPr/>
          </p:nvSpPr>
          <p:spPr bwMode="auto">
            <a:xfrm>
              <a:off x="4603698" y="3497421"/>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21" name="Rectangle: Rounded Corners 20">
              <a:extLst>
                <a:ext uri="{FF2B5EF4-FFF2-40B4-BE49-F238E27FC236}">
                  <a16:creationId xmlns:a16="http://schemas.microsoft.com/office/drawing/2014/main" id="{33FE0DB8-2CB7-BE08-D2BD-059A6522A3B1}"/>
                </a:ext>
                <a:ext uri="{C183D7F6-B498-43B3-948B-1728B52AA6E4}">
                  <adec:decorative xmlns:adec="http://schemas.microsoft.com/office/drawing/2017/decorative" val="1"/>
                </a:ext>
              </a:extLst>
            </p:cNvPr>
            <p:cNvSpPr/>
            <p:nvPr/>
          </p:nvSpPr>
          <p:spPr bwMode="auto">
            <a:xfrm>
              <a:off x="6184637" y="3497421"/>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D45D55E8-7FCF-E678-7869-917190CD9DB0}"/>
                </a:ext>
                <a:ext uri="{C183D7F6-B498-43B3-948B-1728B52AA6E4}">
                  <adec:decorative xmlns:adec="http://schemas.microsoft.com/office/drawing/2017/decorative" val="1"/>
                </a:ext>
              </a:extLst>
            </p:cNvPr>
            <p:cNvSpPr/>
            <p:nvPr/>
          </p:nvSpPr>
          <p:spPr bwMode="auto">
            <a:xfrm>
              <a:off x="8337551" y="3497421"/>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37" name="Rectangle: Rounded Corners 36">
              <a:extLst>
                <a:ext uri="{FF2B5EF4-FFF2-40B4-BE49-F238E27FC236}">
                  <a16:creationId xmlns:a16="http://schemas.microsoft.com/office/drawing/2014/main" id="{DC79084A-09DA-5D92-1DC9-6D4791F1CE65}"/>
                </a:ext>
                <a:ext uri="{C183D7F6-B498-43B3-948B-1728B52AA6E4}">
                  <adec:decorative xmlns:adec="http://schemas.microsoft.com/office/drawing/2017/decorative" val="1"/>
                </a:ext>
              </a:extLst>
            </p:cNvPr>
            <p:cNvSpPr/>
            <p:nvPr/>
          </p:nvSpPr>
          <p:spPr bwMode="auto">
            <a:xfrm>
              <a:off x="9918490" y="3497421"/>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78FF0911-514E-63E4-02B1-D2DC436F1DDE}"/>
                </a:ext>
              </a:extLst>
            </p:cNvPr>
            <p:cNvSpPr>
              <a:spLocks/>
            </p:cNvSpPr>
            <p:nvPr/>
          </p:nvSpPr>
          <p:spPr bwMode="auto">
            <a:xfrm>
              <a:off x="869846" y="3614135"/>
              <a:ext cx="1410015" cy="4045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a:ln>
                    <a:noFill/>
                  </a:ln>
                  <a:solidFill>
                    <a:schemeClr val="tx2"/>
                  </a:solidFill>
                  <a:effectLst/>
                  <a:uLnTx/>
                  <a:uFillTx/>
                  <a:latin typeface="+mj-lt"/>
                  <a:ea typeface="+mj-ea"/>
                  <a:cs typeface="+mj-cs"/>
                </a:rPr>
                <a:t>会議の概要とメモ </a:t>
              </a:r>
            </a:p>
          </p:txBody>
        </p:sp>
        <p:sp>
          <p:nvSpPr>
            <p:cNvPr id="46" name="Rectangle 45">
              <a:extLst>
                <a:ext uri="{FF2B5EF4-FFF2-40B4-BE49-F238E27FC236}">
                  <a16:creationId xmlns:a16="http://schemas.microsoft.com/office/drawing/2014/main" id="{A24A5AE3-EC44-711E-575B-7C08E6558A6D}"/>
                </a:ext>
              </a:extLst>
            </p:cNvPr>
            <p:cNvSpPr>
              <a:spLocks/>
            </p:cNvSpPr>
            <p:nvPr/>
          </p:nvSpPr>
          <p:spPr bwMode="auto">
            <a:xfrm>
              <a:off x="2450785" y="3614135"/>
              <a:ext cx="1410015" cy="4045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a:ln>
                    <a:noFill/>
                  </a:ln>
                  <a:solidFill>
                    <a:schemeClr val="tx2"/>
                  </a:solidFill>
                  <a:effectLst/>
                  <a:uLnTx/>
                  <a:uFillTx/>
                  <a:latin typeface="+mj-lt"/>
                  <a:ea typeface="+mj-ea"/>
                  <a:cs typeface="+mj-cs"/>
                </a:rPr>
                <a:t>ライブ感情分析</a:t>
              </a:r>
            </a:p>
          </p:txBody>
        </p:sp>
        <p:sp>
          <p:nvSpPr>
            <p:cNvPr id="55" name="Rectangle 54">
              <a:extLst>
                <a:ext uri="{FF2B5EF4-FFF2-40B4-BE49-F238E27FC236}">
                  <a16:creationId xmlns:a16="http://schemas.microsoft.com/office/drawing/2014/main" id="{076571E0-D964-27E0-1949-0C447729D564}"/>
                </a:ext>
              </a:extLst>
            </p:cNvPr>
            <p:cNvSpPr>
              <a:spLocks/>
            </p:cNvSpPr>
            <p:nvPr/>
          </p:nvSpPr>
          <p:spPr bwMode="auto">
            <a:xfrm>
              <a:off x="4603698" y="3495416"/>
              <a:ext cx="141001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a:ln>
                    <a:noFill/>
                  </a:ln>
                  <a:solidFill>
                    <a:schemeClr val="tx2"/>
                  </a:solidFill>
                  <a:effectLst/>
                  <a:uLnTx/>
                  <a:uFillTx/>
                  <a:latin typeface="+mj-lt"/>
                  <a:ea typeface="+mj-ea"/>
                  <a:cs typeface="+mj-cs"/>
                </a:rPr>
                <a:t>コンテンツ/フォーマットの編集と調整</a:t>
              </a:r>
            </a:p>
          </p:txBody>
        </p:sp>
        <p:sp>
          <p:nvSpPr>
            <p:cNvPr id="59" name="Rectangle 58">
              <a:extLst>
                <a:ext uri="{FF2B5EF4-FFF2-40B4-BE49-F238E27FC236}">
                  <a16:creationId xmlns:a16="http://schemas.microsoft.com/office/drawing/2014/main" id="{2AB49731-46F3-370B-B512-8A457EF51DE7}"/>
                </a:ext>
              </a:extLst>
            </p:cNvPr>
            <p:cNvSpPr>
              <a:spLocks/>
            </p:cNvSpPr>
            <p:nvPr/>
          </p:nvSpPr>
          <p:spPr bwMode="auto">
            <a:xfrm>
              <a:off x="6184637" y="3567969"/>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ja" sz="1400" i="0" u="none" strike="noStrike" kern="1200" cap="none" spc="0" normalizeH="0" baseline="0" noProof="0">
                  <a:ln>
                    <a:noFill/>
                  </a:ln>
                  <a:solidFill>
                    <a:schemeClr val="tx2"/>
                  </a:solidFill>
                  <a:effectLst/>
                  <a:uLnTx/>
                  <a:uFillTx/>
                  <a:latin typeface="+mj-lt"/>
                  <a:ea typeface="+mj-ea"/>
                  <a:cs typeface="+mj-cs"/>
                </a:rPr>
                <a:t>コンテキストを追加する</a:t>
              </a:r>
            </a:p>
          </p:txBody>
        </p:sp>
        <p:sp>
          <p:nvSpPr>
            <p:cNvPr id="1035" name="Rectangle 1034">
              <a:extLst>
                <a:ext uri="{FF2B5EF4-FFF2-40B4-BE49-F238E27FC236}">
                  <a16:creationId xmlns:a16="http://schemas.microsoft.com/office/drawing/2014/main" id="{9BEC3A2B-71AC-4A2C-5B63-D743EEC31CD4}"/>
                </a:ext>
              </a:extLst>
            </p:cNvPr>
            <p:cNvSpPr/>
            <p:nvPr/>
          </p:nvSpPr>
          <p:spPr bwMode="auto">
            <a:xfrm>
              <a:off x="8337551" y="3614861"/>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a:ln>
                    <a:noFill/>
                  </a:ln>
                  <a:solidFill>
                    <a:schemeClr val="tx2"/>
                  </a:solidFill>
                  <a:effectLst/>
                  <a:uLnTx/>
                  <a:uFillTx/>
                  <a:latin typeface="+mj-lt"/>
                  <a:ea typeface="+mj-ea"/>
                  <a:cs typeface="+mj-cs"/>
                </a:rPr>
                <a:t>スレッドへの</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ja" sz="1400" i="0" u="none" strike="noStrike" kern="1200" cap="none" spc="0" normalizeH="0" baseline="0" noProof="0">
                  <a:ln>
                    <a:noFill/>
                  </a:ln>
                  <a:solidFill>
                    <a:schemeClr val="tx2"/>
                  </a:solidFill>
                  <a:effectLst/>
                  <a:uLnTx/>
                  <a:uFillTx/>
                  <a:latin typeface="+mj-lt"/>
                  <a:ea typeface="+mj-ea"/>
                  <a:cs typeface="+mj-cs"/>
                </a:rPr>
                <a:t>返信の提案</a:t>
              </a:r>
            </a:p>
          </p:txBody>
        </p:sp>
        <p:sp>
          <p:nvSpPr>
            <p:cNvPr id="1042" name="Rectangle 1041">
              <a:extLst>
                <a:ext uri="{FF2B5EF4-FFF2-40B4-BE49-F238E27FC236}">
                  <a16:creationId xmlns:a16="http://schemas.microsoft.com/office/drawing/2014/main" id="{1E43B825-E564-5F09-3B1D-12EA5D33C88A}"/>
                </a:ext>
              </a:extLst>
            </p:cNvPr>
            <p:cNvSpPr/>
            <p:nvPr/>
          </p:nvSpPr>
          <p:spPr bwMode="auto">
            <a:xfrm>
              <a:off x="9918490" y="3614862"/>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a:ln>
                    <a:noFill/>
                  </a:ln>
                  <a:solidFill>
                    <a:schemeClr val="tx2"/>
                  </a:solidFill>
                  <a:effectLst/>
                  <a:uLnTx/>
                  <a:uFillTx/>
                  <a:latin typeface="+mj-lt"/>
                  <a:ea typeface="+mj-ea"/>
                  <a:cs typeface="+mj-cs"/>
                </a:rPr>
                <a:t>メモ</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ja" sz="1400" i="0" u="none" strike="noStrike" kern="1200" cap="none" spc="0" normalizeH="0" baseline="0" noProof="0">
                  <a:ln>
                    <a:noFill/>
                  </a:ln>
                  <a:solidFill>
                    <a:schemeClr val="tx2"/>
                  </a:solidFill>
                  <a:effectLst/>
                  <a:uLnTx/>
                  <a:uFillTx/>
                  <a:latin typeface="+mj-lt"/>
                  <a:ea typeface="+mj-ea"/>
                  <a:cs typeface="+mj-cs"/>
                </a:rPr>
                <a:t>の要約 </a:t>
              </a:r>
            </a:p>
          </p:txBody>
        </p:sp>
      </p:grpSp>
      <p:grpSp>
        <p:nvGrpSpPr>
          <p:cNvPr id="1047" name="Group 1046" descr="自分自身が影響を与える機会を探る例を示すオブジェクト。">
            <a:extLst>
              <a:ext uri="{FF2B5EF4-FFF2-40B4-BE49-F238E27FC236}">
                <a16:creationId xmlns:a16="http://schemas.microsoft.com/office/drawing/2014/main" id="{7B5397BF-E279-1A61-84A4-6305A3ED22BE}"/>
              </a:ext>
            </a:extLst>
          </p:cNvPr>
          <p:cNvGrpSpPr/>
          <p:nvPr/>
        </p:nvGrpSpPr>
        <p:grpSpPr>
          <a:xfrm>
            <a:off x="869846" y="4240259"/>
            <a:ext cx="10458659" cy="683561"/>
            <a:chOff x="869846" y="4235647"/>
            <a:chExt cx="10458659" cy="683561"/>
          </a:xfrm>
        </p:grpSpPr>
        <p:sp>
          <p:nvSpPr>
            <p:cNvPr id="10" name="Rectangle: Rounded Corners 9">
              <a:extLst>
                <a:ext uri="{FF2B5EF4-FFF2-40B4-BE49-F238E27FC236}">
                  <a16:creationId xmlns:a16="http://schemas.microsoft.com/office/drawing/2014/main" id="{E36380AA-18BC-F941-1102-601D08272654}"/>
                </a:ext>
                <a:ext uri="{C183D7F6-B498-43B3-948B-1728B52AA6E4}">
                  <adec:decorative xmlns:adec="http://schemas.microsoft.com/office/drawing/2017/decorative" val="1"/>
                </a:ext>
              </a:extLst>
            </p:cNvPr>
            <p:cNvSpPr/>
            <p:nvPr/>
          </p:nvSpPr>
          <p:spPr bwMode="auto">
            <a:xfrm>
              <a:off x="869846" y="4235647"/>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6A08E966-5F82-1708-C82F-8D210A4F9068}"/>
                </a:ext>
                <a:ext uri="{C183D7F6-B498-43B3-948B-1728B52AA6E4}">
                  <adec:decorative xmlns:adec="http://schemas.microsoft.com/office/drawing/2017/decorative" val="1"/>
                </a:ext>
              </a:extLst>
            </p:cNvPr>
            <p:cNvSpPr/>
            <p:nvPr/>
          </p:nvSpPr>
          <p:spPr bwMode="auto">
            <a:xfrm>
              <a:off x="2450785" y="4235647"/>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19" name="Rectangle: Rounded Corners 18">
              <a:extLst>
                <a:ext uri="{FF2B5EF4-FFF2-40B4-BE49-F238E27FC236}">
                  <a16:creationId xmlns:a16="http://schemas.microsoft.com/office/drawing/2014/main" id="{DE557045-211E-C34E-03BD-D0D378BA2D75}"/>
                </a:ext>
                <a:ext uri="{C183D7F6-B498-43B3-948B-1728B52AA6E4}">
                  <adec:decorative xmlns:adec="http://schemas.microsoft.com/office/drawing/2017/decorative" val="1"/>
                </a:ext>
              </a:extLst>
            </p:cNvPr>
            <p:cNvSpPr/>
            <p:nvPr/>
          </p:nvSpPr>
          <p:spPr bwMode="auto">
            <a:xfrm>
              <a:off x="4603698" y="4235647"/>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9B90FD11-8769-4A5E-3550-3996EBBFFE4A}"/>
                </a:ext>
                <a:ext uri="{C183D7F6-B498-43B3-948B-1728B52AA6E4}">
                  <adec:decorative xmlns:adec="http://schemas.microsoft.com/office/drawing/2017/decorative" val="1"/>
                </a:ext>
              </a:extLst>
            </p:cNvPr>
            <p:cNvSpPr/>
            <p:nvPr/>
          </p:nvSpPr>
          <p:spPr bwMode="auto">
            <a:xfrm>
              <a:off x="6184637" y="4235647"/>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35" name="Rectangle: Rounded Corners 34">
              <a:extLst>
                <a:ext uri="{FF2B5EF4-FFF2-40B4-BE49-F238E27FC236}">
                  <a16:creationId xmlns:a16="http://schemas.microsoft.com/office/drawing/2014/main" id="{E161B221-0414-047D-26B5-79CAA20B4FD4}"/>
                </a:ext>
                <a:ext uri="{C183D7F6-B498-43B3-948B-1728B52AA6E4}">
                  <adec:decorative xmlns:adec="http://schemas.microsoft.com/office/drawing/2017/decorative" val="1"/>
                </a:ext>
              </a:extLst>
            </p:cNvPr>
            <p:cNvSpPr/>
            <p:nvPr/>
          </p:nvSpPr>
          <p:spPr bwMode="auto">
            <a:xfrm>
              <a:off x="8337551" y="4235647"/>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38" name="Rectangle: Rounded Corners 37">
              <a:extLst>
                <a:ext uri="{FF2B5EF4-FFF2-40B4-BE49-F238E27FC236}">
                  <a16:creationId xmlns:a16="http://schemas.microsoft.com/office/drawing/2014/main" id="{B13F0213-94F7-3542-CE62-02ACA6A0F62A}"/>
                </a:ext>
                <a:ext uri="{C183D7F6-B498-43B3-948B-1728B52AA6E4}">
                  <adec:decorative xmlns:adec="http://schemas.microsoft.com/office/drawing/2017/decorative" val="1"/>
                </a:ext>
              </a:extLst>
            </p:cNvPr>
            <p:cNvSpPr/>
            <p:nvPr/>
          </p:nvSpPr>
          <p:spPr bwMode="auto">
            <a:xfrm>
              <a:off x="9918490" y="4235647"/>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EF8D883E-7E72-CB91-5023-B60D10D9122F}"/>
                </a:ext>
              </a:extLst>
            </p:cNvPr>
            <p:cNvSpPr>
              <a:spLocks/>
            </p:cNvSpPr>
            <p:nvPr/>
          </p:nvSpPr>
          <p:spPr bwMode="auto">
            <a:xfrm>
              <a:off x="869846" y="4437000"/>
              <a:ext cx="1410015" cy="2022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a:ln>
                    <a:noFill/>
                  </a:ln>
                  <a:solidFill>
                    <a:schemeClr val="tx2"/>
                  </a:solidFill>
                  <a:effectLst/>
                  <a:uLnTx/>
                  <a:uFillTx/>
                  <a:latin typeface="+mj-lt"/>
                  <a:ea typeface="+mj-ea"/>
                  <a:cs typeface="+mj-cs"/>
                </a:rPr>
                <a:t>次のステップのアクション</a:t>
              </a:r>
            </a:p>
          </p:txBody>
        </p:sp>
        <p:sp>
          <p:nvSpPr>
            <p:cNvPr id="48" name="Rectangle 47">
              <a:extLst>
                <a:ext uri="{FF2B5EF4-FFF2-40B4-BE49-F238E27FC236}">
                  <a16:creationId xmlns:a16="http://schemas.microsoft.com/office/drawing/2014/main" id="{2E12E5AB-2A7B-D41D-9C1C-F395092417D3}"/>
                </a:ext>
              </a:extLst>
            </p:cNvPr>
            <p:cNvSpPr>
              <a:spLocks/>
            </p:cNvSpPr>
            <p:nvPr/>
          </p:nvSpPr>
          <p:spPr bwMode="auto">
            <a:xfrm>
              <a:off x="2450785" y="4437000"/>
              <a:ext cx="1410015" cy="2022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a:ln>
                    <a:noFill/>
                  </a:ln>
                  <a:solidFill>
                    <a:schemeClr val="tx2"/>
                  </a:solidFill>
                  <a:effectLst/>
                  <a:uLnTx/>
                  <a:uFillTx/>
                  <a:latin typeface="+mj-lt"/>
                  <a:ea typeface="+mj-ea"/>
                  <a:cs typeface="+mj-cs"/>
                </a:rPr>
                <a:t>言語翻訳</a:t>
              </a:r>
            </a:p>
          </p:txBody>
        </p:sp>
        <p:sp>
          <p:nvSpPr>
            <p:cNvPr id="56" name="Rectangle 55">
              <a:extLst>
                <a:ext uri="{FF2B5EF4-FFF2-40B4-BE49-F238E27FC236}">
                  <a16:creationId xmlns:a16="http://schemas.microsoft.com/office/drawing/2014/main" id="{8873F5EA-A1C0-2ACF-9E61-85C80B79E8A4}"/>
                </a:ext>
              </a:extLst>
            </p:cNvPr>
            <p:cNvSpPr>
              <a:spLocks/>
            </p:cNvSpPr>
            <p:nvPr/>
          </p:nvSpPr>
          <p:spPr bwMode="auto">
            <a:xfrm>
              <a:off x="4603698" y="4306195"/>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a:ln>
                    <a:noFill/>
                  </a:ln>
                  <a:solidFill>
                    <a:schemeClr val="tx2"/>
                  </a:solidFill>
                  <a:effectLst/>
                  <a:uLnTx/>
                  <a:uFillTx/>
                  <a:latin typeface="+mj-lt"/>
                  <a:ea typeface="+mj-ea"/>
                  <a:cs typeface="+mj-cs"/>
                </a:rPr>
                <a:t>デッキ内容</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ja" sz="1400" i="0" u="none" strike="noStrike" kern="1200" cap="none" spc="0" normalizeH="0" baseline="0" noProof="0">
                  <a:ln>
                    <a:noFill/>
                  </a:ln>
                  <a:solidFill>
                    <a:schemeClr val="tx2"/>
                  </a:solidFill>
                  <a:effectLst/>
                  <a:uLnTx/>
                  <a:uFillTx/>
                  <a:latin typeface="+mj-lt"/>
                  <a:ea typeface="+mj-ea"/>
                  <a:cs typeface="+mj-cs"/>
                </a:rPr>
                <a:t>のまとめ</a:t>
              </a:r>
            </a:p>
          </p:txBody>
        </p:sp>
        <p:sp>
          <p:nvSpPr>
            <p:cNvPr id="60" name="Rectangle 59">
              <a:extLst>
                <a:ext uri="{FF2B5EF4-FFF2-40B4-BE49-F238E27FC236}">
                  <a16:creationId xmlns:a16="http://schemas.microsoft.com/office/drawing/2014/main" id="{9FAD3157-753F-10E1-2B83-FC8049B9DA10}"/>
                </a:ext>
              </a:extLst>
            </p:cNvPr>
            <p:cNvSpPr>
              <a:spLocks/>
            </p:cNvSpPr>
            <p:nvPr/>
          </p:nvSpPr>
          <p:spPr bwMode="auto">
            <a:xfrm>
              <a:off x="6184637" y="4306195"/>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a:ln>
                    <a:noFill/>
                  </a:ln>
                  <a:solidFill>
                    <a:schemeClr val="tx2"/>
                  </a:solidFill>
                  <a:effectLst/>
                  <a:uLnTx/>
                  <a:uFillTx/>
                  <a:latin typeface="+mj-lt"/>
                  <a:ea typeface="+mj-ea"/>
                  <a:cs typeface="+mj-cs"/>
                </a:rPr>
                <a:t>テキスト (長)</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ja" sz="1400" i="0" u="none" strike="noStrike" kern="1200" cap="none" spc="0" normalizeH="0" baseline="0" noProof="0">
                  <a:ln>
                    <a:noFill/>
                  </a:ln>
                  <a:solidFill>
                    <a:schemeClr val="tx2"/>
                  </a:solidFill>
                  <a:effectLst/>
                  <a:uLnTx/>
                  <a:uFillTx/>
                  <a:latin typeface="+mj-lt"/>
                  <a:ea typeface="+mj-ea"/>
                  <a:cs typeface="+mj-cs"/>
                </a:rPr>
                <a:t> の要約</a:t>
              </a:r>
            </a:p>
          </p:txBody>
        </p:sp>
        <p:sp>
          <p:nvSpPr>
            <p:cNvPr id="1036" name="Rectangle 1035">
              <a:extLst>
                <a:ext uri="{FF2B5EF4-FFF2-40B4-BE49-F238E27FC236}">
                  <a16:creationId xmlns:a16="http://schemas.microsoft.com/office/drawing/2014/main" id="{EA478E29-7C40-9F24-C146-A3600110DE36}"/>
                </a:ext>
              </a:extLst>
            </p:cNvPr>
            <p:cNvSpPr/>
            <p:nvPr/>
          </p:nvSpPr>
          <p:spPr bwMode="auto">
            <a:xfrm>
              <a:off x="8337551" y="4306195"/>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a:ln>
                    <a:noFill/>
                  </a:ln>
                  <a:solidFill>
                    <a:schemeClr val="tx2"/>
                  </a:solidFill>
                  <a:effectLst/>
                  <a:uLnTx/>
                  <a:uFillTx/>
                  <a:latin typeface="+mj-lt"/>
                  <a:ea typeface="+mj-ea"/>
                  <a:cs typeface="+mj-cs"/>
                </a:rPr>
                <a:t>長いスレッド</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ja" sz="1400" i="0" u="none" strike="noStrike" kern="1200" cap="none" spc="0" normalizeH="0" baseline="0" noProof="0">
                  <a:ln>
                    <a:noFill/>
                  </a:ln>
                  <a:solidFill>
                    <a:schemeClr val="tx2"/>
                  </a:solidFill>
                  <a:effectLst/>
                  <a:uLnTx/>
                  <a:uFillTx/>
                  <a:latin typeface="+mj-lt"/>
                  <a:ea typeface="+mj-ea"/>
                  <a:cs typeface="+mj-cs"/>
                </a:rPr>
                <a:t>を要約する</a:t>
              </a:r>
            </a:p>
          </p:txBody>
        </p:sp>
        <p:sp>
          <p:nvSpPr>
            <p:cNvPr id="1043" name="Rectangle 1042">
              <a:extLst>
                <a:ext uri="{FF2B5EF4-FFF2-40B4-BE49-F238E27FC236}">
                  <a16:creationId xmlns:a16="http://schemas.microsoft.com/office/drawing/2014/main" id="{B143A17A-D7B2-82E5-39A3-40D31F6B11A5}"/>
                </a:ext>
              </a:extLst>
            </p:cNvPr>
            <p:cNvSpPr/>
            <p:nvPr/>
          </p:nvSpPr>
          <p:spPr bwMode="auto">
            <a:xfrm>
              <a:off x="9918490" y="4306195"/>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a:ln>
                    <a:noFill/>
                  </a:ln>
                  <a:solidFill>
                    <a:schemeClr val="tx2"/>
                  </a:solidFill>
                  <a:effectLst/>
                  <a:uLnTx/>
                  <a:uFillTx/>
                  <a:latin typeface="+mj-lt"/>
                  <a:ea typeface="+mj-ea"/>
                  <a:cs typeface="+mj-cs"/>
                </a:rPr>
                <a:t>ToDoリスト </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ja" sz="1400" i="0" u="none" strike="noStrike" kern="1200" cap="none" spc="0" normalizeH="0" baseline="0" noProof="0">
                  <a:ln>
                    <a:noFill/>
                  </a:ln>
                  <a:solidFill>
                    <a:schemeClr val="tx2"/>
                  </a:solidFill>
                  <a:effectLst/>
                  <a:uLnTx/>
                  <a:uFillTx/>
                  <a:latin typeface="+mj-lt"/>
                  <a:ea typeface="+mj-ea"/>
                  <a:cs typeface="+mj-cs"/>
                </a:rPr>
                <a:t> の作成</a:t>
              </a:r>
            </a:p>
          </p:txBody>
        </p:sp>
      </p:grpSp>
      <p:grpSp>
        <p:nvGrpSpPr>
          <p:cNvPr id="1046" name="Group 1045" descr="自分自身が影響を与える機会を探る例を示すオブジェクト。">
            <a:extLst>
              <a:ext uri="{FF2B5EF4-FFF2-40B4-BE49-F238E27FC236}">
                <a16:creationId xmlns:a16="http://schemas.microsoft.com/office/drawing/2014/main" id="{B663628C-733B-A5AA-0E3D-7DB2BAD0D43E}"/>
              </a:ext>
            </a:extLst>
          </p:cNvPr>
          <p:cNvGrpSpPr/>
          <p:nvPr/>
        </p:nvGrpSpPr>
        <p:grpSpPr>
          <a:xfrm>
            <a:off x="869846" y="5125806"/>
            <a:ext cx="6746664" cy="683561"/>
            <a:chOff x="869846" y="5070468"/>
            <a:chExt cx="6746664" cy="683561"/>
          </a:xfrm>
        </p:grpSpPr>
        <p:sp>
          <p:nvSpPr>
            <p:cNvPr id="11" name="Rectangle: Rounded Corners 10">
              <a:extLst>
                <a:ext uri="{FF2B5EF4-FFF2-40B4-BE49-F238E27FC236}">
                  <a16:creationId xmlns:a16="http://schemas.microsoft.com/office/drawing/2014/main" id="{5E717FCC-A68D-6CF2-110F-A21867439AAD}"/>
                </a:ext>
                <a:ext uri="{C183D7F6-B498-43B3-948B-1728B52AA6E4}">
                  <adec:decorative xmlns:adec="http://schemas.microsoft.com/office/drawing/2017/decorative" val="1"/>
                </a:ext>
              </a:extLst>
            </p:cNvPr>
            <p:cNvSpPr/>
            <p:nvPr/>
          </p:nvSpPr>
          <p:spPr bwMode="auto">
            <a:xfrm>
              <a:off x="869846" y="5070468"/>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6FA9A302-A98A-8B41-9478-6E92262B982A}"/>
                </a:ext>
                <a:ext uri="{C183D7F6-B498-43B3-948B-1728B52AA6E4}">
                  <adec:decorative xmlns:adec="http://schemas.microsoft.com/office/drawing/2017/decorative" val="1"/>
                </a:ext>
              </a:extLst>
            </p:cNvPr>
            <p:cNvSpPr/>
            <p:nvPr/>
          </p:nvSpPr>
          <p:spPr bwMode="auto">
            <a:xfrm>
              <a:off x="2450785" y="5070468"/>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0673E9C4-7A6F-DBA6-D8AE-78E9627F9F25}"/>
                </a:ext>
                <a:ext uri="{C183D7F6-B498-43B3-948B-1728B52AA6E4}">
                  <adec:decorative xmlns:adec="http://schemas.microsoft.com/office/drawing/2017/decorative" val="1"/>
                </a:ext>
              </a:extLst>
            </p:cNvPr>
            <p:cNvSpPr/>
            <p:nvPr/>
          </p:nvSpPr>
          <p:spPr bwMode="auto">
            <a:xfrm>
              <a:off x="4603698" y="5070468"/>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37CD15CD-EA6F-9207-0C77-70B3DB50EE67}"/>
                </a:ext>
                <a:ext uri="{C183D7F6-B498-43B3-948B-1728B52AA6E4}">
                  <adec:decorative xmlns:adec="http://schemas.microsoft.com/office/drawing/2017/decorative" val="1"/>
                </a:ext>
              </a:extLst>
            </p:cNvPr>
            <p:cNvSpPr/>
            <p:nvPr/>
          </p:nvSpPr>
          <p:spPr bwMode="auto">
            <a:xfrm>
              <a:off x="6184637" y="5070468"/>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2"/>
                </a:soli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40E6F076-AF9C-43C2-A6DB-E7071F7760BF}"/>
                </a:ext>
              </a:extLst>
            </p:cNvPr>
            <p:cNvSpPr>
              <a:spLocks/>
            </p:cNvSpPr>
            <p:nvPr/>
          </p:nvSpPr>
          <p:spPr bwMode="auto">
            <a:xfrm>
              <a:off x="869846" y="5187182"/>
              <a:ext cx="1410015" cy="4045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a:ln>
                    <a:noFill/>
                  </a:ln>
                  <a:solidFill>
                    <a:schemeClr val="tx2"/>
                  </a:solidFill>
                  <a:effectLst/>
                  <a:uLnTx/>
                  <a:uFillTx/>
                  <a:latin typeface="+mj-lt"/>
                  <a:ea typeface="+mj-ea"/>
                  <a:cs typeface="+mj-cs"/>
                </a:rPr>
                <a:t>会議やチャットについて質問する</a:t>
              </a:r>
            </a:p>
          </p:txBody>
        </p:sp>
        <p:sp>
          <p:nvSpPr>
            <p:cNvPr id="49" name="Rectangle 48">
              <a:extLst>
                <a:ext uri="{FF2B5EF4-FFF2-40B4-BE49-F238E27FC236}">
                  <a16:creationId xmlns:a16="http://schemas.microsoft.com/office/drawing/2014/main" id="{1DF8D44D-7785-B2F9-6FD4-83C3C30EAEB5}"/>
                </a:ext>
              </a:extLst>
            </p:cNvPr>
            <p:cNvSpPr>
              <a:spLocks/>
            </p:cNvSpPr>
            <p:nvPr/>
          </p:nvSpPr>
          <p:spPr bwMode="auto">
            <a:xfrm>
              <a:off x="2450785" y="5187182"/>
              <a:ext cx="1410015" cy="4045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a:ln>
                    <a:noFill/>
                  </a:ln>
                  <a:solidFill>
                    <a:schemeClr val="tx2"/>
                  </a:solidFill>
                  <a:effectLst/>
                  <a:uLnTx/>
                  <a:uFillTx/>
                  <a:latin typeface="+mj-lt"/>
                  <a:ea typeface="+mj-ea"/>
                  <a:cs typeface="+mj-cs"/>
                </a:rPr>
                <a:t>共同ブレーンストーミング</a:t>
              </a:r>
            </a:p>
          </p:txBody>
        </p:sp>
        <p:sp>
          <p:nvSpPr>
            <p:cNvPr id="57" name="Rectangle 56">
              <a:extLst>
                <a:ext uri="{FF2B5EF4-FFF2-40B4-BE49-F238E27FC236}">
                  <a16:creationId xmlns:a16="http://schemas.microsoft.com/office/drawing/2014/main" id="{F0A0D7CF-EEC2-3C44-023F-D582E9ED9D87}"/>
                </a:ext>
              </a:extLst>
            </p:cNvPr>
            <p:cNvSpPr>
              <a:spLocks/>
            </p:cNvSpPr>
            <p:nvPr/>
          </p:nvSpPr>
          <p:spPr bwMode="auto">
            <a:xfrm>
              <a:off x="4603698" y="5141016"/>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a:ln>
                    <a:noFill/>
                  </a:ln>
                  <a:solidFill>
                    <a:schemeClr val="tx2"/>
                  </a:solidFill>
                  <a:effectLst/>
                  <a:uLnTx/>
                  <a:uFillTx/>
                  <a:latin typeface="+mj-lt"/>
                  <a:ea typeface="+mj-ea"/>
                  <a:cs typeface="+mj-cs"/>
                </a:rPr>
                <a:t>次のステップ</a:t>
              </a:r>
              <a:br>
                <a:rPr kumimoji="0" lang="en-US" sz="1400" i="0" u="none" strike="noStrike" kern="1200" cap="none" spc="0" normalizeH="0" baseline="0" noProof="0">
                  <a:ln>
                    <a:noFill/>
                  </a:ln>
                  <a:solidFill>
                    <a:schemeClr val="tx2"/>
                  </a:solidFill>
                  <a:effectLst/>
                  <a:uLnTx/>
                  <a:uFillTx/>
                  <a:latin typeface="+mj-lt"/>
                  <a:ea typeface="+mj-ea"/>
                  <a:cs typeface="+mj-cs"/>
                </a:rPr>
              </a:br>
              <a:r>
                <a:rPr kumimoji="0" lang="ja" sz="1400" i="0" u="none" strike="noStrike" kern="1200" cap="none" spc="0" normalizeH="0" baseline="0" noProof="0">
                  <a:ln>
                    <a:noFill/>
                  </a:ln>
                  <a:solidFill>
                    <a:schemeClr val="tx2"/>
                  </a:solidFill>
                  <a:effectLst/>
                  <a:uLnTx/>
                  <a:uFillTx/>
                  <a:latin typeface="+mj-lt"/>
                  <a:ea typeface="+mj-ea"/>
                  <a:cs typeface="+mj-cs"/>
                </a:rPr>
                <a:t>の抽出</a:t>
              </a:r>
            </a:p>
          </p:txBody>
        </p:sp>
        <p:sp>
          <p:nvSpPr>
            <p:cNvPr id="61" name="Rectangle 60">
              <a:extLst>
                <a:ext uri="{FF2B5EF4-FFF2-40B4-BE49-F238E27FC236}">
                  <a16:creationId xmlns:a16="http://schemas.microsoft.com/office/drawing/2014/main" id="{791E28DD-D81A-0228-D17F-6254EF3B1AC9}"/>
                </a:ext>
              </a:extLst>
            </p:cNvPr>
            <p:cNvSpPr>
              <a:spLocks/>
            </p:cNvSpPr>
            <p:nvPr/>
          </p:nvSpPr>
          <p:spPr bwMode="auto">
            <a:xfrm>
              <a:off x="6206495" y="5076689"/>
              <a:ext cx="141001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a:ln>
                    <a:noFill/>
                  </a:ln>
                  <a:solidFill>
                    <a:schemeClr val="tx2"/>
                  </a:solidFill>
                  <a:effectLst/>
                  <a:uLnTx/>
                  <a:uFillTx/>
                  <a:latin typeface="+mj-lt"/>
                  <a:ea typeface="+mj-ea"/>
                  <a:cs typeface="+mj-cs"/>
                </a:rPr>
                <a:t>ドキュメントの内容について質問する</a:t>
              </a:r>
            </a:p>
          </p:txBody>
        </p:sp>
      </p:grpSp>
      <p:pic>
        <p:nvPicPr>
          <p:cNvPr id="32" name="Picture 31">
            <a:extLst>
              <a:ext uri="{FF2B5EF4-FFF2-40B4-BE49-F238E27FC236}">
                <a16:creationId xmlns:a16="http://schemas.microsoft.com/office/drawing/2014/main" id="{64B37068-D6D7-1350-F2AA-E7859B0D1BB4}"/>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8785788" y="5486400"/>
            <a:ext cx="2095500" cy="1371600"/>
          </a:xfrm>
          <a:prstGeom prst="rect">
            <a:avLst/>
          </a:prstGeom>
        </p:spPr>
      </p:pic>
    </p:spTree>
    <p:extLst>
      <p:ext uri="{BB962C8B-B14F-4D97-AF65-F5344CB8AC3E}">
        <p14:creationId xmlns:p14="http://schemas.microsoft.com/office/powerpoint/2010/main" val="389637265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AF3249-4AB6-A5AF-4DF2-E3A734D1AA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4829D3-ED32-00A0-CB91-158D9D9ED7C0}"/>
              </a:ext>
            </a:extLst>
          </p:cNvPr>
          <p:cNvSpPr>
            <a:spLocks noGrp="1"/>
          </p:cNvSpPr>
          <p:nvPr>
            <p:ph type="title"/>
          </p:nvPr>
        </p:nvSpPr>
        <p:spPr>
          <a:xfrm>
            <a:off x="597725" y="3429000"/>
            <a:ext cx="9106916" cy="553998"/>
          </a:xfrm>
        </p:spPr>
        <p:txBody>
          <a:bodyPr/>
          <a:lstStyle/>
          <a:p>
            <a:r>
              <a:rPr lang="ja" noProof="0"/>
              <a:t>あなたの「AI Kickstarter」のために </a:t>
            </a:r>
          </a:p>
        </p:txBody>
      </p:sp>
      <p:sp>
        <p:nvSpPr>
          <p:cNvPr id="3" name="TextBox 2">
            <a:extLst>
              <a:ext uri="{FF2B5EF4-FFF2-40B4-BE49-F238E27FC236}">
                <a16:creationId xmlns:a16="http://schemas.microsoft.com/office/drawing/2014/main" id="{8FE96390-5FBA-A78D-D4B6-6C3560B4ABB2}"/>
              </a:ext>
            </a:extLst>
          </p:cNvPr>
          <p:cNvSpPr txBox="1"/>
          <p:nvPr/>
        </p:nvSpPr>
        <p:spPr>
          <a:xfrm>
            <a:off x="494712" y="2721114"/>
            <a:ext cx="7582441" cy="707886"/>
          </a:xfrm>
          <a:prstGeom prst="rect">
            <a:avLst/>
          </a:prstGeom>
          <a:noFill/>
        </p:spPr>
        <p:txBody>
          <a:bodyPr wrap="square">
            <a:spAutoFit/>
          </a:bodyPr>
          <a:lstStyle/>
          <a:p>
            <a:pPr defTabSz="1371600">
              <a:tabLst>
                <a:tab pos="1371600" algn="l"/>
              </a:tabLst>
              <a:defRPr/>
            </a:pPr>
            <a:r>
              <a:rPr lang="ja" sz="40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ひらめきの瞬間</a:t>
            </a:r>
          </a:p>
        </p:txBody>
      </p:sp>
    </p:spTree>
    <p:extLst>
      <p:ext uri="{BB962C8B-B14F-4D97-AF65-F5344CB8AC3E}">
        <p14:creationId xmlns:p14="http://schemas.microsoft.com/office/powerpoint/2010/main" val="33227896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BF60B-BDFB-296F-89F1-14962AF83FB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5DEAD7A-5C3A-CDF2-5878-8025C91C5D7B}"/>
              </a:ext>
            </a:extLst>
          </p:cNvPr>
          <p:cNvSpPr>
            <a:spLocks noGrp="1"/>
          </p:cNvSpPr>
          <p:nvPr>
            <p:ph type="title"/>
          </p:nvPr>
        </p:nvSpPr>
        <p:spPr>
          <a:xfrm>
            <a:off x="584199" y="2302671"/>
            <a:ext cx="7203273" cy="1231106"/>
          </a:xfrm>
        </p:spPr>
        <p:txBody>
          <a:bodyPr/>
          <a:lstStyle/>
          <a:p>
            <a:r>
              <a:rPr lang="ja-JP" altLang="en-US" noProof="0" dirty="0"/>
              <a:t>動作中の </a:t>
            </a:r>
            <a:r>
              <a:rPr lang="en-US" altLang="ja-JP" noProof="0" dirty="0"/>
              <a:t>AI: </a:t>
            </a:r>
            <a:r>
              <a:rPr lang="ja-JP" altLang="en-US" noProof="0" dirty="0"/>
              <a:t>仕事の生産性を最大限に引き出す</a:t>
            </a:r>
            <a:endParaRPr lang="ja" noProof="0" dirty="0"/>
          </a:p>
        </p:txBody>
      </p:sp>
      <p:sp>
        <p:nvSpPr>
          <p:cNvPr id="3" name="Text Placeholder 2">
            <a:extLst>
              <a:ext uri="{FF2B5EF4-FFF2-40B4-BE49-F238E27FC236}">
                <a16:creationId xmlns:a16="http://schemas.microsoft.com/office/drawing/2014/main" id="{554FBDAD-C395-FBEB-AB8E-ACEC8F5FA87E}"/>
              </a:ext>
            </a:extLst>
          </p:cNvPr>
          <p:cNvSpPr>
            <a:spLocks noGrp="1"/>
          </p:cNvSpPr>
          <p:nvPr>
            <p:ph type="body" sz="quarter" idx="12"/>
          </p:nvPr>
        </p:nvSpPr>
        <p:spPr>
          <a:xfrm>
            <a:off x="584200" y="3802911"/>
            <a:ext cx="5577840" cy="307777"/>
          </a:xfrm>
        </p:spPr>
        <p:txBody>
          <a:bodyPr vert="horz" wrap="square" lIns="0" tIns="0" rIns="0" bIns="0" rtlCol="0" anchor="t">
            <a:spAutoFit/>
          </a:bodyPr>
          <a:lstStyle/>
          <a:p>
            <a:r>
              <a:rPr lang="ja" sz="2000" noProof="0">
                <a:cs typeface="Segoe UI"/>
              </a:rPr>
              <a:t>AI学習の旅をスタートさせる | </a:t>
            </a:r>
            <a:r>
              <a:rPr lang="ja" altLang="en-US" sz="2000" b="1">
                <a:cs typeface="Segoe UI"/>
              </a:rPr>
              <a:t>日本</a:t>
            </a:r>
            <a:r>
              <a:rPr lang="ja" sz="2000" b="1" noProof="0">
                <a:cs typeface="Segoe UI"/>
              </a:rPr>
              <a:t>語</a:t>
            </a:r>
          </a:p>
        </p:txBody>
      </p:sp>
    </p:spTree>
    <p:extLst>
      <p:ext uri="{BB962C8B-B14F-4D97-AF65-F5344CB8AC3E}">
        <p14:creationId xmlns:p14="http://schemas.microsoft.com/office/powerpoint/2010/main" val="114647305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A9E0B-CCD6-A562-EDFB-D669A4B306E2}"/>
            </a:ext>
          </a:extLst>
        </p:cNvPr>
        <p:cNvGrpSpPr/>
        <p:nvPr/>
      </p:nvGrpSpPr>
      <p:grpSpPr>
        <a:xfrm>
          <a:off x="0" y="0"/>
          <a:ext cx="0" cy="0"/>
          <a:chOff x="0" y="0"/>
          <a:chExt cx="0" cy="0"/>
        </a:xfrm>
      </p:grpSpPr>
      <p:pic>
        <p:nvPicPr>
          <p:cNvPr id="27" name="Picture 26">
            <a:extLst>
              <a:ext uri="{FF2B5EF4-FFF2-40B4-BE49-F238E27FC236}">
                <a16:creationId xmlns:a16="http://schemas.microsoft.com/office/drawing/2014/main" id="{35C5514F-346E-EBC9-E2EB-F3C4070C36A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flipH="1">
            <a:off x="-1" y="0"/>
            <a:ext cx="2619022" cy="1323975"/>
          </a:xfrm>
          <a:prstGeom prst="rect">
            <a:avLst/>
          </a:prstGeom>
        </p:spPr>
      </p:pic>
      <p:pic>
        <p:nvPicPr>
          <p:cNvPr id="31" name="Picture 30">
            <a:extLst>
              <a:ext uri="{FF2B5EF4-FFF2-40B4-BE49-F238E27FC236}">
                <a16:creationId xmlns:a16="http://schemas.microsoft.com/office/drawing/2014/main" id="{7723426D-D76A-4FF5-F0FD-EFB95B4FB7F4}"/>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64760" y="0"/>
            <a:ext cx="3499387" cy="1812182"/>
          </a:xfrm>
          <a:prstGeom prst="rect">
            <a:avLst/>
          </a:prstGeom>
        </p:spPr>
      </p:pic>
      <p:sp>
        <p:nvSpPr>
          <p:cNvPr id="47" name="Title 46">
            <a:extLst>
              <a:ext uri="{FF2B5EF4-FFF2-40B4-BE49-F238E27FC236}">
                <a16:creationId xmlns:a16="http://schemas.microsoft.com/office/drawing/2014/main" id="{8FAC4E87-56E6-0147-347A-A209210C6A7A}"/>
              </a:ext>
            </a:extLst>
          </p:cNvPr>
          <p:cNvSpPr>
            <a:spLocks noGrp="1"/>
          </p:cNvSpPr>
          <p:nvPr>
            <p:ph type="title"/>
          </p:nvPr>
        </p:nvSpPr>
        <p:spPr>
          <a:xfrm>
            <a:off x="806142" y="1660646"/>
            <a:ext cx="4785360" cy="430887"/>
          </a:xfrm>
        </p:spPr>
        <p:txBody>
          <a:bodyPr/>
          <a:lstStyle/>
          <a:p>
            <a:r>
              <a:rPr lang="ja" sz="2800" noProof="0"/>
              <a:t>ひらめきの瞬間1</a:t>
            </a:r>
          </a:p>
        </p:txBody>
      </p:sp>
      <p:sp>
        <p:nvSpPr>
          <p:cNvPr id="5" name="Title 46">
            <a:extLst>
              <a:ext uri="{FF2B5EF4-FFF2-40B4-BE49-F238E27FC236}">
                <a16:creationId xmlns:a16="http://schemas.microsoft.com/office/drawing/2014/main" id="{CECF09EF-A717-C3C2-03BF-B4BCCE1B8F11}"/>
              </a:ext>
            </a:extLst>
          </p:cNvPr>
          <p:cNvSpPr txBox="1">
            <a:spLocks/>
          </p:cNvSpPr>
          <p:nvPr/>
        </p:nvSpPr>
        <p:spPr>
          <a:xfrm>
            <a:off x="806142" y="2232346"/>
            <a:ext cx="5509260"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ja" sz="4000" noProof="0"/>
              <a:t>AIによるメールの下書き</a:t>
            </a:r>
          </a:p>
        </p:txBody>
      </p:sp>
      <p:grpSp>
        <p:nvGrpSpPr>
          <p:cNvPr id="10" name="Group 9" descr="AIでメールの下書きを作成するためのプロンプトを持つオブジェクト。">
            <a:extLst>
              <a:ext uri="{FF2B5EF4-FFF2-40B4-BE49-F238E27FC236}">
                <a16:creationId xmlns:a16="http://schemas.microsoft.com/office/drawing/2014/main" id="{687D320B-56F2-93BB-0592-123B3DA508E5}"/>
              </a:ext>
            </a:extLst>
          </p:cNvPr>
          <p:cNvGrpSpPr/>
          <p:nvPr/>
        </p:nvGrpSpPr>
        <p:grpSpPr>
          <a:xfrm>
            <a:off x="657725" y="3914274"/>
            <a:ext cx="6023811" cy="2459543"/>
            <a:chOff x="657725" y="3914274"/>
            <a:chExt cx="6023811" cy="2459543"/>
          </a:xfrm>
        </p:grpSpPr>
        <p:grpSp>
          <p:nvGrpSpPr>
            <p:cNvPr id="7" name="Group 6">
              <a:extLst>
                <a:ext uri="{FF2B5EF4-FFF2-40B4-BE49-F238E27FC236}">
                  <a16:creationId xmlns:a16="http://schemas.microsoft.com/office/drawing/2014/main" id="{4DB045D7-95EE-6847-1929-5355FF8D5DC9}"/>
                </a:ext>
              </a:extLst>
            </p:cNvPr>
            <p:cNvGrpSpPr/>
            <p:nvPr/>
          </p:nvGrpSpPr>
          <p:grpSpPr>
            <a:xfrm>
              <a:off x="657725" y="4317877"/>
              <a:ext cx="6023811" cy="2055940"/>
              <a:chOff x="657725" y="4317877"/>
              <a:chExt cx="6023811" cy="2055940"/>
            </a:xfrm>
          </p:grpSpPr>
          <p:sp>
            <p:nvSpPr>
              <p:cNvPr id="3" name="Speech Bubble: Rectangle with Corners Rounded 2">
                <a:extLst>
                  <a:ext uri="{FF2B5EF4-FFF2-40B4-BE49-F238E27FC236}">
                    <a16:creationId xmlns:a16="http://schemas.microsoft.com/office/drawing/2014/main" id="{B47E04C7-DC2B-C781-FFD6-C0E6B5965DB2}"/>
                  </a:ext>
                </a:extLst>
              </p:cNvPr>
              <p:cNvSpPr/>
              <p:nvPr/>
            </p:nvSpPr>
            <p:spPr bwMode="auto">
              <a:xfrm>
                <a:off x="657725" y="4317877"/>
                <a:ext cx="6023811" cy="1652337"/>
              </a:xfrm>
              <a:prstGeom prst="wedgeRoundRectCallout">
                <a:avLst>
                  <a:gd name="adj1" fmla="val 29633"/>
                  <a:gd name="adj2" fmla="val -30298"/>
                  <a:gd name="adj3" fmla="val 16667"/>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sp>
            <p:nvSpPr>
              <p:cNvPr id="2" name="Text Placeholder 2">
                <a:extLst>
                  <a:ext uri="{FF2B5EF4-FFF2-40B4-BE49-F238E27FC236}">
                    <a16:creationId xmlns:a16="http://schemas.microsoft.com/office/drawing/2014/main" id="{D3F2812C-FC54-5200-D04D-3336BB204783}"/>
                  </a:ext>
                </a:extLst>
              </p:cNvPr>
              <p:cNvSpPr txBox="1">
                <a:spLocks/>
              </p:cNvSpPr>
              <p:nvPr/>
            </p:nvSpPr>
            <p:spPr>
              <a:xfrm>
                <a:off x="948599" y="4588713"/>
                <a:ext cx="5607942" cy="1785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ja" sz="2400" noProof="0"/>
                  <a:t>「私の新しいキャンペーンを強調するリーダーシップチーム向けのメールを作成するのを手伝ってもらえますか?」</a:t>
                </a:r>
              </a:p>
            </p:txBody>
          </p:sp>
        </p:grpSp>
        <p:sp>
          <p:nvSpPr>
            <p:cNvPr id="8" name="Isosceles Triangle 7">
              <a:extLst>
                <a:ext uri="{FF2B5EF4-FFF2-40B4-BE49-F238E27FC236}">
                  <a16:creationId xmlns:a16="http://schemas.microsoft.com/office/drawing/2014/main" id="{FA53A3DB-7433-0B1D-6E10-00C770E8B0D8}"/>
                </a:ext>
              </a:extLst>
            </p:cNvPr>
            <p:cNvSpPr/>
            <p:nvPr/>
          </p:nvSpPr>
          <p:spPr bwMode="auto">
            <a:xfrm>
              <a:off x="1309510" y="3914274"/>
              <a:ext cx="663669" cy="403603"/>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grpSp>
      <p:pic>
        <p:nvPicPr>
          <p:cNvPr id="32" name="Picture 31">
            <a:extLst>
              <a:ext uri="{FF2B5EF4-FFF2-40B4-BE49-F238E27FC236}">
                <a16:creationId xmlns:a16="http://schemas.microsoft.com/office/drawing/2014/main" id="{5C1DE98D-F705-FFAA-6724-C950408777BC}"/>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10790116" y="5486400"/>
            <a:ext cx="1437712" cy="1371600"/>
          </a:xfrm>
          <a:prstGeom prst="rect">
            <a:avLst/>
          </a:prstGeom>
        </p:spPr>
      </p:pic>
      <p:sp>
        <p:nvSpPr>
          <p:cNvPr id="6" name="Rectangle: Folded Corner 5">
            <a:extLst>
              <a:ext uri="{FF2B5EF4-FFF2-40B4-BE49-F238E27FC236}">
                <a16:creationId xmlns:a16="http://schemas.microsoft.com/office/drawing/2014/main" id="{1F8A2845-260F-C5FD-0795-F4E02B32C659}"/>
              </a:ext>
            </a:extLst>
          </p:cNvPr>
          <p:cNvSpPr/>
          <p:nvPr/>
        </p:nvSpPr>
        <p:spPr bwMode="auto">
          <a:xfrm>
            <a:off x="8712305" y="677732"/>
            <a:ext cx="3275011" cy="3794550"/>
          </a:xfrm>
          <a:prstGeom prst="foldedCorne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noProof="0" dirty="0">
                <a:solidFill>
                  <a:srgbClr val="FFFFFF"/>
                </a:solidFill>
                <a:ea typeface="Segoe UI" pitchFamily="34" charset="0"/>
                <a:cs typeface="Segoe UI" pitchFamily="34" charset="0"/>
              </a:rPr>
              <a:t>NOTE</a:t>
            </a:r>
            <a:r>
              <a:rPr lang="en-US" sz="2000" b="1" dirty="0">
                <a:solidFill>
                  <a:srgbClr val="FFFFFF"/>
                </a:solidFill>
                <a:ea typeface="Segoe UI" pitchFamily="34" charset="0"/>
                <a:cs typeface="Segoe UI" pitchFamily="34" charset="0"/>
              </a:rPr>
              <a:t>: </a:t>
            </a:r>
            <a:r>
              <a:rPr lang="en-US" sz="2000" dirty="0">
                <a:solidFill>
                  <a:srgbClr val="FFFFFF"/>
                </a:solidFill>
                <a:ea typeface="Segoe UI" pitchFamily="34" charset="0"/>
                <a:cs typeface="Segoe UI" pitchFamily="34" charset="0"/>
              </a:rPr>
              <a:t>Play the Lightbulb example 1 video </a:t>
            </a:r>
            <a:r>
              <a:rPr lang="en-US" sz="2000" b="1" dirty="0">
                <a:solidFill>
                  <a:srgbClr val="FFFFFF"/>
                </a:solidFill>
                <a:ea typeface="Segoe UI" pitchFamily="34" charset="0"/>
                <a:cs typeface="Segoe UI" pitchFamily="34" charset="0"/>
              </a:rPr>
              <a:t> </a:t>
            </a:r>
          </a:p>
        </p:txBody>
      </p:sp>
    </p:spTree>
    <p:extLst>
      <p:ext uri="{BB962C8B-B14F-4D97-AF65-F5344CB8AC3E}">
        <p14:creationId xmlns:p14="http://schemas.microsoft.com/office/powerpoint/2010/main" val="263313958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C0338-DB70-69AC-B14C-74F8F821DD51}"/>
            </a:ext>
          </a:extLst>
        </p:cNvPr>
        <p:cNvGrpSpPr/>
        <p:nvPr/>
      </p:nvGrpSpPr>
      <p:grpSpPr>
        <a:xfrm>
          <a:off x="0" y="0"/>
          <a:ext cx="0" cy="0"/>
          <a:chOff x="0" y="0"/>
          <a:chExt cx="0" cy="0"/>
        </a:xfrm>
      </p:grpSpPr>
      <p:pic>
        <p:nvPicPr>
          <p:cNvPr id="27" name="Picture 26">
            <a:extLst>
              <a:ext uri="{FF2B5EF4-FFF2-40B4-BE49-F238E27FC236}">
                <a16:creationId xmlns:a16="http://schemas.microsoft.com/office/drawing/2014/main" id="{F170C58E-8591-A57C-BFF6-B85426ACD1C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flipH="1">
            <a:off x="-1" y="0"/>
            <a:ext cx="2619022" cy="1323975"/>
          </a:xfrm>
          <a:prstGeom prst="rect">
            <a:avLst/>
          </a:prstGeom>
        </p:spPr>
      </p:pic>
      <p:sp>
        <p:nvSpPr>
          <p:cNvPr id="15" name="Title 46">
            <a:extLst>
              <a:ext uri="{FF2B5EF4-FFF2-40B4-BE49-F238E27FC236}">
                <a16:creationId xmlns:a16="http://schemas.microsoft.com/office/drawing/2014/main" id="{1A0CDD86-BDDA-4D47-7356-750231E394AE}"/>
              </a:ext>
            </a:extLst>
          </p:cNvPr>
          <p:cNvSpPr>
            <a:spLocks noGrp="1"/>
          </p:cNvSpPr>
          <p:nvPr>
            <p:ph type="title"/>
          </p:nvPr>
        </p:nvSpPr>
        <p:spPr>
          <a:xfrm>
            <a:off x="806142" y="1660646"/>
            <a:ext cx="4785360" cy="430887"/>
          </a:xfrm>
        </p:spPr>
        <p:txBody>
          <a:bodyPr/>
          <a:lstStyle/>
          <a:p>
            <a:r>
              <a:rPr lang="ja" sz="2800" noProof="0"/>
              <a:t>ひらめきの瞬間2</a:t>
            </a:r>
          </a:p>
        </p:txBody>
      </p:sp>
      <p:sp>
        <p:nvSpPr>
          <p:cNvPr id="5" name="Title 46">
            <a:extLst>
              <a:ext uri="{FF2B5EF4-FFF2-40B4-BE49-F238E27FC236}">
                <a16:creationId xmlns:a16="http://schemas.microsoft.com/office/drawing/2014/main" id="{A811E684-DB88-1B11-C2C4-CA1A2BC2F6E1}"/>
              </a:ext>
            </a:extLst>
          </p:cNvPr>
          <p:cNvSpPr txBox="1">
            <a:spLocks/>
          </p:cNvSpPr>
          <p:nvPr/>
        </p:nvSpPr>
        <p:spPr>
          <a:xfrm>
            <a:off x="806142" y="2214106"/>
            <a:ext cx="7131174" cy="123110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ja" sz="4000" noProof="0"/>
              <a:t>ストラテジドキュメント</a:t>
            </a:r>
            <a:br>
              <a:rPr lang="en-US" sz="4000" noProof="0"/>
            </a:br>
            <a:r>
              <a:rPr lang="ja" sz="4000" noProof="0"/>
              <a:t>の作成 </a:t>
            </a:r>
          </a:p>
        </p:txBody>
      </p:sp>
      <p:grpSp>
        <p:nvGrpSpPr>
          <p:cNvPr id="8" name="Group 7" descr="ストラテジドキュメントを作成するためのプロンプト形式の質問オブジェクト。 ">
            <a:extLst>
              <a:ext uri="{FF2B5EF4-FFF2-40B4-BE49-F238E27FC236}">
                <a16:creationId xmlns:a16="http://schemas.microsoft.com/office/drawing/2014/main" id="{EA895AC5-7105-F8AD-1BAF-3FD441FCBE55}"/>
              </a:ext>
            </a:extLst>
          </p:cNvPr>
          <p:cNvGrpSpPr/>
          <p:nvPr/>
        </p:nvGrpSpPr>
        <p:grpSpPr>
          <a:xfrm>
            <a:off x="657725" y="3914274"/>
            <a:ext cx="6023811" cy="2055940"/>
            <a:chOff x="657725" y="3914274"/>
            <a:chExt cx="6023811" cy="2055940"/>
          </a:xfrm>
        </p:grpSpPr>
        <p:grpSp>
          <p:nvGrpSpPr>
            <p:cNvPr id="9" name="Group 8">
              <a:extLst>
                <a:ext uri="{FF2B5EF4-FFF2-40B4-BE49-F238E27FC236}">
                  <a16:creationId xmlns:a16="http://schemas.microsoft.com/office/drawing/2014/main" id="{A7910739-4D36-9F42-5A81-C980C321AC18}"/>
                </a:ext>
              </a:extLst>
            </p:cNvPr>
            <p:cNvGrpSpPr/>
            <p:nvPr/>
          </p:nvGrpSpPr>
          <p:grpSpPr>
            <a:xfrm>
              <a:off x="657725" y="4317877"/>
              <a:ext cx="6023811" cy="1652337"/>
              <a:chOff x="657725" y="4317877"/>
              <a:chExt cx="6023811" cy="1652337"/>
            </a:xfrm>
          </p:grpSpPr>
          <p:sp>
            <p:nvSpPr>
              <p:cNvPr id="11" name="Speech Bubble: Rectangle with Corners Rounded 10">
                <a:extLst>
                  <a:ext uri="{FF2B5EF4-FFF2-40B4-BE49-F238E27FC236}">
                    <a16:creationId xmlns:a16="http://schemas.microsoft.com/office/drawing/2014/main" id="{3E50C04E-78EF-3B88-18A3-6480CB0A69A8}"/>
                  </a:ext>
                </a:extLst>
              </p:cNvPr>
              <p:cNvSpPr/>
              <p:nvPr/>
            </p:nvSpPr>
            <p:spPr bwMode="auto">
              <a:xfrm>
                <a:off x="657725" y="4317877"/>
                <a:ext cx="6023811" cy="1652337"/>
              </a:xfrm>
              <a:prstGeom prst="wedgeRoundRectCallout">
                <a:avLst>
                  <a:gd name="adj1" fmla="val 29633"/>
                  <a:gd name="adj2" fmla="val -30298"/>
                  <a:gd name="adj3" fmla="val 16667"/>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sp>
            <p:nvSpPr>
              <p:cNvPr id="12" name="Text Placeholder 2">
                <a:extLst>
                  <a:ext uri="{FF2B5EF4-FFF2-40B4-BE49-F238E27FC236}">
                    <a16:creationId xmlns:a16="http://schemas.microsoft.com/office/drawing/2014/main" id="{64A672B1-9429-E866-651E-7F98C3F25148}"/>
                  </a:ext>
                </a:extLst>
              </p:cNvPr>
              <p:cNvSpPr txBox="1">
                <a:spLocks/>
              </p:cNvSpPr>
              <p:nvPr/>
            </p:nvSpPr>
            <p:spPr>
              <a:xfrm>
                <a:off x="948599" y="4548521"/>
                <a:ext cx="5366803" cy="10886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ja" sz="2400" noProof="0"/>
                  <a:t>「経営戦略文書のドラフトテンプレートを提供してもらえますか?」</a:t>
                </a:r>
              </a:p>
            </p:txBody>
          </p:sp>
        </p:grpSp>
        <p:sp>
          <p:nvSpPr>
            <p:cNvPr id="10" name="Isosceles Triangle 9">
              <a:extLst>
                <a:ext uri="{FF2B5EF4-FFF2-40B4-BE49-F238E27FC236}">
                  <a16:creationId xmlns:a16="http://schemas.microsoft.com/office/drawing/2014/main" id="{B766ECCD-CC3F-0CDF-E4F1-C14E137FEAE9}"/>
                </a:ext>
              </a:extLst>
            </p:cNvPr>
            <p:cNvSpPr/>
            <p:nvPr/>
          </p:nvSpPr>
          <p:spPr bwMode="auto">
            <a:xfrm>
              <a:off x="1309510" y="3914274"/>
              <a:ext cx="663669" cy="403603"/>
            </a:xfrm>
            <a:prstGeom prst="triangle">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grpSp>
      <p:pic>
        <p:nvPicPr>
          <p:cNvPr id="31" name="Picture 30">
            <a:extLst>
              <a:ext uri="{FF2B5EF4-FFF2-40B4-BE49-F238E27FC236}">
                <a16:creationId xmlns:a16="http://schemas.microsoft.com/office/drawing/2014/main" id="{44F33F9E-94D8-2CD7-83E2-43EC7F9E0649}"/>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64760" y="0"/>
            <a:ext cx="3499387" cy="1812182"/>
          </a:xfrm>
          <a:prstGeom prst="rect">
            <a:avLst/>
          </a:prstGeom>
        </p:spPr>
      </p:pic>
      <p:pic>
        <p:nvPicPr>
          <p:cNvPr id="32" name="Picture 31">
            <a:extLst>
              <a:ext uri="{FF2B5EF4-FFF2-40B4-BE49-F238E27FC236}">
                <a16:creationId xmlns:a16="http://schemas.microsoft.com/office/drawing/2014/main" id="{43D173D6-7D94-7284-90FF-635530D185E7}"/>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10792388" y="5486400"/>
            <a:ext cx="1437712" cy="1371600"/>
          </a:xfrm>
          <a:prstGeom prst="rect">
            <a:avLst/>
          </a:prstGeom>
        </p:spPr>
      </p:pic>
      <p:sp>
        <p:nvSpPr>
          <p:cNvPr id="4" name="Rectangle: Folded Corner 3">
            <a:extLst>
              <a:ext uri="{FF2B5EF4-FFF2-40B4-BE49-F238E27FC236}">
                <a16:creationId xmlns:a16="http://schemas.microsoft.com/office/drawing/2014/main" id="{FDA8C93C-F0CC-3269-98BF-4EACE950F1C1}"/>
              </a:ext>
            </a:extLst>
          </p:cNvPr>
          <p:cNvSpPr/>
          <p:nvPr/>
        </p:nvSpPr>
        <p:spPr bwMode="auto">
          <a:xfrm>
            <a:off x="8712305" y="677732"/>
            <a:ext cx="3275011" cy="3794550"/>
          </a:xfrm>
          <a:prstGeom prst="foldedCorne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noProof="0" dirty="0">
                <a:solidFill>
                  <a:srgbClr val="FFFFFF"/>
                </a:solidFill>
                <a:ea typeface="Segoe UI" pitchFamily="34" charset="0"/>
                <a:cs typeface="Segoe UI" pitchFamily="34" charset="0"/>
              </a:rPr>
              <a:t>NOTE</a:t>
            </a:r>
            <a:r>
              <a:rPr lang="en-US" sz="2000" b="1" dirty="0">
                <a:solidFill>
                  <a:srgbClr val="FFFFFF"/>
                </a:solidFill>
                <a:ea typeface="Segoe UI" pitchFamily="34" charset="0"/>
                <a:cs typeface="Segoe UI" pitchFamily="34" charset="0"/>
              </a:rPr>
              <a:t>: </a:t>
            </a:r>
            <a:r>
              <a:rPr lang="en-US" sz="2000" dirty="0">
                <a:solidFill>
                  <a:srgbClr val="FFFFFF"/>
                </a:solidFill>
                <a:ea typeface="Segoe UI" pitchFamily="34" charset="0"/>
                <a:cs typeface="Segoe UI" pitchFamily="34" charset="0"/>
              </a:rPr>
              <a:t>Play the Lightbulb example 2 video </a:t>
            </a:r>
            <a:r>
              <a:rPr lang="en-US" sz="2000" b="1" dirty="0">
                <a:solidFill>
                  <a:srgbClr val="FFFFFF"/>
                </a:solidFill>
                <a:ea typeface="Segoe UI" pitchFamily="34" charset="0"/>
                <a:cs typeface="Segoe UI" pitchFamily="34" charset="0"/>
              </a:rPr>
              <a:t> </a:t>
            </a:r>
          </a:p>
        </p:txBody>
      </p:sp>
    </p:spTree>
    <p:extLst>
      <p:ext uri="{BB962C8B-B14F-4D97-AF65-F5344CB8AC3E}">
        <p14:creationId xmlns:p14="http://schemas.microsoft.com/office/powerpoint/2010/main" val="10539107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83BB0-ED23-78AA-F8F8-1BDB85838AB9}"/>
            </a:ext>
          </a:extLst>
        </p:cNvPr>
        <p:cNvGrpSpPr/>
        <p:nvPr/>
      </p:nvGrpSpPr>
      <p:grpSpPr>
        <a:xfrm>
          <a:off x="0" y="0"/>
          <a:ext cx="0" cy="0"/>
          <a:chOff x="0" y="0"/>
          <a:chExt cx="0" cy="0"/>
        </a:xfrm>
      </p:grpSpPr>
      <p:pic>
        <p:nvPicPr>
          <p:cNvPr id="27" name="Picture 26">
            <a:extLst>
              <a:ext uri="{FF2B5EF4-FFF2-40B4-BE49-F238E27FC236}">
                <a16:creationId xmlns:a16="http://schemas.microsoft.com/office/drawing/2014/main" id="{54592E41-DF85-3554-FE73-1ADC0A82A53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flipH="1">
            <a:off x="-1" y="0"/>
            <a:ext cx="2619022" cy="1323975"/>
          </a:xfrm>
          <a:prstGeom prst="rect">
            <a:avLst/>
          </a:prstGeom>
        </p:spPr>
      </p:pic>
      <p:pic>
        <p:nvPicPr>
          <p:cNvPr id="31" name="Picture 30">
            <a:extLst>
              <a:ext uri="{FF2B5EF4-FFF2-40B4-BE49-F238E27FC236}">
                <a16:creationId xmlns:a16="http://schemas.microsoft.com/office/drawing/2014/main" id="{3ECBCE92-FF6A-D3D2-8FDE-8DF0F80726D8}"/>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64760" y="0"/>
            <a:ext cx="3499387" cy="1812182"/>
          </a:xfrm>
          <a:prstGeom prst="rect">
            <a:avLst/>
          </a:prstGeom>
        </p:spPr>
      </p:pic>
      <p:sp>
        <p:nvSpPr>
          <p:cNvPr id="12" name="Title 46">
            <a:extLst>
              <a:ext uri="{FF2B5EF4-FFF2-40B4-BE49-F238E27FC236}">
                <a16:creationId xmlns:a16="http://schemas.microsoft.com/office/drawing/2014/main" id="{6E4D7E96-71F4-DC76-D822-13BD76FC9B1F}"/>
              </a:ext>
            </a:extLst>
          </p:cNvPr>
          <p:cNvSpPr txBox="1">
            <a:spLocks/>
          </p:cNvSpPr>
          <p:nvPr/>
        </p:nvSpPr>
        <p:spPr>
          <a:xfrm>
            <a:off x="806142" y="1660646"/>
            <a:ext cx="478536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ja" sz="2800" noProof="0"/>
              <a:t>ひらめきの瞬間3</a:t>
            </a:r>
          </a:p>
        </p:txBody>
      </p:sp>
      <p:sp>
        <p:nvSpPr>
          <p:cNvPr id="5" name="Title 46">
            <a:extLst>
              <a:ext uri="{FF2B5EF4-FFF2-40B4-BE49-F238E27FC236}">
                <a16:creationId xmlns:a16="http://schemas.microsoft.com/office/drawing/2014/main" id="{2EFAA436-D28D-0C2F-7204-3D7C592C9899}"/>
              </a:ext>
            </a:extLst>
          </p:cNvPr>
          <p:cNvSpPr txBox="1">
            <a:spLocks noGrp="1"/>
          </p:cNvSpPr>
          <p:nvPr>
            <p:ph type="title" idx="4294967295"/>
          </p:nvPr>
        </p:nvSpPr>
        <p:spPr>
          <a:xfrm>
            <a:off x="806142" y="2197894"/>
            <a:ext cx="5509260" cy="123110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ja" sz="4000" b="0" i="0" u="none" strike="noStrike" kern="1200" cap="none" spc="-50" normalizeH="0" baseline="0" noProof="0">
                <a:ln w="3175">
                  <a:noFill/>
                </a:ln>
                <a:solidFill>
                  <a:schemeClr val="tx1"/>
                </a:solidFill>
                <a:effectLst/>
                <a:uLnTx/>
                <a:uFillTx/>
                <a:latin typeface="+mj-lt"/>
                <a:ea typeface="+mn-ea"/>
                <a:cs typeface="Segoe UI" pitchFamily="34" charset="0"/>
              </a:rPr>
              <a:t>新しいイニシアチブのアイデアをブレインストーミングする</a:t>
            </a:r>
          </a:p>
        </p:txBody>
      </p:sp>
      <p:grpSp>
        <p:nvGrpSpPr>
          <p:cNvPr id="7" name="Group 6" descr="新しいイニシアチブのアイデアをブレインストーミングするためのプロンプトの形式での質問の対象。">
            <a:extLst>
              <a:ext uri="{FF2B5EF4-FFF2-40B4-BE49-F238E27FC236}">
                <a16:creationId xmlns:a16="http://schemas.microsoft.com/office/drawing/2014/main" id="{35C5F3B5-145F-9297-4DBB-F0F3C6C5EAF2}"/>
              </a:ext>
            </a:extLst>
          </p:cNvPr>
          <p:cNvGrpSpPr/>
          <p:nvPr/>
        </p:nvGrpSpPr>
        <p:grpSpPr>
          <a:xfrm>
            <a:off x="657725" y="3914274"/>
            <a:ext cx="6503170" cy="2486526"/>
            <a:chOff x="657725" y="3914274"/>
            <a:chExt cx="6503170" cy="2486526"/>
          </a:xfrm>
          <a:solidFill>
            <a:schemeClr val="accent2">
              <a:lumMod val="20000"/>
              <a:lumOff val="80000"/>
            </a:schemeClr>
          </a:solidFill>
        </p:grpSpPr>
        <p:grpSp>
          <p:nvGrpSpPr>
            <p:cNvPr id="8" name="Group 7">
              <a:extLst>
                <a:ext uri="{FF2B5EF4-FFF2-40B4-BE49-F238E27FC236}">
                  <a16:creationId xmlns:a16="http://schemas.microsoft.com/office/drawing/2014/main" id="{9CA56EE7-20BE-2041-7310-2B951611F3B2}"/>
                </a:ext>
              </a:extLst>
            </p:cNvPr>
            <p:cNvGrpSpPr/>
            <p:nvPr/>
          </p:nvGrpSpPr>
          <p:grpSpPr>
            <a:xfrm>
              <a:off x="657725" y="4317877"/>
              <a:ext cx="6503170" cy="2082923"/>
              <a:chOff x="657725" y="4317877"/>
              <a:chExt cx="6503170" cy="2082923"/>
            </a:xfrm>
            <a:grpFill/>
          </p:grpSpPr>
          <p:sp>
            <p:nvSpPr>
              <p:cNvPr id="10" name="Speech Bubble: Rectangle with Corners Rounded 9">
                <a:extLst>
                  <a:ext uri="{FF2B5EF4-FFF2-40B4-BE49-F238E27FC236}">
                    <a16:creationId xmlns:a16="http://schemas.microsoft.com/office/drawing/2014/main" id="{AE143344-5802-B187-9AA8-052E405FB081}"/>
                  </a:ext>
                </a:extLst>
              </p:cNvPr>
              <p:cNvSpPr/>
              <p:nvPr/>
            </p:nvSpPr>
            <p:spPr bwMode="auto">
              <a:xfrm>
                <a:off x="657725" y="4317877"/>
                <a:ext cx="6503170" cy="2082923"/>
              </a:xfrm>
              <a:prstGeom prst="wedgeRoundRectCallout">
                <a:avLst>
                  <a:gd name="adj1" fmla="val 29633"/>
                  <a:gd name="adj2" fmla="val -30298"/>
                  <a:gd name="adj3" fmla="val 16667"/>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sp>
            <p:nvSpPr>
              <p:cNvPr id="11" name="Text Placeholder 2">
                <a:extLst>
                  <a:ext uri="{FF2B5EF4-FFF2-40B4-BE49-F238E27FC236}">
                    <a16:creationId xmlns:a16="http://schemas.microsoft.com/office/drawing/2014/main" id="{4C8148D4-0962-ADED-6F41-C506E525B01F}"/>
                  </a:ext>
                </a:extLst>
              </p:cNvPr>
              <p:cNvSpPr txBox="1">
                <a:spLocks/>
              </p:cNvSpPr>
              <p:nvPr/>
            </p:nvSpPr>
            <p:spPr>
              <a:xfrm>
                <a:off x="948599" y="4548521"/>
                <a:ext cx="5896701" cy="1088604"/>
              </a:xfrm>
              <a:prstGeom prst="rect">
                <a:avLst/>
              </a:prstGeom>
              <a:grpFill/>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ja" sz="2400" noProof="0"/>
                  <a:t>「従業員のウェルビーイングを促進する5つの方法は何ですか?」 </a:t>
                </a:r>
              </a:p>
              <a:p>
                <a:pPr marL="0" indent="0">
                  <a:buNone/>
                </a:pPr>
                <a:r>
                  <a:rPr lang="ja" sz="2400" noProof="0"/>
                  <a:t>「ウェルビーイングプログラムのアイデアはどうですか?」</a:t>
                </a:r>
              </a:p>
            </p:txBody>
          </p:sp>
        </p:grpSp>
        <p:sp>
          <p:nvSpPr>
            <p:cNvPr id="9" name="Isosceles Triangle 8">
              <a:extLst>
                <a:ext uri="{FF2B5EF4-FFF2-40B4-BE49-F238E27FC236}">
                  <a16:creationId xmlns:a16="http://schemas.microsoft.com/office/drawing/2014/main" id="{834FFD68-F9D7-7354-DD61-492283A5496F}"/>
                </a:ext>
              </a:extLst>
            </p:cNvPr>
            <p:cNvSpPr/>
            <p:nvPr/>
          </p:nvSpPr>
          <p:spPr bwMode="auto">
            <a:xfrm>
              <a:off x="1309510" y="3914274"/>
              <a:ext cx="663669" cy="403603"/>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grpSp>
      <p:pic>
        <p:nvPicPr>
          <p:cNvPr id="32" name="Picture 31">
            <a:extLst>
              <a:ext uri="{FF2B5EF4-FFF2-40B4-BE49-F238E27FC236}">
                <a16:creationId xmlns:a16="http://schemas.microsoft.com/office/drawing/2014/main" id="{85C40853-AA11-F143-287F-FDB3A305172B}"/>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10754288" y="5486400"/>
            <a:ext cx="1437712" cy="1371600"/>
          </a:xfrm>
          <a:prstGeom prst="rect">
            <a:avLst/>
          </a:prstGeom>
        </p:spPr>
      </p:pic>
      <p:sp>
        <p:nvSpPr>
          <p:cNvPr id="4" name="Rectangle: Folded Corner 3">
            <a:extLst>
              <a:ext uri="{FF2B5EF4-FFF2-40B4-BE49-F238E27FC236}">
                <a16:creationId xmlns:a16="http://schemas.microsoft.com/office/drawing/2014/main" id="{71802D24-8C82-3210-C6EB-7D4242280529}"/>
              </a:ext>
            </a:extLst>
          </p:cNvPr>
          <p:cNvSpPr/>
          <p:nvPr/>
        </p:nvSpPr>
        <p:spPr bwMode="auto">
          <a:xfrm>
            <a:off x="8712305" y="677732"/>
            <a:ext cx="3275011" cy="3794550"/>
          </a:xfrm>
          <a:prstGeom prst="foldedCorne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noProof="0" dirty="0">
                <a:solidFill>
                  <a:srgbClr val="FFFFFF"/>
                </a:solidFill>
                <a:ea typeface="Segoe UI" pitchFamily="34" charset="0"/>
                <a:cs typeface="Segoe UI" pitchFamily="34" charset="0"/>
              </a:rPr>
              <a:t>NOTE</a:t>
            </a:r>
            <a:r>
              <a:rPr lang="en-US" sz="2000" b="1" dirty="0">
                <a:solidFill>
                  <a:srgbClr val="FFFFFF"/>
                </a:solidFill>
                <a:ea typeface="Segoe UI" pitchFamily="34" charset="0"/>
                <a:cs typeface="Segoe UI" pitchFamily="34" charset="0"/>
              </a:rPr>
              <a:t>: </a:t>
            </a:r>
            <a:r>
              <a:rPr lang="en-US" sz="2000" dirty="0">
                <a:solidFill>
                  <a:srgbClr val="FFFFFF"/>
                </a:solidFill>
                <a:ea typeface="Segoe UI" pitchFamily="34" charset="0"/>
                <a:cs typeface="Segoe UI" pitchFamily="34" charset="0"/>
              </a:rPr>
              <a:t>Play the Lightbulb example 3 video </a:t>
            </a:r>
            <a:r>
              <a:rPr lang="en-US" sz="2000" b="1" dirty="0">
                <a:solidFill>
                  <a:srgbClr val="FFFFFF"/>
                </a:solidFill>
                <a:ea typeface="Segoe UI" pitchFamily="34" charset="0"/>
                <a:cs typeface="Segoe UI" pitchFamily="34" charset="0"/>
              </a:rPr>
              <a:t> </a:t>
            </a:r>
          </a:p>
        </p:txBody>
      </p:sp>
    </p:spTree>
    <p:extLst>
      <p:ext uri="{BB962C8B-B14F-4D97-AF65-F5344CB8AC3E}">
        <p14:creationId xmlns:p14="http://schemas.microsoft.com/office/powerpoint/2010/main" val="305118743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0D440-9A96-ABB9-F189-C210586130F1}"/>
            </a:ext>
          </a:extLst>
        </p:cNvPr>
        <p:cNvGrpSpPr/>
        <p:nvPr/>
      </p:nvGrpSpPr>
      <p:grpSpPr>
        <a:xfrm>
          <a:off x="0" y="0"/>
          <a:ext cx="0" cy="0"/>
          <a:chOff x="0" y="0"/>
          <a:chExt cx="0" cy="0"/>
        </a:xfrm>
      </p:grpSpPr>
      <p:sp>
        <p:nvSpPr>
          <p:cNvPr id="5" name="Title 46">
            <a:extLst>
              <a:ext uri="{FF2B5EF4-FFF2-40B4-BE49-F238E27FC236}">
                <a16:creationId xmlns:a16="http://schemas.microsoft.com/office/drawing/2014/main" id="{62002603-1A07-8F94-3B3C-95CD3B1B0A5D}"/>
              </a:ext>
            </a:extLst>
          </p:cNvPr>
          <p:cNvSpPr txBox="1">
            <a:spLocks noGrp="1"/>
          </p:cNvSpPr>
          <p:nvPr>
            <p:ph type="title" idx="4294967295"/>
          </p:nvPr>
        </p:nvSpPr>
        <p:spPr>
          <a:xfrm>
            <a:off x="806142" y="2206639"/>
            <a:ext cx="5509260" cy="123110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ja" sz="4000" b="0" i="0" u="none" strike="noStrike" kern="1200" cap="none" spc="-50" normalizeH="0" baseline="0" noProof="0">
                <a:ln w="3175">
                  <a:noFill/>
                </a:ln>
                <a:solidFill>
                  <a:schemeClr val="tx1"/>
                </a:solidFill>
                <a:effectLst/>
                <a:uLnTx/>
                <a:uFillTx/>
                <a:latin typeface="+mj-lt"/>
                <a:ea typeface="+mn-ea"/>
                <a:cs typeface="Segoe UI" pitchFamily="34" charset="0"/>
              </a:rPr>
              <a:t>プロジェクトのチェックリストを作成する</a:t>
            </a:r>
          </a:p>
        </p:txBody>
      </p:sp>
      <p:pic>
        <p:nvPicPr>
          <p:cNvPr id="31" name="Picture 30">
            <a:extLst>
              <a:ext uri="{FF2B5EF4-FFF2-40B4-BE49-F238E27FC236}">
                <a16:creationId xmlns:a16="http://schemas.microsoft.com/office/drawing/2014/main" id="{6E9CE91E-DEDA-0DE6-7A20-E34E2DBF8697}"/>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64760" y="0"/>
            <a:ext cx="3499387" cy="1812182"/>
          </a:xfrm>
          <a:prstGeom prst="rect">
            <a:avLst/>
          </a:prstGeom>
        </p:spPr>
      </p:pic>
      <p:pic>
        <p:nvPicPr>
          <p:cNvPr id="32" name="Picture 31">
            <a:extLst>
              <a:ext uri="{FF2B5EF4-FFF2-40B4-BE49-F238E27FC236}">
                <a16:creationId xmlns:a16="http://schemas.microsoft.com/office/drawing/2014/main" id="{4065323C-8BC4-C53A-2E25-0A50DE4C3006}"/>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0754288" y="5486400"/>
            <a:ext cx="1437712" cy="1371600"/>
          </a:xfrm>
          <a:prstGeom prst="rect">
            <a:avLst/>
          </a:prstGeom>
        </p:spPr>
      </p:pic>
      <p:pic>
        <p:nvPicPr>
          <p:cNvPr id="27" name="Picture 26">
            <a:extLst>
              <a:ext uri="{FF2B5EF4-FFF2-40B4-BE49-F238E27FC236}">
                <a16:creationId xmlns:a16="http://schemas.microsoft.com/office/drawing/2014/main" id="{34C2CF83-1A24-1549-0A45-F5F27D02567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flipH="1">
            <a:off x="-1" y="0"/>
            <a:ext cx="2619022" cy="1323975"/>
          </a:xfrm>
          <a:prstGeom prst="rect">
            <a:avLst/>
          </a:prstGeom>
        </p:spPr>
      </p:pic>
      <p:sp>
        <p:nvSpPr>
          <p:cNvPr id="8" name="Title 46">
            <a:extLst>
              <a:ext uri="{FF2B5EF4-FFF2-40B4-BE49-F238E27FC236}">
                <a16:creationId xmlns:a16="http://schemas.microsoft.com/office/drawing/2014/main" id="{047932F2-3271-9B68-C473-E4935789DC9F}"/>
              </a:ext>
            </a:extLst>
          </p:cNvPr>
          <p:cNvSpPr txBox="1">
            <a:spLocks/>
          </p:cNvSpPr>
          <p:nvPr/>
        </p:nvSpPr>
        <p:spPr>
          <a:xfrm>
            <a:off x="806142" y="1660646"/>
            <a:ext cx="478536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ja" sz="2800" noProof="0"/>
              <a:t>ひらめきの瞬間4</a:t>
            </a:r>
          </a:p>
        </p:txBody>
      </p:sp>
      <p:grpSp>
        <p:nvGrpSpPr>
          <p:cNvPr id="9" name="Group 8" descr="プロジェクトのチェックリストを作成するためのプロンプト形式の質問オブジェクト。">
            <a:extLst>
              <a:ext uri="{FF2B5EF4-FFF2-40B4-BE49-F238E27FC236}">
                <a16:creationId xmlns:a16="http://schemas.microsoft.com/office/drawing/2014/main" id="{57FF5DFD-8548-299F-D608-E8C330E97681}"/>
              </a:ext>
            </a:extLst>
          </p:cNvPr>
          <p:cNvGrpSpPr/>
          <p:nvPr/>
        </p:nvGrpSpPr>
        <p:grpSpPr>
          <a:xfrm>
            <a:off x="657725" y="3914274"/>
            <a:ext cx="6023811" cy="2346974"/>
            <a:chOff x="657725" y="3914274"/>
            <a:chExt cx="6023811" cy="2346974"/>
          </a:xfrm>
          <a:solidFill>
            <a:schemeClr val="accent3">
              <a:lumMod val="20000"/>
              <a:lumOff val="80000"/>
            </a:schemeClr>
          </a:solidFill>
        </p:grpSpPr>
        <p:grpSp>
          <p:nvGrpSpPr>
            <p:cNvPr id="10" name="Group 9">
              <a:extLst>
                <a:ext uri="{FF2B5EF4-FFF2-40B4-BE49-F238E27FC236}">
                  <a16:creationId xmlns:a16="http://schemas.microsoft.com/office/drawing/2014/main" id="{8065836D-DAFC-8D3E-820C-F74E6D0CCA6D}"/>
                </a:ext>
              </a:extLst>
            </p:cNvPr>
            <p:cNvGrpSpPr/>
            <p:nvPr/>
          </p:nvGrpSpPr>
          <p:grpSpPr>
            <a:xfrm>
              <a:off x="657725" y="4317877"/>
              <a:ext cx="6023811" cy="1943371"/>
              <a:chOff x="657725" y="4317877"/>
              <a:chExt cx="6023811" cy="1943371"/>
            </a:xfrm>
            <a:grpFill/>
          </p:grpSpPr>
          <p:sp>
            <p:nvSpPr>
              <p:cNvPr id="12" name="Speech Bubble: Rectangle with Corners Rounded 11">
                <a:extLst>
                  <a:ext uri="{FF2B5EF4-FFF2-40B4-BE49-F238E27FC236}">
                    <a16:creationId xmlns:a16="http://schemas.microsoft.com/office/drawing/2014/main" id="{56E3DC89-2E03-5A08-E303-633E4EE709EB}"/>
                  </a:ext>
                </a:extLst>
              </p:cNvPr>
              <p:cNvSpPr/>
              <p:nvPr/>
            </p:nvSpPr>
            <p:spPr bwMode="auto">
              <a:xfrm>
                <a:off x="657725" y="4317877"/>
                <a:ext cx="6023811" cy="1943371"/>
              </a:xfrm>
              <a:prstGeom prst="wedgeRoundRectCallout">
                <a:avLst>
                  <a:gd name="adj1" fmla="val 29633"/>
                  <a:gd name="adj2" fmla="val -30298"/>
                  <a:gd name="adj3" fmla="val 16667"/>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sp>
            <p:nvSpPr>
              <p:cNvPr id="13" name="Text Placeholder 2">
                <a:extLst>
                  <a:ext uri="{FF2B5EF4-FFF2-40B4-BE49-F238E27FC236}">
                    <a16:creationId xmlns:a16="http://schemas.microsoft.com/office/drawing/2014/main" id="{512F9141-C826-F798-97D5-7D04FC7998BB}"/>
                  </a:ext>
                </a:extLst>
              </p:cNvPr>
              <p:cNvSpPr txBox="1">
                <a:spLocks/>
              </p:cNvSpPr>
              <p:nvPr/>
            </p:nvSpPr>
            <p:spPr>
              <a:xfrm>
                <a:off x="881617" y="4393545"/>
                <a:ext cx="5576026" cy="1088604"/>
              </a:xfrm>
              <a:prstGeom prst="rect">
                <a:avLst/>
              </a:prstGeom>
              <a:grpFill/>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ja" sz="2400" noProof="0"/>
                  <a:t>「このオンボーディングチェックリストを包括的なオンボーディングリストに変えることはできますか?私がすでにリストアップしたものをテーブルに含めてください」</a:t>
                </a:r>
              </a:p>
            </p:txBody>
          </p:sp>
        </p:grpSp>
        <p:sp>
          <p:nvSpPr>
            <p:cNvPr id="11" name="Isosceles Triangle 10">
              <a:extLst>
                <a:ext uri="{FF2B5EF4-FFF2-40B4-BE49-F238E27FC236}">
                  <a16:creationId xmlns:a16="http://schemas.microsoft.com/office/drawing/2014/main" id="{A7DBC445-723B-164E-98F9-AC65AB87D637}"/>
                </a:ext>
              </a:extLst>
            </p:cNvPr>
            <p:cNvSpPr/>
            <p:nvPr/>
          </p:nvSpPr>
          <p:spPr bwMode="auto">
            <a:xfrm>
              <a:off x="1309510" y="3914274"/>
              <a:ext cx="663669" cy="403603"/>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grpSp>
      <p:sp>
        <p:nvSpPr>
          <p:cNvPr id="4" name="Rectangle: Folded Corner 3">
            <a:extLst>
              <a:ext uri="{FF2B5EF4-FFF2-40B4-BE49-F238E27FC236}">
                <a16:creationId xmlns:a16="http://schemas.microsoft.com/office/drawing/2014/main" id="{9957EA39-1A17-9E56-2557-37A8EBECF585}"/>
              </a:ext>
            </a:extLst>
          </p:cNvPr>
          <p:cNvSpPr/>
          <p:nvPr/>
        </p:nvSpPr>
        <p:spPr bwMode="auto">
          <a:xfrm>
            <a:off x="8712305" y="677732"/>
            <a:ext cx="3275011" cy="3794550"/>
          </a:xfrm>
          <a:prstGeom prst="foldedCorne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noProof="0" dirty="0">
                <a:solidFill>
                  <a:srgbClr val="FFFFFF"/>
                </a:solidFill>
                <a:ea typeface="Segoe UI" pitchFamily="34" charset="0"/>
                <a:cs typeface="Segoe UI" pitchFamily="34" charset="0"/>
              </a:rPr>
              <a:t>NOTE</a:t>
            </a:r>
            <a:r>
              <a:rPr lang="en-US" sz="2000" b="1" dirty="0">
                <a:solidFill>
                  <a:srgbClr val="FFFFFF"/>
                </a:solidFill>
                <a:ea typeface="Segoe UI" pitchFamily="34" charset="0"/>
                <a:cs typeface="Segoe UI" pitchFamily="34" charset="0"/>
              </a:rPr>
              <a:t>: </a:t>
            </a:r>
            <a:r>
              <a:rPr lang="en-US" sz="2000" dirty="0">
                <a:solidFill>
                  <a:srgbClr val="FFFFFF"/>
                </a:solidFill>
                <a:ea typeface="Segoe UI" pitchFamily="34" charset="0"/>
                <a:cs typeface="Segoe UI" pitchFamily="34" charset="0"/>
              </a:rPr>
              <a:t>Play the Lightbulb example 4 video </a:t>
            </a:r>
            <a:r>
              <a:rPr lang="en-US" sz="2000" b="1" dirty="0">
                <a:solidFill>
                  <a:srgbClr val="FFFFFF"/>
                </a:solidFill>
                <a:ea typeface="Segoe UI" pitchFamily="34" charset="0"/>
                <a:cs typeface="Segoe UI" pitchFamily="34" charset="0"/>
              </a:rPr>
              <a:t> </a:t>
            </a:r>
          </a:p>
        </p:txBody>
      </p:sp>
    </p:spTree>
    <p:extLst>
      <p:ext uri="{BB962C8B-B14F-4D97-AF65-F5344CB8AC3E}">
        <p14:creationId xmlns:p14="http://schemas.microsoft.com/office/powerpoint/2010/main" val="422198412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B3B06-3061-A98C-5253-8A32966556FA}"/>
            </a:ext>
          </a:extLst>
        </p:cNvPr>
        <p:cNvGrpSpPr/>
        <p:nvPr/>
      </p:nvGrpSpPr>
      <p:grpSpPr>
        <a:xfrm>
          <a:off x="0" y="0"/>
          <a:ext cx="0" cy="0"/>
          <a:chOff x="0" y="0"/>
          <a:chExt cx="0" cy="0"/>
        </a:xfrm>
      </p:grpSpPr>
      <p:sp>
        <p:nvSpPr>
          <p:cNvPr id="5" name="Title 46">
            <a:extLst>
              <a:ext uri="{FF2B5EF4-FFF2-40B4-BE49-F238E27FC236}">
                <a16:creationId xmlns:a16="http://schemas.microsoft.com/office/drawing/2014/main" id="{FA0BC036-9512-EDD8-6724-BBD28EB8024A}"/>
              </a:ext>
            </a:extLst>
          </p:cNvPr>
          <p:cNvSpPr>
            <a:spLocks noGrp="1"/>
          </p:cNvSpPr>
          <p:nvPr>
            <p:ph type="title"/>
          </p:nvPr>
        </p:nvSpPr>
        <p:spPr>
          <a:xfrm>
            <a:off x="586740" y="479785"/>
            <a:ext cx="11018520" cy="443198"/>
          </a:xfrm>
        </p:spPr>
        <p:txBody>
          <a:bodyPr/>
          <a:lstStyle/>
          <a:p>
            <a:r>
              <a:rPr lang="ja" sz="3200" noProof="0"/>
              <a:t>3分間の自己反省</a:t>
            </a:r>
          </a:p>
        </p:txBody>
      </p:sp>
      <p:sp>
        <p:nvSpPr>
          <p:cNvPr id="7" name="TextBox 6">
            <a:extLst>
              <a:ext uri="{FF2B5EF4-FFF2-40B4-BE49-F238E27FC236}">
                <a16:creationId xmlns:a16="http://schemas.microsoft.com/office/drawing/2014/main" id="{2981879B-CD5F-6B26-7247-6B6490F256AE}"/>
              </a:ext>
            </a:extLst>
          </p:cNvPr>
          <p:cNvSpPr txBox="1"/>
          <p:nvPr/>
        </p:nvSpPr>
        <p:spPr>
          <a:xfrm>
            <a:off x="504654" y="902435"/>
            <a:ext cx="11100606" cy="584775"/>
          </a:xfrm>
          <a:prstGeom prst="rect">
            <a:avLst/>
          </a:prstGeom>
          <a:noFill/>
        </p:spPr>
        <p:txBody>
          <a:bodyPr wrap="square">
            <a:spAutoFit/>
          </a:bodyPr>
          <a:lstStyle/>
          <a:p>
            <a:pPr defTabSz="1371600">
              <a:tabLst>
                <a:tab pos="1371600" algn="l"/>
              </a:tabLst>
              <a:defRPr/>
            </a:pPr>
            <a:r>
              <a:rPr lang="ja" sz="32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「AI Kickstarter」の機会を見つける</a:t>
            </a:r>
          </a:p>
        </p:txBody>
      </p:sp>
      <p:sp>
        <p:nvSpPr>
          <p:cNvPr id="34" name="Rectangle: Top Corners Rounded 33" descr="自己反省のエクササイズに3分を表示するオブジェクト。">
            <a:extLst>
              <a:ext uri="{FF2B5EF4-FFF2-40B4-BE49-F238E27FC236}">
                <a16:creationId xmlns:a16="http://schemas.microsoft.com/office/drawing/2014/main" id="{88337949-2663-5328-E8AA-2AB478ADA953}"/>
              </a:ext>
            </a:extLst>
          </p:cNvPr>
          <p:cNvSpPr/>
          <p:nvPr/>
        </p:nvSpPr>
        <p:spPr bwMode="auto">
          <a:xfrm flipV="1">
            <a:off x="10140899" y="0"/>
            <a:ext cx="1403942" cy="1735976"/>
          </a:xfrm>
          <a:prstGeom prst="round2SameRect">
            <a:avLst>
              <a:gd name="adj1" fmla="val 34080"/>
              <a:gd name="adj2" fmla="val 0"/>
            </a:avLst>
          </a:prstGeom>
          <a:solidFill>
            <a:srgbClr val="2A446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pic>
        <p:nvPicPr>
          <p:cNvPr id="30" name="Graphic 29" descr="ストップウォッチ 75% アウトライン">
            <a:extLst>
              <a:ext uri="{FF2B5EF4-FFF2-40B4-BE49-F238E27FC236}">
                <a16:creationId xmlns:a16="http://schemas.microsoft.com/office/drawing/2014/main" id="{0523E343-33D9-11A7-FEFD-247446C040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05222" y="172756"/>
            <a:ext cx="914400" cy="914400"/>
          </a:xfrm>
          <a:prstGeom prst="rect">
            <a:avLst/>
          </a:prstGeom>
        </p:spPr>
      </p:pic>
      <p:sp>
        <p:nvSpPr>
          <p:cNvPr id="32" name="TextBox 31">
            <a:extLst>
              <a:ext uri="{FF2B5EF4-FFF2-40B4-BE49-F238E27FC236}">
                <a16:creationId xmlns:a16="http://schemas.microsoft.com/office/drawing/2014/main" id="{817D1301-4572-D0DE-2B34-1BBA3440096C}"/>
              </a:ext>
            </a:extLst>
          </p:cNvPr>
          <p:cNvSpPr txBox="1"/>
          <p:nvPr/>
        </p:nvSpPr>
        <p:spPr>
          <a:xfrm>
            <a:off x="10332930" y="1050416"/>
            <a:ext cx="1674420" cy="276999"/>
          </a:xfrm>
          <a:prstGeom prst="rect">
            <a:avLst/>
          </a:prstGeom>
          <a:noFill/>
        </p:spPr>
        <p:txBody>
          <a:bodyPr wrap="square" lIns="0" tIns="0" rIns="0" bIns="0" rtlCol="0">
            <a:spAutoFit/>
          </a:bodyPr>
          <a:lstStyle/>
          <a:p>
            <a:pPr defTabSz="1371600">
              <a:tabLst>
                <a:tab pos="1371600" algn="l"/>
              </a:tabLst>
              <a:defRPr/>
            </a:pPr>
            <a:r>
              <a:rPr lang="ja" sz="1800" b="1" noProof="0">
                <a:ln w="3175">
                  <a:noFill/>
                </a:ln>
                <a:solidFill>
                  <a:schemeClr val="bg1"/>
                </a:solidFill>
                <a:latin typeface="+mj-lt"/>
                <a:cs typeface="Segoe UI" panose="020B0502040204020203" pitchFamily="34" charset="0"/>
              </a:rPr>
              <a:t>3分間</a:t>
            </a:r>
          </a:p>
        </p:txBody>
      </p:sp>
      <p:sp>
        <p:nvSpPr>
          <p:cNvPr id="22" name="Freeform 8">
            <a:extLst>
              <a:ext uri="{FF2B5EF4-FFF2-40B4-BE49-F238E27FC236}">
                <a16:creationId xmlns:a16="http://schemas.microsoft.com/office/drawing/2014/main" id="{99927B30-F99A-9BCD-9D4A-C91613D92CA4}"/>
              </a:ext>
              <a:ext uri="{C183D7F6-B498-43B3-948B-1728B52AA6E4}">
                <adec:decorative xmlns:adec="http://schemas.microsoft.com/office/drawing/2017/decorative" val="1"/>
              </a:ext>
            </a:extLst>
          </p:cNvPr>
          <p:cNvSpPr>
            <a:spLocks/>
          </p:cNvSpPr>
          <p:nvPr/>
        </p:nvSpPr>
        <p:spPr bwMode="auto">
          <a:xfrm>
            <a:off x="452244" y="1735977"/>
            <a:ext cx="9315870" cy="3825478"/>
          </a:xfrm>
          <a:prstGeom prst="roundRect">
            <a:avLst>
              <a:gd name="adj" fmla="val 3050"/>
            </a:avLst>
          </a:prstGeom>
          <a:solidFill>
            <a:schemeClr val="bg1">
              <a:alpha val="51000"/>
            </a:schemeClr>
          </a:solidFill>
          <a:ln w="12700">
            <a:solidFill>
              <a:schemeClr val="bg1"/>
            </a:solidFill>
          </a:ln>
          <a:effectLst>
            <a:outerShdw blurRad="411555" dist="135058" dir="2280005" rotWithShape="0">
              <a:scrgbClr r="0" g="0" b="0">
                <a:alpha val="20000"/>
              </a:scrgbClr>
            </a:outerShdw>
          </a:effectLst>
          <a:extLst>
            <a:ext uri="{53640926-AAD7-44D8-BBD7-CCE9431645EC}">
              <a14:shadowObscured xmlns:a14="http://schemas.microsoft.com/office/drawing/2010/main"/>
            </a:ext>
          </a:ex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4" name="TextBox 23">
            <a:extLst>
              <a:ext uri="{FF2B5EF4-FFF2-40B4-BE49-F238E27FC236}">
                <a16:creationId xmlns:a16="http://schemas.microsoft.com/office/drawing/2014/main" id="{CEFF60EF-DE5C-EBA3-A8F0-20D647371776}"/>
              </a:ext>
            </a:extLst>
          </p:cNvPr>
          <p:cNvSpPr txBox="1"/>
          <p:nvPr/>
        </p:nvSpPr>
        <p:spPr>
          <a:xfrm>
            <a:off x="655243" y="1920721"/>
            <a:ext cx="6229697" cy="369332"/>
          </a:xfrm>
          <a:prstGeom prst="rect">
            <a:avLst/>
          </a:prstGeom>
          <a:noFill/>
        </p:spPr>
        <p:txBody>
          <a:bodyPr wrap="square" lIns="0" tIns="0" rIns="0" bIns="0" rtlCol="0">
            <a:spAutoFit/>
          </a:bodyPr>
          <a:lstStyle/>
          <a:p>
            <a:pPr defTabSz="1371600">
              <a:tabLst>
                <a:tab pos="1371600" algn="l"/>
              </a:tabLst>
              <a:defRPr/>
            </a:pPr>
            <a:r>
              <a:rPr lang="ja" sz="2400" b="1" noProof="0">
                <a:ln w="3175">
                  <a:noFill/>
                </a:ln>
                <a:latin typeface="+mj-lt"/>
                <a:cs typeface="Segoe UI" panose="020B0502040204020203" pitchFamily="34" charset="0"/>
              </a:rPr>
              <a:t>質問の誘導</a:t>
            </a:r>
          </a:p>
        </p:txBody>
      </p:sp>
      <p:grpSp>
        <p:nvGrpSpPr>
          <p:cNvPr id="19" name="Group 18" descr="3分間の自己反省のステップ:自動化のための反復的なタスクを特定して評価し、生産性を向上させ、エラーを減らすことを目的とした「AI Kickstarter」の機会を見つける。">
            <a:extLst>
              <a:ext uri="{FF2B5EF4-FFF2-40B4-BE49-F238E27FC236}">
                <a16:creationId xmlns:a16="http://schemas.microsoft.com/office/drawing/2014/main" id="{ABA1DCE8-93D9-239D-543D-33F16141CEFC}"/>
              </a:ext>
            </a:extLst>
          </p:cNvPr>
          <p:cNvGrpSpPr/>
          <p:nvPr/>
        </p:nvGrpSpPr>
        <p:grpSpPr>
          <a:xfrm>
            <a:off x="892319" y="2515653"/>
            <a:ext cx="8643566" cy="2667070"/>
            <a:chOff x="586740" y="2797973"/>
            <a:chExt cx="9150159" cy="3074015"/>
          </a:xfrm>
        </p:grpSpPr>
        <p:grpSp>
          <p:nvGrpSpPr>
            <p:cNvPr id="12" name="Group 11">
              <a:extLst>
                <a:ext uri="{FF2B5EF4-FFF2-40B4-BE49-F238E27FC236}">
                  <a16:creationId xmlns:a16="http://schemas.microsoft.com/office/drawing/2014/main" id="{A139BDCA-8EC4-F46D-091D-86A728032B5F}"/>
                </a:ext>
              </a:extLst>
            </p:cNvPr>
            <p:cNvGrpSpPr/>
            <p:nvPr/>
          </p:nvGrpSpPr>
          <p:grpSpPr>
            <a:xfrm>
              <a:off x="586740" y="2797973"/>
              <a:ext cx="8858225" cy="716747"/>
              <a:chOff x="586740" y="2797973"/>
              <a:chExt cx="8858225" cy="716747"/>
            </a:xfrm>
          </p:grpSpPr>
          <p:sp>
            <p:nvSpPr>
              <p:cNvPr id="6" name="TextBox 5">
                <a:extLst>
                  <a:ext uri="{FF2B5EF4-FFF2-40B4-BE49-F238E27FC236}">
                    <a16:creationId xmlns:a16="http://schemas.microsoft.com/office/drawing/2014/main" id="{620B040C-A83A-F624-3DBE-D947CB4EB50A}"/>
                  </a:ext>
                </a:extLst>
              </p:cNvPr>
              <p:cNvSpPr txBox="1"/>
              <p:nvPr/>
            </p:nvSpPr>
            <p:spPr>
              <a:xfrm>
                <a:off x="1963871" y="2805245"/>
                <a:ext cx="7481094" cy="709475"/>
              </a:xfrm>
              <a:prstGeom prst="rect">
                <a:avLst/>
              </a:prstGeom>
              <a:noFill/>
            </p:spPr>
            <p:txBody>
              <a:bodyPr wrap="square" lIns="0" tIns="0" rIns="0" bIns="0" rtlCol="0">
                <a:spAutoFit/>
              </a:bodyPr>
              <a:lstStyle/>
              <a:p>
                <a:pPr defTabSz="1371600">
                  <a:tabLst>
                    <a:tab pos="1371600" algn="l"/>
                  </a:tabLst>
                  <a:defRPr/>
                </a:pPr>
                <a:r>
                  <a:rPr lang="ja" sz="2000" noProof="0">
                    <a:ln w="3175">
                      <a:noFill/>
                    </a:ln>
                    <a:cs typeface="Segoe UI" panose="020B0502040204020203" pitchFamily="34" charset="0"/>
                  </a:rPr>
                  <a:t>日々の仕事で、反復的、手作業、またはイライラすると感じる1〜2のタスクは何ですか?</a:t>
                </a:r>
              </a:p>
            </p:txBody>
          </p:sp>
          <p:sp>
            <p:nvSpPr>
              <p:cNvPr id="11" name="TextBox 10">
                <a:extLst>
                  <a:ext uri="{FF2B5EF4-FFF2-40B4-BE49-F238E27FC236}">
                    <a16:creationId xmlns:a16="http://schemas.microsoft.com/office/drawing/2014/main" id="{CFD5F5DC-5487-982A-389B-3E3B11CBA9C0}"/>
                  </a:ext>
                </a:extLst>
              </p:cNvPr>
              <p:cNvSpPr txBox="1"/>
              <p:nvPr/>
            </p:nvSpPr>
            <p:spPr>
              <a:xfrm>
                <a:off x="586740" y="2797973"/>
                <a:ext cx="1187940" cy="354738"/>
              </a:xfrm>
              <a:prstGeom prst="rect">
                <a:avLst/>
              </a:prstGeom>
              <a:noFill/>
            </p:spPr>
            <p:txBody>
              <a:bodyPr wrap="square" lIns="0" tIns="0" rIns="0" bIns="0" rtlCol="0">
                <a:spAutoFit/>
              </a:bodyPr>
              <a:lstStyle/>
              <a:p>
                <a:pPr defTabSz="1371600">
                  <a:tabLst>
                    <a:tab pos="1371600" algn="l"/>
                  </a:tabLst>
                  <a:defRPr/>
                </a:pPr>
                <a:r>
                  <a:rPr lang="ja" sz="2000" b="1" noProof="0">
                    <a:ln w="3175">
                      <a:noFill/>
                    </a:ln>
                    <a:cs typeface="Segoe UI" panose="020B0502040204020203" pitchFamily="34" charset="0"/>
                  </a:rPr>
                  <a:t>ステップ 1</a:t>
                </a:r>
              </a:p>
            </p:txBody>
          </p:sp>
        </p:grpSp>
        <p:grpSp>
          <p:nvGrpSpPr>
            <p:cNvPr id="13" name="Group 12">
              <a:extLst>
                <a:ext uri="{FF2B5EF4-FFF2-40B4-BE49-F238E27FC236}">
                  <a16:creationId xmlns:a16="http://schemas.microsoft.com/office/drawing/2014/main" id="{E309E843-CFFA-1636-7CD7-B2C1780A9D9C}"/>
                </a:ext>
              </a:extLst>
            </p:cNvPr>
            <p:cNvGrpSpPr/>
            <p:nvPr/>
          </p:nvGrpSpPr>
          <p:grpSpPr>
            <a:xfrm>
              <a:off x="586740" y="3949879"/>
              <a:ext cx="9150159" cy="716747"/>
              <a:chOff x="586740" y="2797973"/>
              <a:chExt cx="9150159" cy="716747"/>
            </a:xfrm>
          </p:grpSpPr>
          <p:sp>
            <p:nvSpPr>
              <p:cNvPr id="14" name="TextBox 13">
                <a:extLst>
                  <a:ext uri="{FF2B5EF4-FFF2-40B4-BE49-F238E27FC236}">
                    <a16:creationId xmlns:a16="http://schemas.microsoft.com/office/drawing/2014/main" id="{F2FA7D4B-3082-E9EC-3267-D70089113A4B}"/>
                  </a:ext>
                </a:extLst>
              </p:cNvPr>
              <p:cNvSpPr txBox="1"/>
              <p:nvPr/>
            </p:nvSpPr>
            <p:spPr>
              <a:xfrm>
                <a:off x="1963869" y="2805245"/>
                <a:ext cx="7773030" cy="709475"/>
              </a:xfrm>
              <a:prstGeom prst="rect">
                <a:avLst/>
              </a:prstGeom>
              <a:noFill/>
            </p:spPr>
            <p:txBody>
              <a:bodyPr wrap="square" lIns="0" tIns="0" rIns="0" bIns="0" rtlCol="0">
                <a:spAutoFit/>
              </a:bodyPr>
              <a:lstStyle/>
              <a:p>
                <a:pPr defTabSz="1371600">
                  <a:tabLst>
                    <a:tab pos="1371600" algn="l"/>
                  </a:tabLst>
                  <a:defRPr/>
                </a:pPr>
                <a:r>
                  <a:rPr lang="ja" sz="2000" noProof="0">
                    <a:ln w="3175">
                      <a:noFill/>
                    </a:ln>
                    <a:cs typeface="Segoe UI" panose="020B0502040204020203" pitchFamily="34" charset="0"/>
                  </a:rPr>
                  <a:t>これらのタスクのうち、自動化または合理化された場合、生産性に最も大きな影響を与え、エラーを減らすことができるのはどれでしょうか?</a:t>
                </a:r>
              </a:p>
            </p:txBody>
          </p:sp>
          <p:sp>
            <p:nvSpPr>
              <p:cNvPr id="15" name="TextBox 14">
                <a:extLst>
                  <a:ext uri="{FF2B5EF4-FFF2-40B4-BE49-F238E27FC236}">
                    <a16:creationId xmlns:a16="http://schemas.microsoft.com/office/drawing/2014/main" id="{EB666637-9F81-B61E-E6FB-67B36715F9AA}"/>
                  </a:ext>
                </a:extLst>
              </p:cNvPr>
              <p:cNvSpPr txBox="1"/>
              <p:nvPr/>
            </p:nvSpPr>
            <p:spPr>
              <a:xfrm>
                <a:off x="586740" y="2797973"/>
                <a:ext cx="1187940" cy="354738"/>
              </a:xfrm>
              <a:prstGeom prst="rect">
                <a:avLst/>
              </a:prstGeom>
              <a:noFill/>
            </p:spPr>
            <p:txBody>
              <a:bodyPr wrap="square" lIns="0" tIns="0" rIns="0" bIns="0" rtlCol="0">
                <a:spAutoFit/>
              </a:bodyPr>
              <a:lstStyle/>
              <a:p>
                <a:pPr defTabSz="1371600">
                  <a:tabLst>
                    <a:tab pos="1371600" algn="l"/>
                  </a:tabLst>
                  <a:defRPr/>
                </a:pPr>
                <a:r>
                  <a:rPr lang="ja" sz="2000" b="1" noProof="0">
                    <a:ln w="3175">
                      <a:noFill/>
                    </a:ln>
                    <a:cs typeface="Segoe UI" panose="020B0502040204020203" pitchFamily="34" charset="0"/>
                  </a:rPr>
                  <a:t>ステップ 2</a:t>
                </a:r>
              </a:p>
            </p:txBody>
          </p:sp>
        </p:grpSp>
        <p:grpSp>
          <p:nvGrpSpPr>
            <p:cNvPr id="16" name="Group 15">
              <a:extLst>
                <a:ext uri="{FF2B5EF4-FFF2-40B4-BE49-F238E27FC236}">
                  <a16:creationId xmlns:a16="http://schemas.microsoft.com/office/drawing/2014/main" id="{00888BAA-3DF3-08E6-5E10-6ACBEF135630}"/>
                </a:ext>
              </a:extLst>
            </p:cNvPr>
            <p:cNvGrpSpPr/>
            <p:nvPr/>
          </p:nvGrpSpPr>
          <p:grpSpPr>
            <a:xfrm>
              <a:off x="586740" y="5155241"/>
              <a:ext cx="8996509" cy="716747"/>
              <a:chOff x="586740" y="2797973"/>
              <a:chExt cx="8996509" cy="716747"/>
            </a:xfrm>
          </p:grpSpPr>
          <p:sp>
            <p:nvSpPr>
              <p:cNvPr id="17" name="TextBox 16">
                <a:extLst>
                  <a:ext uri="{FF2B5EF4-FFF2-40B4-BE49-F238E27FC236}">
                    <a16:creationId xmlns:a16="http://schemas.microsoft.com/office/drawing/2014/main" id="{69A233DF-F37C-23A5-6DBA-159C0EC004DE}"/>
                  </a:ext>
                </a:extLst>
              </p:cNvPr>
              <p:cNvSpPr txBox="1"/>
              <p:nvPr/>
            </p:nvSpPr>
            <p:spPr>
              <a:xfrm>
                <a:off x="1963869" y="2805245"/>
                <a:ext cx="7619380" cy="709475"/>
              </a:xfrm>
              <a:prstGeom prst="rect">
                <a:avLst/>
              </a:prstGeom>
              <a:noFill/>
            </p:spPr>
            <p:txBody>
              <a:bodyPr wrap="square" lIns="0" tIns="0" rIns="0" bIns="0" rtlCol="0">
                <a:spAutoFit/>
              </a:bodyPr>
              <a:lstStyle/>
              <a:p>
                <a:pPr defTabSz="1371600">
                  <a:tabLst>
                    <a:tab pos="1371600" algn="l"/>
                  </a:tabLst>
                  <a:defRPr/>
                </a:pPr>
                <a:r>
                  <a:rPr lang="ja" sz="2000" noProof="0">
                    <a:ln w="3175">
                      <a:noFill/>
                    </a:ln>
                    <a:cs typeface="Segoe UI" panose="020B0502040204020203" pitchFamily="34" charset="0"/>
                  </a:rPr>
                  <a:t>そのタスクを自動化することで時間を空けたとしたら、それをより価値の高い仕事にどのように活用できるでしょうか?</a:t>
                </a:r>
              </a:p>
            </p:txBody>
          </p:sp>
          <p:sp>
            <p:nvSpPr>
              <p:cNvPr id="18" name="TextBox 17">
                <a:extLst>
                  <a:ext uri="{FF2B5EF4-FFF2-40B4-BE49-F238E27FC236}">
                    <a16:creationId xmlns:a16="http://schemas.microsoft.com/office/drawing/2014/main" id="{5829E3D9-7B6C-DE9D-1F21-EAC2E219C88F}"/>
                  </a:ext>
                </a:extLst>
              </p:cNvPr>
              <p:cNvSpPr txBox="1"/>
              <p:nvPr/>
            </p:nvSpPr>
            <p:spPr>
              <a:xfrm>
                <a:off x="586740" y="2797973"/>
                <a:ext cx="1187940" cy="354738"/>
              </a:xfrm>
              <a:prstGeom prst="rect">
                <a:avLst/>
              </a:prstGeom>
              <a:noFill/>
            </p:spPr>
            <p:txBody>
              <a:bodyPr wrap="square" lIns="0" tIns="0" rIns="0" bIns="0" rtlCol="0">
                <a:spAutoFit/>
              </a:bodyPr>
              <a:lstStyle/>
              <a:p>
                <a:pPr defTabSz="1371600">
                  <a:tabLst>
                    <a:tab pos="1371600" algn="l"/>
                  </a:tabLst>
                  <a:defRPr/>
                </a:pPr>
                <a:r>
                  <a:rPr lang="ja" sz="2000" b="1" noProof="0">
                    <a:ln w="3175">
                      <a:noFill/>
                    </a:ln>
                    <a:cs typeface="Segoe UI" panose="020B0502040204020203" pitchFamily="34" charset="0"/>
                  </a:rPr>
                  <a:t>ステップ 3</a:t>
                </a:r>
              </a:p>
            </p:txBody>
          </p:sp>
        </p:grpSp>
      </p:grpSp>
      <p:grpSp>
        <p:nvGrpSpPr>
          <p:cNvPr id="26" name="Group 25">
            <a:extLst>
              <a:ext uri="{FF2B5EF4-FFF2-40B4-BE49-F238E27FC236}">
                <a16:creationId xmlns:a16="http://schemas.microsoft.com/office/drawing/2014/main" id="{57A5204E-C5C0-C5FC-B394-DFF359A792B0}"/>
              </a:ext>
              <a:ext uri="{C183D7F6-B498-43B3-948B-1728B52AA6E4}">
                <adec:decorative xmlns:adec="http://schemas.microsoft.com/office/drawing/2017/decorative" val="1"/>
              </a:ext>
            </a:extLst>
          </p:cNvPr>
          <p:cNvGrpSpPr/>
          <p:nvPr/>
        </p:nvGrpSpPr>
        <p:grpSpPr>
          <a:xfrm>
            <a:off x="892319" y="3316555"/>
            <a:ext cx="8498424" cy="1012578"/>
            <a:chOff x="706172" y="3003250"/>
            <a:chExt cx="10779656" cy="1507381"/>
          </a:xfrm>
        </p:grpSpPr>
        <p:cxnSp>
          <p:nvCxnSpPr>
            <p:cNvPr id="27" name="Straight Connector 26">
              <a:extLst>
                <a:ext uri="{FF2B5EF4-FFF2-40B4-BE49-F238E27FC236}">
                  <a16:creationId xmlns:a16="http://schemas.microsoft.com/office/drawing/2014/main" id="{A1C85C08-D0E5-698F-A497-4765690CA0BB}"/>
                </a:ext>
                <a:ext uri="{C183D7F6-B498-43B3-948B-1728B52AA6E4}">
                  <adec:decorative xmlns:adec="http://schemas.microsoft.com/office/drawing/2017/decorative" val="1"/>
                </a:ext>
              </a:extLst>
            </p:cNvPr>
            <p:cNvCxnSpPr>
              <a:cxnSpLocks/>
            </p:cNvCxnSpPr>
            <p:nvPr/>
          </p:nvCxnSpPr>
          <p:spPr>
            <a:xfrm flipH="1">
              <a:off x="706173" y="3003250"/>
              <a:ext cx="10779655" cy="1"/>
            </a:xfrm>
            <a:prstGeom prst="line">
              <a:avLst/>
            </a:prstGeom>
            <a:ln w="190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0CB8C92-5484-D047-2EB3-9E3E50AF22E2}"/>
                </a:ext>
                <a:ext uri="{C183D7F6-B498-43B3-948B-1728B52AA6E4}">
                  <adec:decorative xmlns:adec="http://schemas.microsoft.com/office/drawing/2017/decorative" val="1"/>
                </a:ext>
              </a:extLst>
            </p:cNvPr>
            <p:cNvCxnSpPr>
              <a:cxnSpLocks/>
            </p:cNvCxnSpPr>
            <p:nvPr/>
          </p:nvCxnSpPr>
          <p:spPr>
            <a:xfrm flipH="1">
              <a:off x="706172" y="4510630"/>
              <a:ext cx="10779655" cy="1"/>
            </a:xfrm>
            <a:prstGeom prst="line">
              <a:avLst/>
            </a:prstGeom>
            <a:ln w="190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25" name="Graphic 24" descr="チャット概要">
            <a:extLst>
              <a:ext uri="{FF2B5EF4-FFF2-40B4-BE49-F238E27FC236}">
                <a16:creationId xmlns:a16="http://schemas.microsoft.com/office/drawing/2014/main" id="{E770A667-A417-453B-C807-37CE9DCEE0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2243" y="5601657"/>
            <a:ext cx="876677" cy="876677"/>
          </a:xfrm>
          <a:prstGeom prst="rect">
            <a:avLst/>
          </a:prstGeom>
        </p:spPr>
      </p:pic>
      <p:sp>
        <p:nvSpPr>
          <p:cNvPr id="20" name="TextBox 19">
            <a:extLst>
              <a:ext uri="{FF2B5EF4-FFF2-40B4-BE49-F238E27FC236}">
                <a16:creationId xmlns:a16="http://schemas.microsoft.com/office/drawing/2014/main" id="{237C36A2-204B-0261-E6F5-3C9BC325F0B8}"/>
              </a:ext>
            </a:extLst>
          </p:cNvPr>
          <p:cNvSpPr txBox="1"/>
          <p:nvPr/>
        </p:nvSpPr>
        <p:spPr>
          <a:xfrm>
            <a:off x="1449254" y="5807584"/>
            <a:ext cx="9449118" cy="369332"/>
          </a:xfrm>
          <a:prstGeom prst="rect">
            <a:avLst/>
          </a:prstGeom>
          <a:noFill/>
        </p:spPr>
        <p:txBody>
          <a:bodyPr wrap="square" lIns="0" tIns="0" rIns="0" bIns="0" rtlCol="0">
            <a:spAutoFit/>
          </a:bodyPr>
          <a:lstStyle/>
          <a:p>
            <a:pPr defTabSz="1371600">
              <a:tabLst>
                <a:tab pos="1371600" algn="l"/>
              </a:tabLst>
              <a:defRPr/>
            </a:pPr>
            <a:r>
              <a:rPr lang="ja" sz="2400" b="1" noProof="0">
                <a:ln w="3175">
                  <a:noFill/>
                </a:ln>
                <a:latin typeface="+mj-lt"/>
                <a:cs typeface="Segoe UI" panose="020B0502040204020203" pitchFamily="34" charset="0"/>
              </a:rPr>
              <a:t>完了したら、チャットで特定した</a:t>
            </a:r>
            <a:r>
              <a:rPr lang="ja" sz="2400" b="1" noProof="0">
                <a:ln w="3175">
                  <a:noFill/>
                </a:ln>
                <a:cs typeface="Segoe UI" panose="020B0502040204020203" pitchFamily="34" charset="0"/>
              </a:rPr>
              <a:t>タスクを1つ共有してください。</a:t>
            </a:r>
          </a:p>
        </p:txBody>
      </p:sp>
    </p:spTree>
    <p:extLst>
      <p:ext uri="{BB962C8B-B14F-4D97-AF65-F5344CB8AC3E}">
        <p14:creationId xmlns:p14="http://schemas.microsoft.com/office/powerpoint/2010/main" val="501010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B68E68-BC89-ED45-7D79-AD9CF2174FA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D12AC63-0E0D-B65B-4C40-7B78914ECF9E}"/>
              </a:ext>
            </a:extLst>
          </p:cNvPr>
          <p:cNvSpPr>
            <a:spLocks noGrp="1"/>
          </p:cNvSpPr>
          <p:nvPr>
            <p:ph type="title"/>
          </p:nvPr>
        </p:nvSpPr>
        <p:spPr>
          <a:xfrm>
            <a:off x="585215" y="2423825"/>
            <a:ext cx="9637307" cy="1107996"/>
          </a:xfrm>
        </p:spPr>
        <p:txBody>
          <a:bodyPr/>
          <a:lstStyle/>
          <a:p>
            <a:r>
              <a:rPr lang="ja" noProof="0"/>
              <a:t>4:ミニエクササイズで  </a:t>
            </a:r>
            <a:br>
              <a:rPr lang="en-US" noProof="0"/>
            </a:br>
            <a:r>
              <a:rPr lang="ja" noProof="0"/>
              <a:t>基本的なプロンプトを練習する</a:t>
            </a:r>
          </a:p>
        </p:txBody>
      </p:sp>
      <p:sp>
        <p:nvSpPr>
          <p:cNvPr id="5" name="Text Placeholder 4">
            <a:extLst>
              <a:ext uri="{FF2B5EF4-FFF2-40B4-BE49-F238E27FC236}">
                <a16:creationId xmlns:a16="http://schemas.microsoft.com/office/drawing/2014/main" id="{13F12DD7-DA8B-C039-C26C-26A7376932AE}"/>
              </a:ext>
            </a:extLst>
          </p:cNvPr>
          <p:cNvSpPr>
            <a:spLocks noGrp="1"/>
          </p:cNvSpPr>
          <p:nvPr>
            <p:ph type="body" sz="quarter" idx="12"/>
          </p:nvPr>
        </p:nvSpPr>
        <p:spPr>
          <a:xfrm>
            <a:off x="585216" y="3751542"/>
            <a:ext cx="6217920" cy="307777"/>
          </a:xfrm>
        </p:spPr>
        <p:txBody>
          <a:bodyPr/>
          <a:lstStyle/>
          <a:p>
            <a:r>
              <a:rPr lang="ja" sz="2000" noProof="0"/>
              <a:t>Copilot で AI プロンプトを練習する</a:t>
            </a:r>
          </a:p>
        </p:txBody>
      </p:sp>
    </p:spTree>
    <p:extLst>
      <p:ext uri="{BB962C8B-B14F-4D97-AF65-F5344CB8AC3E}">
        <p14:creationId xmlns:p14="http://schemas.microsoft.com/office/powerpoint/2010/main" val="271478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43C85-91AE-D1E7-EF57-E4025E7180B8}"/>
            </a:ext>
          </a:extLst>
        </p:cNvPr>
        <p:cNvGrpSpPr/>
        <p:nvPr/>
      </p:nvGrpSpPr>
      <p:grpSpPr>
        <a:xfrm>
          <a:off x="0" y="0"/>
          <a:ext cx="0" cy="0"/>
          <a:chOff x="0" y="0"/>
          <a:chExt cx="0" cy="0"/>
        </a:xfrm>
      </p:grpSpPr>
      <p:sp>
        <p:nvSpPr>
          <p:cNvPr id="112" name="Rectangle 111" descr="「効果的なプロンプトの書き方」というタイトルのスライドで、AIツール用の具体的でコンテキストに富んだ、適切に構造化されたプロンプトを作成するためのガイドラインを示します。">
            <a:extLst>
              <a:ext uri="{FF2B5EF4-FFF2-40B4-BE49-F238E27FC236}">
                <a16:creationId xmlns:a16="http://schemas.microsoft.com/office/drawing/2014/main" id="{38B401D8-82C0-A699-7735-B85A0C76FF4A}"/>
              </a:ext>
            </a:extLst>
          </p:cNvPr>
          <p:cNvSpPr/>
          <p:nvPr/>
        </p:nvSpPr>
        <p:spPr bwMode="auto">
          <a:xfrm>
            <a:off x="0" y="0"/>
            <a:ext cx="5037188" cy="6857999"/>
          </a:xfrm>
          <a:prstGeom prst="rect">
            <a:avLst/>
          </a:prstGeom>
          <a:solidFill>
            <a:srgbClr val="E8E6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sp>
        <p:nvSpPr>
          <p:cNvPr id="14" name="Title 25">
            <a:extLst>
              <a:ext uri="{FF2B5EF4-FFF2-40B4-BE49-F238E27FC236}">
                <a16:creationId xmlns:a16="http://schemas.microsoft.com/office/drawing/2014/main" id="{3CDA963B-F438-DFA6-7BDB-32C5905C5DAF}"/>
              </a:ext>
            </a:extLst>
          </p:cNvPr>
          <p:cNvSpPr txBox="1">
            <a:spLocks noGrp="1"/>
          </p:cNvSpPr>
          <p:nvPr>
            <p:ph type="title"/>
          </p:nvPr>
        </p:nvSpPr>
        <p:spPr>
          <a:xfrm>
            <a:off x="423997" y="445533"/>
            <a:ext cx="4394583" cy="120032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ja" noProof="0" dirty="0"/>
              <a:t>効果的なプロンプト</a:t>
            </a:r>
            <a:br>
              <a:rPr lang="en-US" noProof="0" dirty="0"/>
            </a:br>
            <a:r>
              <a:rPr lang="ja" noProof="0" dirty="0"/>
              <a:t>の書き方 </a:t>
            </a:r>
            <a:endParaRPr kumimoji="0" lang="en-US" b="0" i="0" u="none" strike="noStrike" kern="1200" cap="none" spc="0" normalizeH="0" baseline="0" noProof="0" dirty="0">
              <a:ln w="3175">
                <a:noFill/>
              </a:ln>
              <a:effectLst/>
              <a:uLnTx/>
              <a:uFillTx/>
              <a:ea typeface="+mn-ea"/>
              <a:cs typeface="Segoe UI" pitchFamily="34" charset="0"/>
            </a:endParaRPr>
          </a:p>
        </p:txBody>
      </p:sp>
      <p:sp>
        <p:nvSpPr>
          <p:cNvPr id="116" name="Title 46">
            <a:extLst>
              <a:ext uri="{FF2B5EF4-FFF2-40B4-BE49-F238E27FC236}">
                <a16:creationId xmlns:a16="http://schemas.microsoft.com/office/drawing/2014/main" id="{54AAB83C-8D08-0C03-735B-2B0FA9ED04C6}"/>
              </a:ext>
            </a:extLst>
          </p:cNvPr>
          <p:cNvSpPr txBox="1">
            <a:spLocks/>
          </p:cNvSpPr>
          <p:nvPr/>
        </p:nvSpPr>
        <p:spPr>
          <a:xfrm>
            <a:off x="516591" y="1727650"/>
            <a:ext cx="3725325"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ja" sz="2000" noProof="0" dirty="0"/>
              <a:t>おすすめの方法</a:t>
            </a:r>
          </a:p>
        </p:txBody>
      </p:sp>
      <p:grpSp>
        <p:nvGrpSpPr>
          <p:cNvPr id="121" name="Group 120" descr="1 から 4 までの数字が縦に並んでいます。">
            <a:extLst>
              <a:ext uri="{FF2B5EF4-FFF2-40B4-BE49-F238E27FC236}">
                <a16:creationId xmlns:a16="http://schemas.microsoft.com/office/drawing/2014/main" id="{0A57B7DE-BF59-5D8E-D8FD-FFD1BBF55B2B}"/>
              </a:ext>
            </a:extLst>
          </p:cNvPr>
          <p:cNvGrpSpPr/>
          <p:nvPr/>
        </p:nvGrpSpPr>
        <p:grpSpPr>
          <a:xfrm>
            <a:off x="470561" y="2287303"/>
            <a:ext cx="714405" cy="4125164"/>
            <a:chOff x="385078" y="2091395"/>
            <a:chExt cx="714405" cy="4331782"/>
          </a:xfrm>
        </p:grpSpPr>
        <p:sp>
          <p:nvSpPr>
            <p:cNvPr id="117" name="TextBox 116">
              <a:extLst>
                <a:ext uri="{FF2B5EF4-FFF2-40B4-BE49-F238E27FC236}">
                  <a16:creationId xmlns:a16="http://schemas.microsoft.com/office/drawing/2014/main" id="{602EAC9C-BA58-D944-8825-1C3027E66938}"/>
                </a:ext>
              </a:extLst>
            </p:cNvPr>
            <p:cNvSpPr txBox="1"/>
            <p:nvPr/>
          </p:nvSpPr>
          <p:spPr>
            <a:xfrm>
              <a:off x="385078" y="2091395"/>
              <a:ext cx="714405" cy="724667"/>
            </a:xfrm>
            <a:prstGeom prst="rect">
              <a:avLst/>
            </a:prstGeom>
            <a:noFill/>
          </p:spPr>
          <p:txBody>
            <a:bodyPr wrap="square">
              <a:spAutoFit/>
            </a:bodyPr>
            <a:lstStyle/>
            <a:p>
              <a:pPr defTabSz="1371600">
                <a:tabLst>
                  <a:tab pos="1371600" algn="l"/>
                </a:tabLst>
                <a:defRPr/>
              </a:pPr>
              <a:r>
                <a:rPr lang="ja" sz="32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1</a:t>
              </a:r>
            </a:p>
          </p:txBody>
        </p:sp>
        <p:sp>
          <p:nvSpPr>
            <p:cNvPr id="118" name="TextBox 117">
              <a:extLst>
                <a:ext uri="{FF2B5EF4-FFF2-40B4-BE49-F238E27FC236}">
                  <a16:creationId xmlns:a16="http://schemas.microsoft.com/office/drawing/2014/main" id="{8B8E7EA2-9CD4-7016-25CA-3F7B7694455B}"/>
                </a:ext>
              </a:extLst>
            </p:cNvPr>
            <p:cNvSpPr txBox="1"/>
            <p:nvPr/>
          </p:nvSpPr>
          <p:spPr>
            <a:xfrm>
              <a:off x="385078" y="3293768"/>
              <a:ext cx="714405" cy="724667"/>
            </a:xfrm>
            <a:prstGeom prst="rect">
              <a:avLst/>
            </a:prstGeom>
            <a:noFill/>
          </p:spPr>
          <p:txBody>
            <a:bodyPr wrap="square">
              <a:spAutoFit/>
            </a:bodyPr>
            <a:lstStyle/>
            <a:p>
              <a:pPr defTabSz="1371600">
                <a:tabLst>
                  <a:tab pos="1371600" algn="l"/>
                </a:tabLst>
                <a:defRPr/>
              </a:pPr>
              <a:r>
                <a:rPr lang="ja" sz="32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2</a:t>
              </a:r>
            </a:p>
          </p:txBody>
        </p:sp>
        <p:sp>
          <p:nvSpPr>
            <p:cNvPr id="119" name="TextBox 118">
              <a:extLst>
                <a:ext uri="{FF2B5EF4-FFF2-40B4-BE49-F238E27FC236}">
                  <a16:creationId xmlns:a16="http://schemas.microsoft.com/office/drawing/2014/main" id="{E9DF30F7-61E8-579E-8A6E-DD4C9B6648EB}"/>
                </a:ext>
              </a:extLst>
            </p:cNvPr>
            <p:cNvSpPr txBox="1"/>
            <p:nvPr/>
          </p:nvSpPr>
          <p:spPr>
            <a:xfrm>
              <a:off x="385078" y="4496139"/>
              <a:ext cx="714405" cy="724667"/>
            </a:xfrm>
            <a:prstGeom prst="rect">
              <a:avLst/>
            </a:prstGeom>
            <a:noFill/>
          </p:spPr>
          <p:txBody>
            <a:bodyPr wrap="square">
              <a:spAutoFit/>
            </a:bodyPr>
            <a:lstStyle/>
            <a:p>
              <a:pPr defTabSz="1371600">
                <a:tabLst>
                  <a:tab pos="1371600" algn="l"/>
                </a:tabLst>
                <a:defRPr/>
              </a:pPr>
              <a:r>
                <a:rPr lang="ja" sz="3200" noProof="0" dirty="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3</a:t>
              </a:r>
            </a:p>
          </p:txBody>
        </p:sp>
        <p:sp>
          <p:nvSpPr>
            <p:cNvPr id="120" name="TextBox 119">
              <a:extLst>
                <a:ext uri="{FF2B5EF4-FFF2-40B4-BE49-F238E27FC236}">
                  <a16:creationId xmlns:a16="http://schemas.microsoft.com/office/drawing/2014/main" id="{1BF69AAF-1D40-E5AA-2547-91F1E5B002D5}"/>
                </a:ext>
              </a:extLst>
            </p:cNvPr>
            <p:cNvSpPr txBox="1"/>
            <p:nvPr/>
          </p:nvSpPr>
          <p:spPr>
            <a:xfrm>
              <a:off x="385078" y="5698510"/>
              <a:ext cx="714405" cy="724667"/>
            </a:xfrm>
            <a:prstGeom prst="rect">
              <a:avLst/>
            </a:prstGeom>
            <a:noFill/>
          </p:spPr>
          <p:txBody>
            <a:bodyPr wrap="square">
              <a:spAutoFit/>
            </a:bodyPr>
            <a:lstStyle/>
            <a:p>
              <a:pPr defTabSz="1371600">
                <a:tabLst>
                  <a:tab pos="1371600" algn="l"/>
                </a:tabLst>
                <a:defRPr/>
              </a:pPr>
              <a:r>
                <a:rPr lang="ja" sz="32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4</a:t>
              </a:r>
            </a:p>
          </p:txBody>
        </p:sp>
      </p:grpSp>
      <p:sp>
        <p:nvSpPr>
          <p:cNvPr id="115" name="TextBox 114">
            <a:extLst>
              <a:ext uri="{FF2B5EF4-FFF2-40B4-BE49-F238E27FC236}">
                <a16:creationId xmlns:a16="http://schemas.microsoft.com/office/drawing/2014/main" id="{39E316B8-2ADF-2879-1B25-D8402DAA2923}"/>
              </a:ext>
            </a:extLst>
          </p:cNvPr>
          <p:cNvSpPr txBox="1"/>
          <p:nvPr/>
        </p:nvSpPr>
        <p:spPr>
          <a:xfrm>
            <a:off x="923040" y="2261651"/>
            <a:ext cx="3725325" cy="3816429"/>
          </a:xfrm>
          <a:prstGeom prst="rect">
            <a:avLst/>
          </a:prstGeom>
          <a:noFill/>
        </p:spPr>
        <p:txBody>
          <a:bodyPr wrap="square">
            <a:spAutoFit/>
          </a:bodyPr>
          <a:lstStyle/>
          <a:p>
            <a:pPr>
              <a:spcAft>
                <a:spcPts val="2000"/>
              </a:spcAft>
            </a:pPr>
            <a:r>
              <a:rPr lang="ja" sz="1600" b="1" noProof="0" dirty="0"/>
              <a:t>Copilot に何をしてほしいのかを具体的に説明し</a:t>
            </a:r>
            <a:r>
              <a:rPr lang="ja" sz="1600" noProof="0" dirty="0"/>
              <a:t>、目標を明確にすることで、より良い対応が可能になります。</a:t>
            </a:r>
          </a:p>
          <a:p>
            <a:pPr>
              <a:spcAft>
                <a:spcPts val="2000"/>
              </a:spcAft>
            </a:pPr>
            <a:r>
              <a:rPr lang="ja" sz="1600" b="1" noProof="0" dirty="0"/>
              <a:t> </a:t>
            </a:r>
            <a:r>
              <a:rPr lang="ja" sz="1600" noProof="0" dirty="0"/>
              <a:t>Copilot が質問内容を理解できるように、コンテキストを追加します。コンテキストにより、応答の関連性が高まります。</a:t>
            </a:r>
          </a:p>
          <a:p>
            <a:pPr>
              <a:spcAft>
                <a:spcPts val="2000"/>
              </a:spcAft>
            </a:pPr>
            <a:r>
              <a:rPr lang="ja" sz="1600" b="1" noProof="0" dirty="0"/>
              <a:t>Copilot で使用する例をいくつか示してください</a:t>
            </a:r>
            <a:r>
              <a:rPr lang="ja" sz="1600" noProof="0" dirty="0"/>
              <a:t>。これにより、適切なコンテキストで応答を根拠付けることができます。</a:t>
            </a:r>
          </a:p>
          <a:p>
            <a:pPr>
              <a:spcAft>
                <a:spcPts val="2000"/>
              </a:spcAft>
            </a:pPr>
            <a:r>
              <a:rPr lang="ja" sz="1600" noProof="0" dirty="0"/>
              <a:t>応答の書式設定方法を Copilot にお知らせください</a:t>
            </a:r>
            <a:r>
              <a:rPr lang="ja" sz="1600" b="1" noProof="0" dirty="0"/>
              <a:t> 。 </a:t>
            </a:r>
            <a:r>
              <a:rPr lang="ja" sz="1600" noProof="0" dirty="0"/>
              <a:t>これは明確な期待を設定します。</a:t>
            </a:r>
          </a:p>
        </p:txBody>
      </p:sp>
      <p:pic>
        <p:nvPicPr>
          <p:cNvPr id="26" name="Picture 25">
            <a:extLst>
              <a:ext uri="{FF2B5EF4-FFF2-40B4-BE49-F238E27FC236}">
                <a16:creationId xmlns:a16="http://schemas.microsoft.com/office/drawing/2014/main" id="{87610233-8F2C-0C70-4431-DAB2A2195DB9}"/>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rot="16200000">
            <a:off x="10112531" y="-574255"/>
            <a:ext cx="1505214" cy="2653726"/>
          </a:xfrm>
          <a:prstGeom prst="rect">
            <a:avLst/>
          </a:prstGeom>
        </p:spPr>
      </p:pic>
      <p:sp>
        <p:nvSpPr>
          <p:cNvPr id="90" name="Rectangle: Rounded Corners 36">
            <a:extLst>
              <a:ext uri="{FF2B5EF4-FFF2-40B4-BE49-F238E27FC236}">
                <a16:creationId xmlns:a16="http://schemas.microsoft.com/office/drawing/2014/main" id="{201D4AF5-0386-D384-C5B1-F538C2CE7307}"/>
              </a:ext>
              <a:ext uri="{C183D7F6-B498-43B3-948B-1728B52AA6E4}">
                <adec:decorative xmlns:adec="http://schemas.microsoft.com/office/drawing/2017/decorative" val="1"/>
              </a:ext>
            </a:extLst>
          </p:cNvPr>
          <p:cNvSpPr>
            <a:spLocks/>
          </p:cNvSpPr>
          <p:nvPr/>
        </p:nvSpPr>
        <p:spPr>
          <a:xfrm rot="16200000">
            <a:off x="4901230" y="2659842"/>
            <a:ext cx="4572864" cy="2741609"/>
          </a:xfrm>
          <a:prstGeom prst="roundRect">
            <a:avLst>
              <a:gd name="adj" fmla="val 4740"/>
            </a:avLst>
          </a:prstGeom>
          <a:solidFill>
            <a:schemeClr val="bg1">
              <a:lumMod val="85000"/>
              <a:alpha val="33000"/>
            </a:schemeClr>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kern="0" noProof="0">
              <a:solidFill>
                <a:srgbClr val="F4364C"/>
              </a:solidFill>
              <a:latin typeface="Segoe UI"/>
              <a:cs typeface="Segoe UI" pitchFamily="34" charset="0"/>
            </a:endParaRPr>
          </a:p>
        </p:txBody>
      </p:sp>
      <p:sp>
        <p:nvSpPr>
          <p:cNvPr id="91" name="Rectangle: Rounded Corners 36">
            <a:extLst>
              <a:ext uri="{FF2B5EF4-FFF2-40B4-BE49-F238E27FC236}">
                <a16:creationId xmlns:a16="http://schemas.microsoft.com/office/drawing/2014/main" id="{A3D6D796-B2AC-07E3-E028-E6D3BEFE3AE5}"/>
              </a:ext>
              <a:ext uri="{C183D7F6-B498-43B3-948B-1728B52AA6E4}">
                <adec:decorative xmlns:adec="http://schemas.microsoft.com/office/drawing/2017/decorative" val="1"/>
              </a:ext>
            </a:extLst>
          </p:cNvPr>
          <p:cNvSpPr>
            <a:spLocks/>
          </p:cNvSpPr>
          <p:nvPr/>
        </p:nvSpPr>
        <p:spPr>
          <a:xfrm rot="16200000">
            <a:off x="7750792" y="2659840"/>
            <a:ext cx="4572864" cy="2741612"/>
          </a:xfrm>
          <a:prstGeom prst="roundRect">
            <a:avLst>
              <a:gd name="adj" fmla="val 2772"/>
            </a:avLst>
          </a:prstGeom>
          <a:solidFill>
            <a:schemeClr val="bg1">
              <a:lumMod val="85000"/>
              <a:alpha val="33000"/>
            </a:schemeClr>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kern="0" noProof="0">
              <a:solidFill>
                <a:srgbClr val="000000"/>
              </a:solidFill>
              <a:latin typeface="Segoe UI"/>
              <a:cs typeface="Segoe UI" pitchFamily="34" charset="0"/>
            </a:endParaRPr>
          </a:p>
        </p:txBody>
      </p:sp>
      <p:sp>
        <p:nvSpPr>
          <p:cNvPr id="113" name="Title 46">
            <a:extLst>
              <a:ext uri="{FF2B5EF4-FFF2-40B4-BE49-F238E27FC236}">
                <a16:creationId xmlns:a16="http://schemas.microsoft.com/office/drawing/2014/main" id="{9B0C4159-135E-B9AB-FFA5-21D013417F91}"/>
              </a:ext>
            </a:extLst>
          </p:cNvPr>
          <p:cNvSpPr txBox="1">
            <a:spLocks/>
          </p:cNvSpPr>
          <p:nvPr/>
        </p:nvSpPr>
        <p:spPr>
          <a:xfrm>
            <a:off x="5793054" y="1177109"/>
            <a:ext cx="478536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ja" sz="2400" noProof="0"/>
              <a:t>プロンプトの芸術</a:t>
            </a:r>
          </a:p>
        </p:txBody>
      </p:sp>
      <p:grpSp>
        <p:nvGrpSpPr>
          <p:cNvPr id="92" name="Group 91" descr="ゴール">
            <a:extLst>
              <a:ext uri="{FF2B5EF4-FFF2-40B4-BE49-F238E27FC236}">
                <a16:creationId xmlns:a16="http://schemas.microsoft.com/office/drawing/2014/main" id="{C74ABDD1-D41E-023D-71C6-C8D7807399B3}"/>
              </a:ext>
            </a:extLst>
          </p:cNvPr>
          <p:cNvGrpSpPr/>
          <p:nvPr/>
        </p:nvGrpSpPr>
        <p:grpSpPr>
          <a:xfrm>
            <a:off x="6691600" y="2114860"/>
            <a:ext cx="4264911" cy="430887"/>
            <a:chOff x="4175156" y="1817867"/>
            <a:chExt cx="4264911" cy="430887"/>
          </a:xfrm>
        </p:grpSpPr>
        <p:sp>
          <p:nvSpPr>
            <p:cNvPr id="93" name="TextBox 92">
              <a:extLst>
                <a:ext uri="{FF2B5EF4-FFF2-40B4-BE49-F238E27FC236}">
                  <a16:creationId xmlns:a16="http://schemas.microsoft.com/office/drawing/2014/main" id="{CE7BFC2D-7E98-36FA-CCC6-36F52119C2C5}"/>
                </a:ext>
              </a:extLst>
            </p:cNvPr>
            <p:cNvSpPr txBox="1"/>
            <p:nvPr/>
          </p:nvSpPr>
          <p:spPr>
            <a:xfrm>
              <a:off x="4175156" y="1857609"/>
              <a:ext cx="831381" cy="307777"/>
            </a:xfrm>
            <a:prstGeom prst="rect">
              <a:avLst/>
            </a:prstGeom>
            <a:noFill/>
          </p:spPr>
          <p:txBody>
            <a:bodyPr wrap="square" lIns="0" tIns="0" rIns="0" bIns="0" rtlCol="0">
              <a:spAutoFit/>
            </a:bodyPr>
            <a:lstStyle/>
            <a:p>
              <a:pPr algn="ctr" defTabSz="1371600">
                <a:tabLst>
                  <a:tab pos="1371600" algn="l"/>
                </a:tabLst>
                <a:defRPr/>
              </a:pPr>
              <a:r>
                <a:rPr lang="ja" sz="2000" noProof="0" dirty="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ゴール</a:t>
              </a:r>
            </a:p>
          </p:txBody>
        </p:sp>
        <p:sp>
          <p:nvSpPr>
            <p:cNvPr id="94" name="TextBox 93">
              <a:extLst>
                <a:ext uri="{FF2B5EF4-FFF2-40B4-BE49-F238E27FC236}">
                  <a16:creationId xmlns:a16="http://schemas.microsoft.com/office/drawing/2014/main" id="{0361524F-0794-17E7-4CC8-9C5829DEF4A6}"/>
                </a:ext>
              </a:extLst>
            </p:cNvPr>
            <p:cNvSpPr txBox="1"/>
            <p:nvPr/>
          </p:nvSpPr>
          <p:spPr>
            <a:xfrm>
              <a:off x="6811879" y="1817867"/>
              <a:ext cx="1628188"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ja" sz="1400" b="0" i="0" u="none" strike="noStrike" kern="1200" cap="none" spc="0" normalizeH="0" baseline="0" noProof="0">
                  <a:ln>
                    <a:noFill/>
                  </a:ln>
                  <a:solidFill>
                    <a:srgbClr val="000000"/>
                  </a:solidFill>
                  <a:effectLst/>
                  <a:uLnTx/>
                  <a:uFillTx/>
                  <a:latin typeface="Segoe UI Semibold"/>
                  <a:ea typeface="+mn-ea"/>
                  <a:cs typeface="+mn-cs"/>
                </a:rPr>
                <a:t>Copilotに何を望みますか?</a:t>
              </a:r>
            </a:p>
          </p:txBody>
        </p:sp>
      </p:grpSp>
      <p:cxnSp>
        <p:nvCxnSpPr>
          <p:cNvPr id="106" name="Straight Connector 105">
            <a:extLst>
              <a:ext uri="{FF2B5EF4-FFF2-40B4-BE49-F238E27FC236}">
                <a16:creationId xmlns:a16="http://schemas.microsoft.com/office/drawing/2014/main" id="{072EBB3E-1B13-83BB-6CB5-1DBDF9D65608}"/>
              </a:ext>
              <a:ext uri="{C183D7F6-B498-43B3-948B-1728B52AA6E4}">
                <adec:decorative xmlns:adec="http://schemas.microsoft.com/office/drawing/2017/decorative" val="1"/>
              </a:ext>
            </a:extLst>
          </p:cNvPr>
          <p:cNvCxnSpPr>
            <a:cxnSpLocks/>
          </p:cNvCxnSpPr>
          <p:nvPr/>
        </p:nvCxnSpPr>
        <p:spPr>
          <a:xfrm>
            <a:off x="5816857" y="2842233"/>
            <a:ext cx="5591173" cy="0"/>
          </a:xfrm>
          <a:prstGeom prst="line">
            <a:avLst/>
          </a:prstGeom>
          <a:ln w="101600">
            <a:solidFill>
              <a:schemeClr val="bg1">
                <a:alpha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7" name="Group 96" descr="文脈">
            <a:extLst>
              <a:ext uri="{FF2B5EF4-FFF2-40B4-BE49-F238E27FC236}">
                <a16:creationId xmlns:a16="http://schemas.microsoft.com/office/drawing/2014/main" id="{7CF7B16A-5DDF-6CDB-B0B0-6EF8E895BCAE}"/>
              </a:ext>
            </a:extLst>
          </p:cNvPr>
          <p:cNvGrpSpPr/>
          <p:nvPr/>
        </p:nvGrpSpPr>
        <p:grpSpPr>
          <a:xfrm>
            <a:off x="6555420" y="3163128"/>
            <a:ext cx="4517795" cy="430887"/>
            <a:chOff x="4038976" y="2866135"/>
            <a:chExt cx="4517795" cy="430887"/>
          </a:xfrm>
        </p:grpSpPr>
        <p:sp>
          <p:nvSpPr>
            <p:cNvPr id="98" name="TextBox 97">
              <a:extLst>
                <a:ext uri="{FF2B5EF4-FFF2-40B4-BE49-F238E27FC236}">
                  <a16:creationId xmlns:a16="http://schemas.microsoft.com/office/drawing/2014/main" id="{ABDFAE15-314B-BC86-40CE-79E392AAEB91}"/>
                </a:ext>
              </a:extLst>
            </p:cNvPr>
            <p:cNvSpPr txBox="1"/>
            <p:nvPr/>
          </p:nvSpPr>
          <p:spPr>
            <a:xfrm>
              <a:off x="4038976" y="2986189"/>
              <a:ext cx="1042951" cy="307777"/>
            </a:xfrm>
            <a:prstGeom prst="rect">
              <a:avLst/>
            </a:prstGeom>
            <a:noFill/>
          </p:spPr>
          <p:txBody>
            <a:bodyPr wrap="square" lIns="0" tIns="0" rIns="0" bIns="0" rtlCol="0">
              <a:spAutoFit/>
            </a:bodyPr>
            <a:lstStyle>
              <a:defPPr>
                <a:defRPr lang="en-US"/>
              </a:defPPr>
              <a:lvl1pPr algn="ctr" defTabSz="1371600">
                <a:tabLst>
                  <a:tab pos="1371600" algn="l"/>
                </a:tabLst>
                <a:defRPr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Segoe UI Variable Display Semib" pitchFamily="2" charset="0"/>
                  <a:cs typeface="Segoe UI" panose="020B0502040204020203" pitchFamily="34" charset="0"/>
                </a:defRPr>
              </a:lvl1pPr>
            </a:lstStyle>
            <a:p>
              <a:pPr>
                <a:defRPr/>
              </a:pPr>
              <a:r>
                <a:rPr lang="ja" noProof="0">
                  <a:gradFill flip="none" rotWithShape="1">
                    <a:gsLst>
                      <a:gs pos="0">
                        <a:srgbClr val="B81F00"/>
                      </a:gs>
                      <a:gs pos="32000">
                        <a:srgbClr val="9C1FB7"/>
                      </a:gs>
                      <a:gs pos="68000">
                        <a:srgbClr val="006596"/>
                      </a:gs>
                      <a:gs pos="100000">
                        <a:srgbClr val="31695C"/>
                      </a:gs>
                    </a:gsLst>
                    <a:path path="circle">
                      <a:fillToRect l="100000" t="100000"/>
                    </a:path>
                    <a:tileRect r="-100000" b="-100000"/>
                  </a:gradFill>
                </a:rPr>
                <a:t>文脈</a:t>
              </a:r>
            </a:p>
          </p:txBody>
        </p:sp>
        <p:sp>
          <p:nvSpPr>
            <p:cNvPr id="99" name="TextBox 98">
              <a:extLst>
                <a:ext uri="{FF2B5EF4-FFF2-40B4-BE49-F238E27FC236}">
                  <a16:creationId xmlns:a16="http://schemas.microsoft.com/office/drawing/2014/main" id="{89C0A39B-F95C-9154-7447-CC7E453A3332}"/>
                </a:ext>
              </a:extLst>
            </p:cNvPr>
            <p:cNvSpPr txBox="1"/>
            <p:nvPr/>
          </p:nvSpPr>
          <p:spPr>
            <a:xfrm>
              <a:off x="6811879" y="2866135"/>
              <a:ext cx="1744892"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ja" sz="1400" b="0" i="0" u="none" strike="noStrike" kern="1200" cap="none" spc="0" normalizeH="0" baseline="0" noProof="0" dirty="0">
                  <a:ln>
                    <a:noFill/>
                  </a:ln>
                  <a:solidFill>
                    <a:srgbClr val="000000"/>
                  </a:solidFill>
                  <a:effectLst/>
                  <a:uLnTx/>
                  <a:uFillTx/>
                  <a:latin typeface="Segoe UI Semibold"/>
                  <a:ea typeface="+mn-ea"/>
                  <a:cs typeface="+mn-cs"/>
                </a:rPr>
                <a:t>なぜそれが必要なのか、そして誰が関与しているのか?</a:t>
              </a:r>
            </a:p>
          </p:txBody>
        </p:sp>
      </p:grpSp>
      <p:cxnSp>
        <p:nvCxnSpPr>
          <p:cNvPr id="108" name="Straight Connector 107">
            <a:extLst>
              <a:ext uri="{FF2B5EF4-FFF2-40B4-BE49-F238E27FC236}">
                <a16:creationId xmlns:a16="http://schemas.microsoft.com/office/drawing/2014/main" id="{3B8F8A29-6C6A-A421-48C7-F071FE5BA032}"/>
              </a:ext>
              <a:ext uri="{C183D7F6-B498-43B3-948B-1728B52AA6E4}">
                <adec:decorative xmlns:adec="http://schemas.microsoft.com/office/drawing/2017/decorative" val="1"/>
              </a:ext>
            </a:extLst>
          </p:cNvPr>
          <p:cNvCxnSpPr>
            <a:cxnSpLocks/>
            <a:stCxn id="90" idx="0"/>
            <a:endCxn id="91" idx="2"/>
          </p:cNvCxnSpPr>
          <p:nvPr/>
        </p:nvCxnSpPr>
        <p:spPr>
          <a:xfrm flipV="1">
            <a:off x="5816858" y="4030646"/>
            <a:ext cx="5591172" cy="1"/>
          </a:xfrm>
          <a:prstGeom prst="line">
            <a:avLst/>
          </a:prstGeom>
          <a:ln w="101600">
            <a:solidFill>
              <a:schemeClr val="bg1">
                <a:alpha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0" name="Group 99" descr="ソース">
            <a:extLst>
              <a:ext uri="{FF2B5EF4-FFF2-40B4-BE49-F238E27FC236}">
                <a16:creationId xmlns:a16="http://schemas.microsoft.com/office/drawing/2014/main" id="{9B4E37FA-7BB9-4557-5323-6FED8111B713}"/>
              </a:ext>
            </a:extLst>
          </p:cNvPr>
          <p:cNvGrpSpPr/>
          <p:nvPr/>
        </p:nvGrpSpPr>
        <p:grpSpPr>
          <a:xfrm>
            <a:off x="6501205" y="4240372"/>
            <a:ext cx="4572010" cy="646331"/>
            <a:chOff x="3984761" y="3943379"/>
            <a:chExt cx="4572010" cy="646331"/>
          </a:xfrm>
        </p:grpSpPr>
        <p:sp>
          <p:nvSpPr>
            <p:cNvPr id="101" name="TextBox 100">
              <a:extLst>
                <a:ext uri="{FF2B5EF4-FFF2-40B4-BE49-F238E27FC236}">
                  <a16:creationId xmlns:a16="http://schemas.microsoft.com/office/drawing/2014/main" id="{AE3B9B61-BFE0-0811-BEB6-D08D32CB5592}"/>
                </a:ext>
              </a:extLst>
            </p:cNvPr>
            <p:cNvSpPr txBox="1"/>
            <p:nvPr/>
          </p:nvSpPr>
          <p:spPr>
            <a:xfrm>
              <a:off x="3984761" y="4109243"/>
              <a:ext cx="1213795" cy="307777"/>
            </a:xfrm>
            <a:prstGeom prst="rect">
              <a:avLst/>
            </a:prstGeom>
            <a:noFill/>
          </p:spPr>
          <p:txBody>
            <a:bodyPr wrap="square" lIns="0" tIns="0" rIns="0" bIns="0" rtlCol="0">
              <a:spAutoFit/>
            </a:bodyPr>
            <a:lstStyle/>
            <a:p>
              <a:pPr marR="0" lvl="0" indent="0" algn="ctr" defTabSz="1371600" fontAlgn="auto">
                <a:lnSpc>
                  <a:spcPct val="100000"/>
                </a:lnSpc>
                <a:spcBef>
                  <a:spcPts val="0"/>
                </a:spcBef>
                <a:spcAft>
                  <a:spcPts val="0"/>
                </a:spcAft>
                <a:buClrTx/>
                <a:buSzTx/>
                <a:buFontTx/>
                <a:buNone/>
                <a:tabLst>
                  <a:tab pos="1371600" algn="l"/>
                </a:tabLst>
                <a:defRPr/>
              </a:pPr>
              <a:r>
                <a:rPr lang="ja" sz="20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出典</a:t>
              </a:r>
            </a:p>
          </p:txBody>
        </p:sp>
        <p:sp>
          <p:nvSpPr>
            <p:cNvPr id="102" name="TextBox 101">
              <a:extLst>
                <a:ext uri="{FF2B5EF4-FFF2-40B4-BE49-F238E27FC236}">
                  <a16:creationId xmlns:a16="http://schemas.microsoft.com/office/drawing/2014/main" id="{0A89F6D2-1680-4B31-79CA-B52E7532D954}"/>
                </a:ext>
              </a:extLst>
            </p:cNvPr>
            <p:cNvSpPr txBox="1"/>
            <p:nvPr/>
          </p:nvSpPr>
          <p:spPr>
            <a:xfrm>
              <a:off x="6811879" y="3943379"/>
              <a:ext cx="1744892" cy="64633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ja" sz="1400" b="0" i="0" u="none" strike="noStrike" kern="1200" cap="none" spc="0" normalizeH="0" baseline="0" noProof="0" dirty="0">
                  <a:ln>
                    <a:noFill/>
                  </a:ln>
                  <a:solidFill>
                    <a:srgbClr val="000000"/>
                  </a:solidFill>
                  <a:effectLst/>
                  <a:uLnTx/>
                  <a:uFillTx/>
                  <a:latin typeface="Segoe UI Semibold"/>
                  <a:ea typeface="+mn-ea"/>
                  <a:cs typeface="+mn-cs"/>
                </a:rPr>
                <a:t>Copilot にどのような情報やサンプルを使用させたいですか? </a:t>
              </a:r>
            </a:p>
          </p:txBody>
        </p:sp>
      </p:grpSp>
      <p:cxnSp>
        <p:nvCxnSpPr>
          <p:cNvPr id="107" name="Straight Connector 106">
            <a:extLst>
              <a:ext uri="{FF2B5EF4-FFF2-40B4-BE49-F238E27FC236}">
                <a16:creationId xmlns:a16="http://schemas.microsoft.com/office/drawing/2014/main" id="{23A5B652-4F95-594D-BB9B-A9FCC616223C}"/>
              </a:ext>
              <a:ext uri="{C183D7F6-B498-43B3-948B-1728B52AA6E4}">
                <adec:decorative xmlns:adec="http://schemas.microsoft.com/office/drawing/2017/decorative" val="1"/>
              </a:ext>
            </a:extLst>
          </p:cNvPr>
          <p:cNvCxnSpPr>
            <a:cxnSpLocks/>
          </p:cNvCxnSpPr>
          <p:nvPr/>
        </p:nvCxnSpPr>
        <p:spPr>
          <a:xfrm>
            <a:off x="5816857" y="5137438"/>
            <a:ext cx="5591173" cy="0"/>
          </a:xfrm>
          <a:prstGeom prst="line">
            <a:avLst/>
          </a:prstGeom>
          <a:ln w="101600">
            <a:solidFill>
              <a:schemeClr val="bg1">
                <a:alpha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3" name="Group 102" descr="期待">
            <a:extLst>
              <a:ext uri="{FF2B5EF4-FFF2-40B4-BE49-F238E27FC236}">
                <a16:creationId xmlns:a16="http://schemas.microsoft.com/office/drawing/2014/main" id="{BBD284BF-1A89-CD1A-7785-E15183F205A2}"/>
              </a:ext>
            </a:extLst>
          </p:cNvPr>
          <p:cNvGrpSpPr/>
          <p:nvPr/>
        </p:nvGrpSpPr>
        <p:grpSpPr>
          <a:xfrm>
            <a:off x="6292779" y="5342206"/>
            <a:ext cx="4807479" cy="646331"/>
            <a:chOff x="3776335" y="5045213"/>
            <a:chExt cx="4807479" cy="646331"/>
          </a:xfrm>
        </p:grpSpPr>
        <p:sp>
          <p:nvSpPr>
            <p:cNvPr id="104" name="TextBox 103">
              <a:extLst>
                <a:ext uri="{FF2B5EF4-FFF2-40B4-BE49-F238E27FC236}">
                  <a16:creationId xmlns:a16="http://schemas.microsoft.com/office/drawing/2014/main" id="{E9D72FF9-AD8F-39BF-1C56-793979D708ED}"/>
                </a:ext>
              </a:extLst>
            </p:cNvPr>
            <p:cNvSpPr txBox="1"/>
            <p:nvPr/>
          </p:nvSpPr>
          <p:spPr>
            <a:xfrm>
              <a:off x="3776335" y="5232297"/>
              <a:ext cx="1629024" cy="307777"/>
            </a:xfrm>
            <a:prstGeom prst="rect">
              <a:avLst/>
            </a:prstGeom>
            <a:noFill/>
          </p:spPr>
          <p:txBody>
            <a:bodyPr wrap="square" lIns="0" tIns="0" rIns="0" bIns="0" rtlCol="0">
              <a:spAutoFit/>
            </a:bodyPr>
            <a:lstStyle/>
            <a:p>
              <a:pPr algn="ctr" defTabSz="1371600">
                <a:tabLst>
                  <a:tab pos="1371600" algn="l"/>
                </a:tabLst>
                <a:defRPr/>
              </a:pPr>
              <a:r>
                <a:rPr lang="ja" sz="20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期待</a:t>
              </a:r>
            </a:p>
          </p:txBody>
        </p:sp>
        <p:sp>
          <p:nvSpPr>
            <p:cNvPr id="105" name="TextBox 104">
              <a:extLst>
                <a:ext uri="{FF2B5EF4-FFF2-40B4-BE49-F238E27FC236}">
                  <a16:creationId xmlns:a16="http://schemas.microsoft.com/office/drawing/2014/main" id="{ADA1D96C-CE17-C321-5808-F0F330CA1DA8}"/>
                </a:ext>
              </a:extLst>
            </p:cNvPr>
            <p:cNvSpPr txBox="1"/>
            <p:nvPr/>
          </p:nvSpPr>
          <p:spPr>
            <a:xfrm>
              <a:off x="6838922" y="5045213"/>
              <a:ext cx="1744892" cy="64633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ja" sz="1400" b="0" i="0" u="none" strike="noStrike" kern="1200" cap="none" spc="0" normalizeH="0" baseline="0" noProof="0" dirty="0">
                  <a:ln>
                    <a:noFill/>
                  </a:ln>
                  <a:solidFill>
                    <a:srgbClr val="000000"/>
                  </a:solidFill>
                  <a:effectLst/>
                  <a:uLnTx/>
                  <a:uFillTx/>
                  <a:latin typeface="Segoe UI Semibold"/>
                  <a:ea typeface="+mn-ea"/>
                  <a:cs typeface="+mn-cs"/>
                </a:rPr>
                <a:t>Copilotは、お客様のご要望にお応えするために、どのように対応すべきですか?</a:t>
              </a:r>
            </a:p>
          </p:txBody>
        </p:sp>
      </p:grpSp>
      <p:grpSp>
        <p:nvGrpSpPr>
          <p:cNvPr id="109" name="Group 108">
            <a:extLst>
              <a:ext uri="{FF2B5EF4-FFF2-40B4-BE49-F238E27FC236}">
                <a16:creationId xmlns:a16="http://schemas.microsoft.com/office/drawing/2014/main" id="{FD17DD5C-27B6-F8E8-788B-C2E63302AEF0}"/>
              </a:ext>
              <a:ext uri="{C183D7F6-B498-43B3-948B-1728B52AA6E4}">
                <adec:decorative xmlns:adec="http://schemas.microsoft.com/office/drawing/2017/decorative" val="1"/>
              </a:ext>
            </a:extLst>
          </p:cNvPr>
          <p:cNvGrpSpPr/>
          <p:nvPr/>
        </p:nvGrpSpPr>
        <p:grpSpPr>
          <a:xfrm>
            <a:off x="7954659" y="3386025"/>
            <a:ext cx="1265713" cy="1265713"/>
            <a:chOff x="2718483" y="3413607"/>
            <a:chExt cx="1265713" cy="1265713"/>
          </a:xfrm>
        </p:grpSpPr>
        <p:sp>
          <p:nvSpPr>
            <p:cNvPr id="110" name="Oval 109">
              <a:extLst>
                <a:ext uri="{FF2B5EF4-FFF2-40B4-BE49-F238E27FC236}">
                  <a16:creationId xmlns:a16="http://schemas.microsoft.com/office/drawing/2014/main" id="{734D3A1C-D253-391B-06F7-F7DC29133238}"/>
                </a:ext>
              </a:extLst>
            </p:cNvPr>
            <p:cNvSpPr/>
            <p:nvPr/>
          </p:nvSpPr>
          <p:spPr bwMode="auto">
            <a:xfrm>
              <a:off x="2718483" y="3413607"/>
              <a:ext cx="1265713" cy="126571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pic>
          <p:nvPicPr>
            <p:cNvPr id="111" name="!Copilot">
              <a:extLst>
                <a:ext uri="{FF2B5EF4-FFF2-40B4-BE49-F238E27FC236}">
                  <a16:creationId xmlns:a16="http://schemas.microsoft.com/office/drawing/2014/main" id="{18097609-50AF-80F0-BB68-A3918D8BB0A4}"/>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71823" y="3578223"/>
              <a:ext cx="931035" cy="931034"/>
            </a:xfrm>
            <a:prstGeom prst="rect">
              <a:avLst/>
            </a:prstGeom>
            <a:noFill/>
            <a:ln>
              <a:noFill/>
              <a:headEnd type="none" w="med" len="med"/>
              <a:tailEnd type="none" w="med" len="med"/>
            </a:ln>
            <a:effectLst>
              <a:outerShdw blurRad="50800" dist="38100" dir="2700000" sx="103000" sy="103000" algn="tl" rotWithShape="0">
                <a:prstClr val="black">
                  <a:alpha val="40000"/>
                </a:prstClr>
              </a:outerShdw>
            </a:effectLst>
          </p:spPr>
        </p:pic>
      </p:grpSp>
      <p:pic>
        <p:nvPicPr>
          <p:cNvPr id="36" name="Picture 35">
            <a:extLst>
              <a:ext uri="{FF2B5EF4-FFF2-40B4-BE49-F238E27FC236}">
                <a16:creationId xmlns:a16="http://schemas.microsoft.com/office/drawing/2014/main" id="{2A7613F3-1298-7862-8EE5-289ED0498789}"/>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rot="5400000">
            <a:off x="11095865" y="5842804"/>
            <a:ext cx="1082829" cy="966093"/>
          </a:xfrm>
          <a:prstGeom prst="rect">
            <a:avLst/>
          </a:prstGeom>
        </p:spPr>
      </p:pic>
    </p:spTree>
    <p:extLst>
      <p:ext uri="{BB962C8B-B14F-4D97-AF65-F5344CB8AC3E}">
        <p14:creationId xmlns:p14="http://schemas.microsoft.com/office/powerpoint/2010/main" val="3548012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100"/>
                                  </p:stCondLst>
                                  <p:childTnLst>
                                    <p:set>
                                      <p:cBhvr>
                                        <p:cTn id="9" dur="1" fill="hold">
                                          <p:stCondLst>
                                            <p:cond delay="0"/>
                                          </p:stCondLst>
                                        </p:cTn>
                                        <p:tgtEl>
                                          <p:spTgt spid="92"/>
                                        </p:tgtEl>
                                        <p:attrNameLst>
                                          <p:attrName>style.visibility</p:attrName>
                                        </p:attrNameLst>
                                      </p:cBhvr>
                                      <p:to>
                                        <p:strVal val="visible"/>
                                      </p:to>
                                    </p:set>
                                    <p:animEffect transition="in" filter="fade">
                                      <p:cBhvr>
                                        <p:cTn id="10" dur="500"/>
                                        <p:tgtEl>
                                          <p:spTgt spid="92"/>
                                        </p:tgtEl>
                                      </p:cBhvr>
                                    </p:animEffect>
                                  </p:childTnLst>
                                </p:cTn>
                              </p:par>
                              <p:par>
                                <p:cTn id="11" presetID="42" presetClass="path" presetSubtype="0" decel="100000" fill="hold" nodeType="withEffect">
                                  <p:stCondLst>
                                    <p:cond delay="100"/>
                                  </p:stCondLst>
                                  <p:childTnLst>
                                    <p:animMotion origin="layout" path="M -2.91667E-6 -4.81481E-6 L -2.91667E-6 0.03542 " pathEditMode="relative" rAng="0" ptsTypes="AA">
                                      <p:cBhvr>
                                        <p:cTn id="12" dur="700" spd="-100000" fill="hold"/>
                                        <p:tgtEl>
                                          <p:spTgt spid="92"/>
                                        </p:tgtEl>
                                        <p:attrNameLst>
                                          <p:attrName>ppt_x</p:attrName>
                                          <p:attrName>ppt_y</p:attrName>
                                        </p:attrNameLst>
                                      </p:cBhvr>
                                      <p:rCtr x="0" y="1759"/>
                                    </p:animMotion>
                                  </p:childTnLst>
                                </p:cTn>
                              </p:par>
                              <p:par>
                                <p:cTn id="13" presetID="10" presetClass="entr" presetSubtype="0" fill="hold" nodeType="withEffect">
                                  <p:stCondLst>
                                    <p:cond delay="250"/>
                                  </p:stCondLst>
                                  <p:childTnLst>
                                    <p:set>
                                      <p:cBhvr>
                                        <p:cTn id="14" dur="1" fill="hold">
                                          <p:stCondLst>
                                            <p:cond delay="0"/>
                                          </p:stCondLst>
                                        </p:cTn>
                                        <p:tgtEl>
                                          <p:spTgt spid="97"/>
                                        </p:tgtEl>
                                        <p:attrNameLst>
                                          <p:attrName>style.visibility</p:attrName>
                                        </p:attrNameLst>
                                      </p:cBhvr>
                                      <p:to>
                                        <p:strVal val="visible"/>
                                      </p:to>
                                    </p:set>
                                    <p:animEffect transition="in" filter="fade">
                                      <p:cBhvr>
                                        <p:cTn id="15" dur="500"/>
                                        <p:tgtEl>
                                          <p:spTgt spid="97"/>
                                        </p:tgtEl>
                                      </p:cBhvr>
                                    </p:animEffect>
                                  </p:childTnLst>
                                </p:cTn>
                              </p:par>
                              <p:par>
                                <p:cTn id="16" presetID="42" presetClass="path" presetSubtype="0" decel="100000" fill="hold" nodeType="withEffect">
                                  <p:stCondLst>
                                    <p:cond delay="100"/>
                                  </p:stCondLst>
                                  <p:childTnLst>
                                    <p:animMotion origin="layout" path="M 3.33333E-6 7.40741E-7 L 3.33333E-6 0.03542 " pathEditMode="relative" rAng="0" ptsTypes="AA">
                                      <p:cBhvr>
                                        <p:cTn id="17" dur="700" spd="-100000" fill="hold"/>
                                        <p:tgtEl>
                                          <p:spTgt spid="97"/>
                                        </p:tgtEl>
                                        <p:attrNameLst>
                                          <p:attrName>ppt_x</p:attrName>
                                          <p:attrName>ppt_y</p:attrName>
                                        </p:attrNameLst>
                                      </p:cBhvr>
                                      <p:rCtr x="0" y="1759"/>
                                    </p:animMotion>
                                  </p:childTnLst>
                                </p:cTn>
                              </p:par>
                              <p:par>
                                <p:cTn id="18" presetID="10" presetClass="entr" presetSubtype="0" fill="hold" nodeType="withEffect">
                                  <p:stCondLst>
                                    <p:cond delay="500"/>
                                  </p:stCondLst>
                                  <p:childTnLst>
                                    <p:set>
                                      <p:cBhvr>
                                        <p:cTn id="19" dur="1" fill="hold">
                                          <p:stCondLst>
                                            <p:cond delay="0"/>
                                          </p:stCondLst>
                                        </p:cTn>
                                        <p:tgtEl>
                                          <p:spTgt spid="100"/>
                                        </p:tgtEl>
                                        <p:attrNameLst>
                                          <p:attrName>style.visibility</p:attrName>
                                        </p:attrNameLst>
                                      </p:cBhvr>
                                      <p:to>
                                        <p:strVal val="visible"/>
                                      </p:to>
                                    </p:set>
                                    <p:animEffect transition="in" filter="fade">
                                      <p:cBhvr>
                                        <p:cTn id="20" dur="500"/>
                                        <p:tgtEl>
                                          <p:spTgt spid="100"/>
                                        </p:tgtEl>
                                      </p:cBhvr>
                                    </p:animEffect>
                                  </p:childTnLst>
                                </p:cTn>
                              </p:par>
                              <p:par>
                                <p:cTn id="21" presetID="42" presetClass="path" presetSubtype="0" decel="100000" fill="hold" nodeType="withEffect">
                                  <p:stCondLst>
                                    <p:cond delay="100"/>
                                  </p:stCondLst>
                                  <p:childTnLst>
                                    <p:animMotion origin="layout" path="M -3.125E-6 2.22222E-6 L -3.125E-6 0.03541 " pathEditMode="relative" rAng="0" ptsTypes="AA">
                                      <p:cBhvr>
                                        <p:cTn id="22" dur="700" spd="-100000" fill="hold"/>
                                        <p:tgtEl>
                                          <p:spTgt spid="100"/>
                                        </p:tgtEl>
                                        <p:attrNameLst>
                                          <p:attrName>ppt_x</p:attrName>
                                          <p:attrName>ppt_y</p:attrName>
                                        </p:attrNameLst>
                                      </p:cBhvr>
                                      <p:rCtr x="0" y="1759"/>
                                    </p:animMotion>
                                  </p:childTnLst>
                                </p:cTn>
                              </p:par>
                              <p:par>
                                <p:cTn id="23" presetID="10" presetClass="entr" presetSubtype="0" fill="hold" nodeType="withEffect">
                                  <p:stCondLst>
                                    <p:cond delay="750"/>
                                  </p:stCondLst>
                                  <p:childTnLst>
                                    <p:set>
                                      <p:cBhvr>
                                        <p:cTn id="24" dur="1" fill="hold">
                                          <p:stCondLst>
                                            <p:cond delay="0"/>
                                          </p:stCondLst>
                                        </p:cTn>
                                        <p:tgtEl>
                                          <p:spTgt spid="103"/>
                                        </p:tgtEl>
                                        <p:attrNameLst>
                                          <p:attrName>style.visibility</p:attrName>
                                        </p:attrNameLst>
                                      </p:cBhvr>
                                      <p:to>
                                        <p:strVal val="visible"/>
                                      </p:to>
                                    </p:set>
                                    <p:animEffect transition="in" filter="fade">
                                      <p:cBhvr>
                                        <p:cTn id="25" dur="500"/>
                                        <p:tgtEl>
                                          <p:spTgt spid="103"/>
                                        </p:tgtEl>
                                      </p:cBhvr>
                                    </p:animEffect>
                                  </p:childTnLst>
                                </p:cTn>
                              </p:par>
                              <p:par>
                                <p:cTn id="26" presetID="42" presetClass="path" presetSubtype="0" decel="100000" fill="hold" nodeType="withEffect">
                                  <p:stCondLst>
                                    <p:cond delay="100"/>
                                  </p:stCondLst>
                                  <p:childTnLst>
                                    <p:animMotion origin="layout" path="M -1.66667E-6 -3.7037E-7 L -1.66667E-6 0.03542 " pathEditMode="relative" rAng="0" ptsTypes="AA">
                                      <p:cBhvr>
                                        <p:cTn id="27" dur="700" spd="-100000" fill="hold"/>
                                        <p:tgtEl>
                                          <p:spTgt spid="103"/>
                                        </p:tgtEl>
                                        <p:attrNameLst>
                                          <p:attrName>ppt_x</p:attrName>
                                          <p:attrName>ppt_y</p:attrName>
                                        </p:attrNameLst>
                                      </p:cBhvr>
                                      <p:rCtr x="0" y="1759"/>
                                    </p:animMotion>
                                  </p:childTnLst>
                                </p:cTn>
                              </p:par>
                              <p:par>
                                <p:cTn id="28" presetID="10" presetClass="entr" presetSubtype="0" fill="hold" nodeType="withEffect">
                                  <p:stCondLst>
                                    <p:cond delay="1500"/>
                                  </p:stCondLst>
                                  <p:childTnLst>
                                    <p:set>
                                      <p:cBhvr>
                                        <p:cTn id="29" dur="1" fill="hold">
                                          <p:stCondLst>
                                            <p:cond delay="0"/>
                                          </p:stCondLst>
                                        </p:cTn>
                                        <p:tgtEl>
                                          <p:spTgt spid="109"/>
                                        </p:tgtEl>
                                        <p:attrNameLst>
                                          <p:attrName>style.visibility</p:attrName>
                                        </p:attrNameLst>
                                      </p:cBhvr>
                                      <p:to>
                                        <p:strVal val="visible"/>
                                      </p:to>
                                    </p:set>
                                    <p:animEffect transition="in" filter="fade">
                                      <p:cBhvr>
                                        <p:cTn id="30" dur="10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89EEE15-7189-F18F-627C-FF792FBAE18A}"/>
            </a:ext>
          </a:extLst>
        </p:cNvPr>
        <p:cNvGrpSpPr/>
        <p:nvPr/>
      </p:nvGrpSpPr>
      <p:grpSpPr>
        <a:xfrm>
          <a:off x="0" y="0"/>
          <a:ext cx="0" cy="0"/>
          <a:chOff x="0" y="0"/>
          <a:chExt cx="0" cy="0"/>
        </a:xfrm>
      </p:grpSpPr>
      <p:sp>
        <p:nvSpPr>
          <p:cNvPr id="47" name="Title 46">
            <a:extLst>
              <a:ext uri="{FF2B5EF4-FFF2-40B4-BE49-F238E27FC236}">
                <a16:creationId xmlns:a16="http://schemas.microsoft.com/office/drawing/2014/main" id="{AFBA2168-9830-354D-25A3-A6A8E070B148}"/>
              </a:ext>
            </a:extLst>
          </p:cNvPr>
          <p:cNvSpPr>
            <a:spLocks noGrp="1"/>
          </p:cNvSpPr>
          <p:nvPr>
            <p:ph type="title"/>
          </p:nvPr>
        </p:nvSpPr>
        <p:spPr>
          <a:xfrm>
            <a:off x="586740" y="455544"/>
            <a:ext cx="11018520" cy="553998"/>
          </a:xfrm>
        </p:spPr>
        <p:txBody>
          <a:bodyPr/>
          <a:lstStyle/>
          <a:p>
            <a:r>
              <a:rPr lang="ja" noProof="0"/>
              <a:t>どう違いますか。&lt;ライブデモ&gt;</a:t>
            </a:r>
          </a:p>
        </p:txBody>
      </p:sp>
      <p:sp>
        <p:nvSpPr>
          <p:cNvPr id="1050" name="2. Slide Title">
            <a:extLst>
              <a:ext uri="{FF2B5EF4-FFF2-40B4-BE49-F238E27FC236}">
                <a16:creationId xmlns:a16="http://schemas.microsoft.com/office/drawing/2014/main" id="{4849EE68-B22D-8567-A0F3-5335627AF431}"/>
              </a:ext>
            </a:extLst>
          </p:cNvPr>
          <p:cNvSpPr txBox="1">
            <a:spLocks/>
          </p:cNvSpPr>
          <p:nvPr>
            <p:custDataLst>
              <p:tags r:id="rId1"/>
            </p:custDataLst>
          </p:nvPr>
        </p:nvSpPr>
        <p:spPr>
          <a:xfrm>
            <a:off x="586740" y="1126256"/>
            <a:ext cx="6450367" cy="28623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l" defTabSz="914400" rtl="0" eaLnBrk="1" latinLnBrk="0" hangingPunct="1">
              <a:lnSpc>
                <a:spcPct val="93000"/>
              </a:lnSpc>
              <a:spcBef>
                <a:spcPct val="0"/>
              </a:spcBef>
              <a:buNone/>
              <a:defRPr sz="2500" b="1" kern="1200" spc="0" baseline="0">
                <a:ln w="6350" cap="flat">
                  <a:noFill/>
                  <a:miter lim="800000"/>
                </a:ln>
                <a:solidFill>
                  <a:schemeClr val="tx1"/>
                </a:solidFill>
                <a:latin typeface="+mj-lt"/>
                <a:ea typeface="+mj-ea"/>
                <a:cs typeface="+mj-cs"/>
              </a:defRPr>
            </a:lvl1pPr>
          </a:lstStyle>
          <a:p>
            <a:pPr marL="0" marR="0" lvl="0" indent="0" algn="l" defTabSz="914400" rtl="0" eaLnBrk="1" fontAlgn="auto" latinLnBrk="0" hangingPunct="1">
              <a:lnSpc>
                <a:spcPct val="93000"/>
              </a:lnSpc>
              <a:spcBef>
                <a:spcPct val="0"/>
              </a:spcBef>
              <a:spcAft>
                <a:spcPts val="0"/>
              </a:spcAft>
              <a:buClr>
                <a:srgbClr val="FFFFFF"/>
              </a:buClr>
              <a:buSzTx/>
              <a:buFontTx/>
              <a:buNone/>
              <a:tabLst/>
              <a:defRPr/>
            </a:pPr>
            <a:r>
              <a:rPr kumimoji="0" lang="ja" sz="1800" b="1" i="0" u="none" strike="noStrike" kern="1200" cap="none" spc="0" normalizeH="0" baseline="0" noProof="0">
                <a:ln w="6350" cap="flat">
                  <a:noFill/>
                  <a:miter lim="800000"/>
                </a:ln>
                <a:effectLst/>
                <a:uLnTx/>
                <a:uFillTx/>
                <a:ea typeface="+mj-ea"/>
                <a:cs typeface="+mj-cs"/>
              </a:rPr>
              <a:t>以下のさまざまなプロンプトを比較してみましょう</a:t>
            </a:r>
          </a:p>
        </p:txBody>
      </p:sp>
      <p:pic>
        <p:nvPicPr>
          <p:cNvPr id="1052" name="Picture 1051">
            <a:extLst>
              <a:ext uri="{FF2B5EF4-FFF2-40B4-BE49-F238E27FC236}">
                <a16:creationId xmlns:a16="http://schemas.microsoft.com/office/drawing/2014/main" id="{64698388-FEF3-94E6-79E4-1969FB2EA43B}"/>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0146873" y="-19601"/>
            <a:ext cx="2045127" cy="1812182"/>
          </a:xfrm>
          <a:prstGeom prst="rect">
            <a:avLst/>
          </a:prstGeom>
        </p:spPr>
      </p:pic>
      <p:pic>
        <p:nvPicPr>
          <p:cNvPr id="1051" name="Picture 2">
            <a:extLst>
              <a:ext uri="{FF2B5EF4-FFF2-40B4-BE49-F238E27FC236}">
                <a16:creationId xmlns:a16="http://schemas.microsoft.com/office/drawing/2014/main" id="{4ED46D62-2D33-E2D0-1D2D-84E4C70074EF}"/>
              </a:ext>
              <a:ext uri="{C183D7F6-B498-43B3-948B-1728B52AA6E4}">
                <adec:decorative xmlns:adec="http://schemas.microsoft.com/office/drawing/2017/decorative" val="1"/>
              </a:ext>
            </a:extLst>
          </p:cNvPr>
          <p:cNvPicPr>
            <a:picLocks noChangeAspect="1" noChangeArrowheads="1"/>
          </p:cNvPicPr>
          <p:nvPr/>
        </p:nvPicPr>
        <p:blipFill>
          <a:blip r:embed="rId5" cstate="screen">
            <a:alphaModFix/>
            <a:extLst>
              <a:ext uri="{28A0092B-C50C-407E-A947-70E740481C1C}">
                <a14:useLocalDpi xmlns:a14="http://schemas.microsoft.com/office/drawing/2010/main"/>
              </a:ext>
            </a:extLst>
          </a:blip>
          <a:srcRect/>
          <a:stretch>
            <a:fillRect/>
          </a:stretch>
        </p:blipFill>
        <p:spPr bwMode="auto">
          <a:xfrm>
            <a:off x="11453352" y="210235"/>
            <a:ext cx="556211" cy="55399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134EB914-028B-0E30-5BDA-C190D607CE3B}"/>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10268655" y="3467100"/>
            <a:ext cx="1923345" cy="3390900"/>
          </a:xfrm>
          <a:prstGeom prst="rect">
            <a:avLst/>
          </a:prstGeom>
        </p:spPr>
      </p:pic>
      <p:graphicFrame>
        <p:nvGraphicFramePr>
          <p:cNvPr id="22" name="Table 21">
            <a:extLst>
              <a:ext uri="{FF2B5EF4-FFF2-40B4-BE49-F238E27FC236}">
                <a16:creationId xmlns:a16="http://schemas.microsoft.com/office/drawing/2014/main" id="{563819DC-E74D-E763-C460-403F8A0039B8}"/>
              </a:ext>
            </a:extLst>
          </p:cNvPr>
          <p:cNvGraphicFramePr>
            <a:graphicFrameLocks noGrp="1"/>
          </p:cNvGraphicFramePr>
          <p:nvPr>
            <p:extLst>
              <p:ext uri="{D42A27DB-BD31-4B8C-83A1-F6EECF244321}">
                <p14:modId xmlns:p14="http://schemas.microsoft.com/office/powerpoint/2010/main" val="4048616685"/>
              </p:ext>
            </p:extLst>
          </p:nvPr>
        </p:nvGraphicFramePr>
        <p:xfrm>
          <a:off x="586740" y="1659338"/>
          <a:ext cx="11018520" cy="3478097"/>
        </p:xfrm>
        <a:graphic>
          <a:graphicData uri="http://schemas.openxmlformats.org/drawingml/2006/table">
            <a:tbl>
              <a:tblPr firstRow="1"/>
              <a:tblGrid>
                <a:gridCol w="2167093">
                  <a:extLst>
                    <a:ext uri="{9D8B030D-6E8A-4147-A177-3AD203B41FA5}">
                      <a16:colId xmlns:a16="http://schemas.microsoft.com/office/drawing/2014/main" val="237436079"/>
                    </a:ext>
                  </a:extLst>
                </a:gridCol>
                <a:gridCol w="2732567">
                  <a:extLst>
                    <a:ext uri="{9D8B030D-6E8A-4147-A177-3AD203B41FA5}">
                      <a16:colId xmlns:a16="http://schemas.microsoft.com/office/drawing/2014/main" val="3783110925"/>
                    </a:ext>
                  </a:extLst>
                </a:gridCol>
                <a:gridCol w="3019647">
                  <a:extLst>
                    <a:ext uri="{9D8B030D-6E8A-4147-A177-3AD203B41FA5}">
                      <a16:colId xmlns:a16="http://schemas.microsoft.com/office/drawing/2014/main" val="3542814981"/>
                    </a:ext>
                  </a:extLst>
                </a:gridCol>
                <a:gridCol w="3099213">
                  <a:extLst>
                    <a:ext uri="{9D8B030D-6E8A-4147-A177-3AD203B41FA5}">
                      <a16:colId xmlns:a16="http://schemas.microsoft.com/office/drawing/2014/main" val="4270174516"/>
                    </a:ext>
                  </a:extLst>
                </a:gridCol>
              </a:tblGrid>
              <a:tr h="372243">
                <a:tc>
                  <a:txBody>
                    <a:bodyPr/>
                    <a:lstStyle/>
                    <a:p>
                      <a:pPr algn="l" fontAlgn="t"/>
                      <a:r>
                        <a:rPr lang="ja" sz="1600" b="1" noProof="0">
                          <a:effectLst/>
                        </a:rPr>
                        <a:t>タスク</a:t>
                      </a:r>
                      <a:endParaRPr lang="en-US" sz="1600" noProof="0">
                        <a:effectLst/>
                      </a:endParaRPr>
                    </a:p>
                  </a:txBody>
                  <a:tcPr>
                    <a:lnL>
                      <a:noFill/>
                    </a:lnL>
                    <a:lnR>
                      <a:noFill/>
                    </a:lnR>
                    <a:lnT>
                      <a:noFill/>
                    </a:lnT>
                    <a:lnB>
                      <a:noFill/>
                    </a:lnB>
                    <a:solidFill>
                      <a:srgbClr val="FFFFFF"/>
                    </a:solidFill>
                  </a:tcPr>
                </a:tc>
                <a:tc>
                  <a:txBody>
                    <a:bodyPr/>
                    <a:lstStyle/>
                    <a:p>
                      <a:pPr algn="l" fontAlgn="t"/>
                      <a:r>
                        <a:rPr lang="ja" sz="1600" b="1" noProof="0">
                          <a:effectLst/>
                        </a:rPr>
                        <a:t>オプションA(良い)</a:t>
                      </a:r>
                      <a:endParaRPr lang="en-US" sz="1600" noProof="0">
                        <a:effectLst/>
                      </a:endParaRPr>
                    </a:p>
                  </a:txBody>
                  <a:tcPr>
                    <a:lnL>
                      <a:noFill/>
                    </a:lnL>
                    <a:lnR>
                      <a:noFill/>
                    </a:lnR>
                    <a:lnT>
                      <a:noFill/>
                    </a:lnT>
                    <a:lnB>
                      <a:noFill/>
                    </a:lnB>
                    <a:solidFill>
                      <a:srgbClr val="FFFFFF"/>
                    </a:solidFill>
                  </a:tcPr>
                </a:tc>
                <a:tc>
                  <a:txBody>
                    <a:bodyPr/>
                    <a:lstStyle/>
                    <a:p>
                      <a:pPr algn="l" fontAlgn="t"/>
                      <a:r>
                        <a:rPr lang="ja" sz="1600" b="1" noProof="0">
                          <a:effectLst/>
                        </a:rPr>
                        <a:t>(より良い)</a:t>
                      </a:r>
                      <a:endParaRPr lang="en-US" sz="1600" noProof="0">
                        <a:effectLst/>
                      </a:endParaRPr>
                    </a:p>
                  </a:txBody>
                  <a:tcPr>
                    <a:lnL>
                      <a:noFill/>
                    </a:lnL>
                    <a:lnR>
                      <a:noFill/>
                    </a:lnR>
                    <a:lnT>
                      <a:noFill/>
                    </a:lnT>
                    <a:lnB>
                      <a:noFill/>
                    </a:lnB>
                    <a:solidFill>
                      <a:srgbClr val="FFFFFF"/>
                    </a:solidFill>
                  </a:tcPr>
                </a:tc>
                <a:tc>
                  <a:txBody>
                    <a:bodyPr/>
                    <a:lstStyle/>
                    <a:p>
                      <a:pPr algn="l" fontAlgn="t"/>
                      <a:r>
                        <a:rPr lang="ja" sz="1600" b="1" noProof="0">
                          <a:effectLst/>
                        </a:rPr>
                        <a:t>オプションB(ベスト)</a:t>
                      </a:r>
                      <a:endParaRPr lang="en-US" sz="1600" noProof="0">
                        <a:effectLst/>
                      </a:endParaRPr>
                    </a:p>
                  </a:txBody>
                  <a:tcPr>
                    <a:lnL>
                      <a:noFill/>
                    </a:lnL>
                    <a:lnR>
                      <a:noFill/>
                    </a:lnR>
                    <a:lnT>
                      <a:noFill/>
                    </a:lnT>
                    <a:lnB>
                      <a:noFill/>
                    </a:lnB>
                    <a:solidFill>
                      <a:srgbClr val="FFFFFF"/>
                    </a:solidFill>
                  </a:tcPr>
                </a:tc>
                <a:extLst>
                  <a:ext uri="{0D108BD9-81ED-4DB2-BD59-A6C34878D82A}">
                    <a16:rowId xmlns:a16="http://schemas.microsoft.com/office/drawing/2014/main" val="4023180064"/>
                  </a:ext>
                </a:extLst>
              </a:tr>
              <a:tr h="1109280">
                <a:tc>
                  <a:txBody>
                    <a:bodyPr/>
                    <a:lstStyle/>
                    <a:p>
                      <a:pPr algn="l" fontAlgn="t"/>
                      <a:r>
                        <a:rPr lang="ja" sz="1600" b="1" noProof="0">
                          <a:effectLst/>
                        </a:rPr>
                        <a:t>メールの書き換え</a:t>
                      </a:r>
                      <a:endParaRPr lang="en-US" sz="1600" noProof="0">
                        <a:effectLst/>
                      </a:endParaRPr>
                    </a:p>
                  </a:txBody>
                  <a:tcPr>
                    <a:lnL>
                      <a:noFill/>
                    </a:lnL>
                    <a:lnR>
                      <a:noFill/>
                    </a:lnR>
                    <a:lnT>
                      <a:noFill/>
                    </a:lnT>
                    <a:lnB>
                      <a:noFill/>
                    </a:lnB>
                    <a:solidFill>
                      <a:srgbClr val="FFFFFF"/>
                    </a:solidFill>
                  </a:tcPr>
                </a:tc>
                <a:tc>
                  <a:txBody>
                    <a:bodyPr/>
                    <a:lstStyle/>
                    <a:p>
                      <a:pPr algn="l" fontAlgn="t"/>
                      <a:r>
                        <a:rPr lang="ja" sz="1400" noProof="0">
                          <a:effectLst/>
                        </a:rPr>
                        <a:t>Copilot、このメールをよりフォーマルなものに書き直してください:[メールテキスト]。</a:t>
                      </a:r>
                    </a:p>
                  </a:txBody>
                  <a:tcPr>
                    <a:lnL>
                      <a:noFill/>
                    </a:lnL>
                    <a:lnR>
                      <a:noFill/>
                    </a:lnR>
                    <a:lnT>
                      <a:noFill/>
                    </a:lnT>
                    <a:lnB>
                      <a:noFill/>
                    </a:lnB>
                    <a:solidFill>
                      <a:srgbClr val="FFFFFF"/>
                    </a:solidFill>
                  </a:tcPr>
                </a:tc>
                <a:tc>
                  <a:txBody>
                    <a:bodyPr/>
                    <a:lstStyle/>
                    <a:p>
                      <a:pPr algn="l" fontAlgn="t"/>
                      <a:r>
                        <a:rPr lang="ja" sz="1400" noProof="0">
                          <a:effectLst/>
                        </a:rPr>
                        <a:t>Copilot、このメールをよりフォーマルで簡潔に書き直してください:[メールテキスト]。</a:t>
                      </a:r>
                    </a:p>
                  </a:txBody>
                  <a:tcPr>
                    <a:lnL>
                      <a:noFill/>
                    </a:lnL>
                    <a:lnR>
                      <a:noFill/>
                    </a:lnR>
                    <a:lnT>
                      <a:noFill/>
                    </a:lnT>
                    <a:lnB>
                      <a:noFill/>
                    </a:lnB>
                    <a:solidFill>
                      <a:srgbClr val="FFFFFF"/>
                    </a:solidFill>
                  </a:tcPr>
                </a:tc>
                <a:tc>
                  <a:txBody>
                    <a:bodyPr/>
                    <a:lstStyle/>
                    <a:p>
                      <a:pPr algn="l" fontAlgn="t"/>
                      <a:r>
                        <a:rPr lang="ja" sz="1400" noProof="0">
                          <a:effectLst/>
                        </a:rPr>
                        <a:t>副操縦士、このメールをよりフォーマルで簡潔、説得力のあるものに書き直してください: [メール本文]。</a:t>
                      </a:r>
                    </a:p>
                  </a:txBody>
                  <a:tcPr>
                    <a:lnL>
                      <a:noFill/>
                    </a:lnL>
                    <a:lnR>
                      <a:noFill/>
                    </a:lnR>
                    <a:lnT>
                      <a:noFill/>
                    </a:lnT>
                    <a:lnB>
                      <a:noFill/>
                    </a:lnB>
                    <a:solidFill>
                      <a:srgbClr val="FFFFFF"/>
                    </a:solidFill>
                  </a:tcPr>
                </a:tc>
                <a:extLst>
                  <a:ext uri="{0D108BD9-81ED-4DB2-BD59-A6C34878D82A}">
                    <a16:rowId xmlns:a16="http://schemas.microsoft.com/office/drawing/2014/main" val="680462767"/>
                  </a:ext>
                </a:extLst>
              </a:tr>
              <a:tr h="1996574">
                <a:tc>
                  <a:txBody>
                    <a:bodyPr/>
                    <a:lstStyle/>
                    <a:p>
                      <a:pPr algn="l" fontAlgn="t"/>
                      <a:r>
                        <a:rPr lang="ja" sz="1600" b="1" noProof="0">
                          <a:effectLst/>
                        </a:rPr>
                        <a:t>関係者向けのニュースレターのトピック</a:t>
                      </a:r>
                      <a:br>
                        <a:rPr lang="en-US" sz="1600" b="1" noProof="0">
                          <a:effectLst/>
                        </a:rPr>
                      </a:br>
                      <a:r>
                        <a:rPr lang="ja" sz="1600" b="1" noProof="0">
                          <a:effectLst/>
                        </a:rPr>
                        <a:t>をブレインストーミングする</a:t>
                      </a:r>
                      <a:endParaRPr lang="en-US" sz="1600" noProof="0">
                        <a:effectLst/>
                      </a:endParaRPr>
                    </a:p>
                  </a:txBody>
                  <a:tcPr>
                    <a:lnL>
                      <a:noFill/>
                    </a:lnL>
                    <a:lnR>
                      <a:noFill/>
                    </a:lnR>
                    <a:lnT>
                      <a:noFill/>
                    </a:lnT>
                    <a:lnB>
                      <a:noFill/>
                    </a:lnB>
                    <a:solidFill>
                      <a:srgbClr val="FFFFFF"/>
                    </a:solidFill>
                  </a:tcPr>
                </a:tc>
                <a:tc>
                  <a:txBody>
                    <a:bodyPr/>
                    <a:lstStyle/>
                    <a:p>
                      <a:pPr algn="l" fontAlgn="t"/>
                      <a:r>
                        <a:rPr lang="ja" sz="1400" noProof="0">
                          <a:effectLst/>
                        </a:rPr>
                        <a:t>社内報のアイデアが欲しいです。いくつかのトピックを提案していただけますか?</a:t>
                      </a:r>
                    </a:p>
                  </a:txBody>
                  <a:tcPr>
                    <a:lnL>
                      <a:noFill/>
                    </a:lnL>
                    <a:lnR>
                      <a:noFill/>
                    </a:lnR>
                    <a:lnT>
                      <a:noFill/>
                    </a:lnT>
                    <a:lnB>
                      <a:noFill/>
                    </a:lnB>
                    <a:solidFill>
                      <a:srgbClr val="FFFFFF"/>
                    </a:solidFill>
                  </a:tcPr>
                </a:tc>
                <a:tc>
                  <a:txBody>
                    <a:bodyPr/>
                    <a:lstStyle/>
                    <a:p>
                      <a:pPr algn="l" fontAlgn="t"/>
                      <a:r>
                        <a:rPr lang="ja" sz="1400" noProof="0">
                          <a:effectLst/>
                        </a:rPr>
                        <a:t>私は会社のニュースレターに取り組んでいます。生産性向上のヒントに関連するトピックを提案していただけますか?</a:t>
                      </a:r>
                    </a:p>
                  </a:txBody>
                  <a:tcPr>
                    <a:lnL>
                      <a:noFill/>
                    </a:lnL>
                    <a:lnR>
                      <a:noFill/>
                    </a:lnR>
                    <a:lnT>
                      <a:noFill/>
                    </a:lnT>
                    <a:lnB>
                      <a:noFill/>
                    </a:lnB>
                    <a:solidFill>
                      <a:srgbClr val="FFFFFF"/>
                    </a:solidFill>
                  </a:tcPr>
                </a:tc>
                <a:tc>
                  <a:txBody>
                    <a:bodyPr/>
                    <a:lstStyle/>
                    <a:p>
                      <a:pPr algn="l" fontAlgn="t"/>
                      <a:r>
                        <a:rPr lang="ja" sz="1400" noProof="0">
                          <a:effectLst/>
                        </a:rPr>
                        <a:t>「私は会社のニュースレターに取り組んでいます。財務アナリスト向けの生産性向上のヒントに関連するトピックを提案していただけますか?各トピックには、説得力のある見出しと、視聴者との関連性を強調する短い要約を含める必要があります。</a:t>
                      </a:r>
                    </a:p>
                  </a:txBody>
                  <a:tcPr>
                    <a:lnL>
                      <a:noFill/>
                    </a:lnL>
                    <a:lnR>
                      <a:noFill/>
                    </a:lnR>
                    <a:lnT>
                      <a:noFill/>
                    </a:lnT>
                    <a:lnB>
                      <a:noFill/>
                    </a:lnB>
                    <a:solidFill>
                      <a:srgbClr val="FFFFFF"/>
                    </a:solidFill>
                  </a:tcPr>
                </a:tc>
                <a:extLst>
                  <a:ext uri="{0D108BD9-81ED-4DB2-BD59-A6C34878D82A}">
                    <a16:rowId xmlns:a16="http://schemas.microsoft.com/office/drawing/2014/main" val="765949643"/>
                  </a:ext>
                </a:extLst>
              </a:tr>
            </a:tbl>
          </a:graphicData>
        </a:graphic>
      </p:graphicFrame>
      <p:pic>
        <p:nvPicPr>
          <p:cNvPr id="32" name="Picture 31">
            <a:extLst>
              <a:ext uri="{FF2B5EF4-FFF2-40B4-BE49-F238E27FC236}">
                <a16:creationId xmlns:a16="http://schemas.microsoft.com/office/drawing/2014/main" id="{B9C2DA05-D3D0-2E7A-F382-C7CEBEBDBE29}"/>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8785788" y="5486400"/>
            <a:ext cx="2095500" cy="1371600"/>
          </a:xfrm>
          <a:prstGeom prst="rect">
            <a:avLst/>
          </a:prstGeom>
        </p:spPr>
      </p:pic>
      <p:sp>
        <p:nvSpPr>
          <p:cNvPr id="25" name="Rectangle 24">
            <a:extLst>
              <a:ext uri="{FF2B5EF4-FFF2-40B4-BE49-F238E27FC236}">
                <a16:creationId xmlns:a16="http://schemas.microsoft.com/office/drawing/2014/main" id="{C4FF9100-348B-0A02-3834-562DE4E7A1DC}"/>
              </a:ext>
            </a:extLst>
          </p:cNvPr>
          <p:cNvSpPr/>
          <p:nvPr/>
        </p:nvSpPr>
        <p:spPr bwMode="auto">
          <a:xfrm>
            <a:off x="586740" y="5382745"/>
            <a:ext cx="11018520" cy="9716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ja" sz="2000" b="0" i="0" noProof="0">
                <a:solidFill>
                  <a:schemeClr val="bg1"/>
                </a:solidFill>
                <a:effectLst/>
                <a:latin typeface="Segoe UI" panose="020B0502040204020203" pitchFamily="34" charset="0"/>
              </a:rPr>
              <a:t>AI と効果的に連携する最善の方法の 1 つは、フィードバックを提供したり、フォローアップの質問をしたりして、結果を絞り込むように AI に依頼することです。 </a:t>
            </a:r>
            <a:endParaRPr lang="en-US" sz="2000" noProof="0">
              <a:solidFill>
                <a:schemeClr val="bg1"/>
              </a:solidFill>
              <a:ea typeface="Segoe UI" pitchFamily="34" charset="0"/>
              <a:cs typeface="Segoe UI" pitchFamily="34" charset="0"/>
            </a:endParaRPr>
          </a:p>
        </p:txBody>
      </p:sp>
      <p:sp>
        <p:nvSpPr>
          <p:cNvPr id="3" name="Rectangle: Folded Corner 2">
            <a:extLst>
              <a:ext uri="{FF2B5EF4-FFF2-40B4-BE49-F238E27FC236}">
                <a16:creationId xmlns:a16="http://schemas.microsoft.com/office/drawing/2014/main" id="{769ECAD3-9665-B909-F14F-860251B9328C}"/>
              </a:ext>
            </a:extLst>
          </p:cNvPr>
          <p:cNvSpPr/>
          <p:nvPr/>
        </p:nvSpPr>
        <p:spPr bwMode="auto">
          <a:xfrm>
            <a:off x="6743287" y="677732"/>
            <a:ext cx="5266276" cy="3794550"/>
          </a:xfrm>
          <a:prstGeom prst="foldedCorne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noProof="0" dirty="0">
                <a:solidFill>
                  <a:srgbClr val="FFFFFF"/>
                </a:solidFill>
                <a:ea typeface="Segoe UI" pitchFamily="34" charset="0"/>
                <a:cs typeface="Segoe UI" pitchFamily="34" charset="0"/>
              </a:rPr>
              <a:t>This slide a placeholder for the live demo segment (</a:t>
            </a:r>
            <a:r>
              <a:rPr lang="en-US" sz="2000" b="1" noProof="0" dirty="0">
                <a:solidFill>
                  <a:srgbClr val="FFFFFF"/>
                </a:solidFill>
                <a:ea typeface="Segoe UI" pitchFamily="34" charset="0"/>
                <a:cs typeface="Segoe UI" pitchFamily="34" charset="0"/>
              </a:rPr>
              <a:t>see the ‘live demo’ instructions in the slide note</a:t>
            </a:r>
            <a:r>
              <a:rPr lang="en-US" sz="2000" noProof="0" dirty="0">
                <a:solidFill>
                  <a:srgbClr val="FFFFFF"/>
                </a:solidFill>
                <a:ea typeface="Segoe UI" pitchFamily="34" charset="0"/>
                <a:cs typeface="Segoe UI" pitchFamily="34" charset="0"/>
              </a:rPr>
              <a:t>)</a:t>
            </a:r>
          </a:p>
          <a:p>
            <a:pPr algn="l" defTabSz="932472" fontAlgn="base">
              <a:spcBef>
                <a:spcPct val="0"/>
              </a:spcBef>
              <a:spcAft>
                <a:spcPct val="0"/>
              </a:spcAft>
            </a:pPr>
            <a:r>
              <a:rPr lang="en-US" sz="2000" noProof="0" dirty="0">
                <a:solidFill>
                  <a:srgbClr val="FFFFFF"/>
                </a:solidFill>
                <a:ea typeface="Segoe UI" pitchFamily="34" charset="0"/>
                <a:cs typeface="Segoe UI" pitchFamily="34" charset="0"/>
              </a:rPr>
              <a:t>For ILT/VILT, instructors can </a:t>
            </a:r>
            <a:r>
              <a:rPr lang="en-US" sz="2000" dirty="0">
                <a:solidFill>
                  <a:srgbClr val="FFFFFF"/>
                </a:solidFill>
                <a:ea typeface="Segoe UI" pitchFamily="34" charset="0"/>
                <a:cs typeface="Segoe UI" pitchFamily="34" charset="0"/>
              </a:rPr>
              <a:t>demo live (</a:t>
            </a:r>
            <a:r>
              <a:rPr lang="en-US" sz="2000" noProof="0" dirty="0">
                <a:solidFill>
                  <a:srgbClr val="FFFFFF"/>
                </a:solidFill>
                <a:ea typeface="Segoe UI" pitchFamily="34" charset="0"/>
                <a:cs typeface="Segoe UI" pitchFamily="34" charset="0"/>
              </a:rPr>
              <a:t>more preferred) OR use this slide (as a back-up) to discuss the difference between good vs. best prompt in Task 2</a:t>
            </a:r>
          </a:p>
        </p:txBody>
      </p:sp>
    </p:spTree>
    <p:extLst>
      <p:ext uri="{BB962C8B-B14F-4D97-AF65-F5344CB8AC3E}">
        <p14:creationId xmlns:p14="http://schemas.microsoft.com/office/powerpoint/2010/main" val="165354681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B1084D-3C3B-CF22-E13D-DDFF57B81CA9}"/>
            </a:ext>
          </a:extLst>
        </p:cNvPr>
        <p:cNvGrpSpPr/>
        <p:nvPr/>
      </p:nvGrpSpPr>
      <p:grpSpPr>
        <a:xfrm>
          <a:off x="0" y="0"/>
          <a:ext cx="0" cy="0"/>
          <a:chOff x="0" y="0"/>
          <a:chExt cx="0" cy="0"/>
        </a:xfrm>
      </p:grpSpPr>
      <p:sp>
        <p:nvSpPr>
          <p:cNvPr id="22" name="Freeform 8">
            <a:extLst>
              <a:ext uri="{FF2B5EF4-FFF2-40B4-BE49-F238E27FC236}">
                <a16:creationId xmlns:a16="http://schemas.microsoft.com/office/drawing/2014/main" id="{20B071BC-943E-2F2B-4979-276C490B83B4}"/>
              </a:ext>
              <a:ext uri="{C183D7F6-B498-43B3-948B-1728B52AA6E4}">
                <adec:decorative xmlns:adec="http://schemas.microsoft.com/office/drawing/2017/decorative" val="1"/>
              </a:ext>
            </a:extLst>
          </p:cNvPr>
          <p:cNvSpPr>
            <a:spLocks/>
          </p:cNvSpPr>
          <p:nvPr/>
        </p:nvSpPr>
        <p:spPr bwMode="auto">
          <a:xfrm>
            <a:off x="460327" y="1662490"/>
            <a:ext cx="11084514" cy="4897798"/>
          </a:xfrm>
          <a:prstGeom prst="roundRect">
            <a:avLst>
              <a:gd name="adj" fmla="val 3050"/>
            </a:avLst>
          </a:prstGeom>
          <a:solidFill>
            <a:schemeClr val="bg1">
              <a:alpha val="51000"/>
            </a:schemeClr>
          </a:solidFill>
          <a:ln w="12700">
            <a:solidFill>
              <a:schemeClr val="bg1"/>
            </a:solidFill>
          </a:ln>
          <a:effectLst>
            <a:outerShdw blurRad="411555" dist="135058" dir="2280005" rotWithShape="0">
              <a:scrgbClr r="0" g="0" b="0">
                <a:alpha val="20000"/>
              </a:scrgbClr>
            </a:outerShdw>
          </a:effectLst>
          <a:extLst>
            <a:ext uri="{53640926-AAD7-44D8-BBD7-CCE9431645EC}">
              <a14:shadowObscured xmlns:a14="http://schemas.microsoft.com/office/drawing/2010/main"/>
            </a:ext>
          </a:ex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4" name="Rectangle: Top Corners Rounded 33" descr="7分間のミニインタラクティブエクササイズ用のタイマー。">
            <a:extLst>
              <a:ext uri="{FF2B5EF4-FFF2-40B4-BE49-F238E27FC236}">
                <a16:creationId xmlns:a16="http://schemas.microsoft.com/office/drawing/2014/main" id="{CCBDBE36-B3B6-12D5-62DB-BFD283AA5574}"/>
              </a:ext>
            </a:extLst>
          </p:cNvPr>
          <p:cNvSpPr/>
          <p:nvPr/>
        </p:nvSpPr>
        <p:spPr bwMode="auto">
          <a:xfrm flipV="1">
            <a:off x="10140899" y="0"/>
            <a:ext cx="1403942" cy="1735976"/>
          </a:xfrm>
          <a:prstGeom prst="round2SameRect">
            <a:avLst>
              <a:gd name="adj1" fmla="val 34080"/>
              <a:gd name="adj2" fmla="val 0"/>
            </a:avLst>
          </a:prstGeom>
          <a:solidFill>
            <a:srgbClr val="2A446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sp>
        <p:nvSpPr>
          <p:cNvPr id="5" name="Title 46">
            <a:extLst>
              <a:ext uri="{FF2B5EF4-FFF2-40B4-BE49-F238E27FC236}">
                <a16:creationId xmlns:a16="http://schemas.microsoft.com/office/drawing/2014/main" id="{3214CAD0-FA25-6361-6399-40B83A163AA1}"/>
              </a:ext>
            </a:extLst>
          </p:cNvPr>
          <p:cNvSpPr>
            <a:spLocks noGrp="1"/>
          </p:cNvSpPr>
          <p:nvPr>
            <p:ph type="title"/>
          </p:nvPr>
        </p:nvSpPr>
        <p:spPr>
          <a:xfrm>
            <a:off x="586740" y="479785"/>
            <a:ext cx="11018520" cy="443198"/>
          </a:xfrm>
        </p:spPr>
        <p:txBody>
          <a:bodyPr/>
          <a:lstStyle/>
          <a:p>
            <a:r>
              <a:rPr lang="ja" sz="3200" noProof="0"/>
              <a:t>ミニインタラクティブエクササイズ</a:t>
            </a:r>
          </a:p>
        </p:txBody>
      </p:sp>
      <p:sp>
        <p:nvSpPr>
          <p:cNvPr id="7" name="TextBox 6">
            <a:extLst>
              <a:ext uri="{FF2B5EF4-FFF2-40B4-BE49-F238E27FC236}">
                <a16:creationId xmlns:a16="http://schemas.microsoft.com/office/drawing/2014/main" id="{CB41F708-0778-96A8-A750-25A86143FBB4}"/>
              </a:ext>
            </a:extLst>
          </p:cNvPr>
          <p:cNvSpPr txBox="1"/>
          <p:nvPr/>
        </p:nvSpPr>
        <p:spPr>
          <a:xfrm>
            <a:off x="504654" y="902435"/>
            <a:ext cx="11100606" cy="584775"/>
          </a:xfrm>
          <a:prstGeom prst="rect">
            <a:avLst/>
          </a:prstGeom>
          <a:noFill/>
        </p:spPr>
        <p:txBody>
          <a:bodyPr wrap="square">
            <a:spAutoFit/>
          </a:bodyPr>
          <a:lstStyle/>
          <a:p>
            <a:pPr defTabSz="1371600">
              <a:tabLst>
                <a:tab pos="1371600" algn="l"/>
              </a:tabLst>
              <a:defRPr/>
            </a:pPr>
            <a:r>
              <a:rPr lang="ja" sz="32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AI Kickstarterのプロンプトをテストする</a:t>
            </a:r>
          </a:p>
        </p:txBody>
      </p:sp>
      <p:sp>
        <p:nvSpPr>
          <p:cNvPr id="24" name="TextBox 23">
            <a:extLst>
              <a:ext uri="{FF2B5EF4-FFF2-40B4-BE49-F238E27FC236}">
                <a16:creationId xmlns:a16="http://schemas.microsoft.com/office/drawing/2014/main" id="{71684C8D-D69E-7852-A4E4-CC13647AEC73}"/>
              </a:ext>
            </a:extLst>
          </p:cNvPr>
          <p:cNvSpPr txBox="1"/>
          <p:nvPr/>
        </p:nvSpPr>
        <p:spPr>
          <a:xfrm>
            <a:off x="663327" y="1806045"/>
            <a:ext cx="6229697" cy="369332"/>
          </a:xfrm>
          <a:prstGeom prst="rect">
            <a:avLst/>
          </a:prstGeom>
          <a:noFill/>
        </p:spPr>
        <p:txBody>
          <a:bodyPr wrap="square" lIns="0" tIns="0" rIns="0" bIns="0" rtlCol="0">
            <a:spAutoFit/>
          </a:bodyPr>
          <a:lstStyle/>
          <a:p>
            <a:pPr defTabSz="1371600">
              <a:tabLst>
                <a:tab pos="1371600" algn="l"/>
              </a:tabLst>
              <a:defRPr/>
            </a:pPr>
            <a:r>
              <a:rPr lang="ja" sz="2400" b="1" noProof="0">
                <a:ln w="3175">
                  <a:noFill/>
                </a:ln>
                <a:latin typeface="+mj-lt"/>
                <a:cs typeface="Segoe UI" panose="020B0502040204020203" pitchFamily="34" charset="0"/>
              </a:rPr>
              <a:t>指示</a:t>
            </a:r>
          </a:p>
        </p:txBody>
      </p:sp>
      <p:pic>
        <p:nvPicPr>
          <p:cNvPr id="30" name="Graphic 29" descr="ストップウォッチ 75% アウトライン">
            <a:extLst>
              <a:ext uri="{FF2B5EF4-FFF2-40B4-BE49-F238E27FC236}">
                <a16:creationId xmlns:a16="http://schemas.microsoft.com/office/drawing/2014/main" id="{037B3CF1-28C3-2AC8-1210-4CFE5389F3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05222" y="172756"/>
            <a:ext cx="914400" cy="914400"/>
          </a:xfrm>
          <a:prstGeom prst="rect">
            <a:avLst/>
          </a:prstGeom>
        </p:spPr>
      </p:pic>
      <p:sp>
        <p:nvSpPr>
          <p:cNvPr id="32" name="TextBox 31">
            <a:extLst>
              <a:ext uri="{FF2B5EF4-FFF2-40B4-BE49-F238E27FC236}">
                <a16:creationId xmlns:a16="http://schemas.microsoft.com/office/drawing/2014/main" id="{9411BAD1-989D-6D5B-C05B-AB2FD11D1F1E}"/>
              </a:ext>
            </a:extLst>
          </p:cNvPr>
          <p:cNvSpPr txBox="1"/>
          <p:nvPr/>
        </p:nvSpPr>
        <p:spPr>
          <a:xfrm>
            <a:off x="10332930" y="1050416"/>
            <a:ext cx="1674420" cy="276999"/>
          </a:xfrm>
          <a:prstGeom prst="rect">
            <a:avLst/>
          </a:prstGeom>
          <a:noFill/>
        </p:spPr>
        <p:txBody>
          <a:bodyPr wrap="square" lIns="0" tIns="0" rIns="0" bIns="0" rtlCol="0">
            <a:spAutoFit/>
          </a:bodyPr>
          <a:lstStyle/>
          <a:p>
            <a:pPr defTabSz="1371600">
              <a:tabLst>
                <a:tab pos="1371600" algn="l"/>
              </a:tabLst>
              <a:defRPr/>
            </a:pPr>
            <a:r>
              <a:rPr lang="ja" sz="1800" b="1" noProof="0">
                <a:ln w="3175">
                  <a:noFill/>
                </a:ln>
                <a:solidFill>
                  <a:schemeClr val="bg1"/>
                </a:solidFill>
                <a:latin typeface="+mj-lt"/>
                <a:cs typeface="Segoe UI" panose="020B0502040204020203" pitchFamily="34" charset="0"/>
              </a:rPr>
              <a:t>7分間</a:t>
            </a:r>
          </a:p>
        </p:txBody>
      </p:sp>
      <p:grpSp>
        <p:nvGrpSpPr>
          <p:cNvPr id="8" name="Group 7" descr="Microsoft Copilot を使用した AI Kickstarter タスクのプロンプトをテストおよび改善する手順を含む 7 分間の &quot;ミニ対話型演習&quot; の手順。">
            <a:extLst>
              <a:ext uri="{FF2B5EF4-FFF2-40B4-BE49-F238E27FC236}">
                <a16:creationId xmlns:a16="http://schemas.microsoft.com/office/drawing/2014/main" id="{66175E32-C412-D793-045F-EE90558826E5}"/>
              </a:ext>
            </a:extLst>
          </p:cNvPr>
          <p:cNvGrpSpPr/>
          <p:nvPr/>
        </p:nvGrpSpPr>
        <p:grpSpPr>
          <a:xfrm>
            <a:off x="663327" y="2277360"/>
            <a:ext cx="10285948" cy="4179580"/>
            <a:chOff x="625726" y="2452303"/>
            <a:chExt cx="11566508" cy="4475142"/>
          </a:xfrm>
        </p:grpSpPr>
        <p:grpSp>
          <p:nvGrpSpPr>
            <p:cNvPr id="19" name="Group 18">
              <a:extLst>
                <a:ext uri="{FF2B5EF4-FFF2-40B4-BE49-F238E27FC236}">
                  <a16:creationId xmlns:a16="http://schemas.microsoft.com/office/drawing/2014/main" id="{F970F197-5655-3B74-AAF4-3EA51D618F7D}"/>
                </a:ext>
              </a:extLst>
            </p:cNvPr>
            <p:cNvGrpSpPr/>
            <p:nvPr/>
          </p:nvGrpSpPr>
          <p:grpSpPr>
            <a:xfrm>
              <a:off x="728150" y="2452303"/>
              <a:ext cx="11464084" cy="2909528"/>
              <a:chOff x="441912" y="2724949"/>
              <a:chExt cx="10113498" cy="3353466"/>
            </a:xfrm>
          </p:grpSpPr>
          <p:grpSp>
            <p:nvGrpSpPr>
              <p:cNvPr id="12" name="Group 11">
                <a:extLst>
                  <a:ext uri="{FF2B5EF4-FFF2-40B4-BE49-F238E27FC236}">
                    <a16:creationId xmlns:a16="http://schemas.microsoft.com/office/drawing/2014/main" id="{182142E6-CB88-F160-D587-79FA7FEC7A83}"/>
                  </a:ext>
                </a:extLst>
              </p:cNvPr>
              <p:cNvGrpSpPr/>
              <p:nvPr/>
            </p:nvGrpSpPr>
            <p:grpSpPr>
              <a:xfrm>
                <a:off x="441912" y="2724949"/>
                <a:ext cx="9958970" cy="385757"/>
                <a:chOff x="441912" y="2724949"/>
                <a:chExt cx="9958970" cy="385757"/>
              </a:xfrm>
            </p:grpSpPr>
            <p:sp>
              <p:nvSpPr>
                <p:cNvPr id="6" name="TextBox 5">
                  <a:extLst>
                    <a:ext uri="{FF2B5EF4-FFF2-40B4-BE49-F238E27FC236}">
                      <a16:creationId xmlns:a16="http://schemas.microsoft.com/office/drawing/2014/main" id="{D010C8D8-C866-496E-726C-3ACEA1231B25}"/>
                    </a:ext>
                  </a:extLst>
                </p:cNvPr>
                <p:cNvSpPr txBox="1"/>
                <p:nvPr/>
              </p:nvSpPr>
              <p:spPr>
                <a:xfrm>
                  <a:off x="1848137" y="2755969"/>
                  <a:ext cx="8552745" cy="354737"/>
                </a:xfrm>
                <a:prstGeom prst="rect">
                  <a:avLst/>
                </a:prstGeom>
                <a:noFill/>
              </p:spPr>
              <p:txBody>
                <a:bodyPr wrap="square" lIns="0" tIns="0" rIns="0" bIns="0" rtlCol="0">
                  <a:spAutoFit/>
                </a:bodyPr>
                <a:lstStyle/>
                <a:p>
                  <a:pPr defTabSz="1371600">
                    <a:tabLst>
                      <a:tab pos="1371600" algn="l"/>
                    </a:tabLst>
                    <a:defRPr/>
                  </a:pPr>
                  <a:r>
                    <a:rPr lang="ja" sz="1800" noProof="0" dirty="0">
                      <a:ln w="3175">
                        <a:noFill/>
                      </a:ln>
                      <a:cs typeface="Segoe UI" panose="020B0502040204020203" pitchFamily="34" charset="0"/>
                    </a:rPr>
                    <a:t>Microsoft Copilot を開く: </a:t>
                  </a:r>
                  <a:r>
                    <a:rPr lang="ja" sz="1800" noProof="0" dirty="0">
                      <a:ln w="3175">
                        <a:noFill/>
                      </a:ln>
                      <a:cs typeface="Segoe UI" panose="020B0502040204020203" pitchFamily="34" charset="0"/>
                      <a:hlinkClick r:id="rId5"/>
                    </a:rPr>
                    <a:t>https://copilot.microsoft.com/</a:t>
                  </a:r>
                  <a:r>
                    <a:rPr lang="ja" sz="1800" noProof="0" dirty="0">
                      <a:ln w="3175">
                        <a:noFill/>
                      </a:ln>
                      <a:cs typeface="Segoe UI" panose="020B0502040204020203" pitchFamily="34" charset="0"/>
                    </a:rPr>
                    <a:t> </a:t>
                  </a:r>
                </a:p>
              </p:txBody>
            </p:sp>
            <p:sp>
              <p:nvSpPr>
                <p:cNvPr id="11" name="TextBox 10">
                  <a:extLst>
                    <a:ext uri="{FF2B5EF4-FFF2-40B4-BE49-F238E27FC236}">
                      <a16:creationId xmlns:a16="http://schemas.microsoft.com/office/drawing/2014/main" id="{C2CD521E-BADC-F4AE-12C0-4F629576720B}"/>
                    </a:ext>
                  </a:extLst>
                </p:cNvPr>
                <p:cNvSpPr txBox="1"/>
                <p:nvPr/>
              </p:nvSpPr>
              <p:spPr>
                <a:xfrm>
                  <a:off x="441912" y="2724949"/>
                  <a:ext cx="1187940" cy="354738"/>
                </a:xfrm>
                <a:prstGeom prst="rect">
                  <a:avLst/>
                </a:prstGeom>
                <a:noFill/>
              </p:spPr>
              <p:txBody>
                <a:bodyPr wrap="square" lIns="0" tIns="0" rIns="0" bIns="0" rtlCol="0">
                  <a:spAutoFit/>
                </a:bodyPr>
                <a:lstStyle/>
                <a:p>
                  <a:pPr defTabSz="1371600">
                    <a:tabLst>
                      <a:tab pos="1371600" algn="l"/>
                    </a:tabLst>
                    <a:defRPr/>
                  </a:pPr>
                  <a:r>
                    <a:rPr lang="ja" sz="2000" b="1" noProof="0" dirty="0">
                      <a:ln w="3175">
                        <a:noFill/>
                      </a:ln>
                      <a:cs typeface="Segoe UI" panose="020B0502040204020203" pitchFamily="34" charset="0"/>
                    </a:rPr>
                    <a:t>ステップ 1</a:t>
                  </a:r>
                </a:p>
              </p:txBody>
            </p:sp>
          </p:grpSp>
          <p:grpSp>
            <p:nvGrpSpPr>
              <p:cNvPr id="13" name="Group 12">
                <a:extLst>
                  <a:ext uri="{FF2B5EF4-FFF2-40B4-BE49-F238E27FC236}">
                    <a16:creationId xmlns:a16="http://schemas.microsoft.com/office/drawing/2014/main" id="{257388D5-1629-987A-3C55-C65F5CAC7A16}"/>
                  </a:ext>
                </a:extLst>
              </p:cNvPr>
              <p:cNvGrpSpPr/>
              <p:nvPr/>
            </p:nvGrpSpPr>
            <p:grpSpPr>
              <a:xfrm>
                <a:off x="441912" y="3571315"/>
                <a:ext cx="9459535" cy="714162"/>
                <a:chOff x="441912" y="2419409"/>
                <a:chExt cx="9459535" cy="714162"/>
              </a:xfrm>
            </p:grpSpPr>
            <p:sp>
              <p:nvSpPr>
                <p:cNvPr id="14" name="TextBox 13">
                  <a:extLst>
                    <a:ext uri="{FF2B5EF4-FFF2-40B4-BE49-F238E27FC236}">
                      <a16:creationId xmlns:a16="http://schemas.microsoft.com/office/drawing/2014/main" id="{CAF2AB81-D722-947F-EF1F-5BABD0225B55}"/>
                    </a:ext>
                  </a:extLst>
                </p:cNvPr>
                <p:cNvSpPr txBox="1"/>
                <p:nvPr/>
              </p:nvSpPr>
              <p:spPr>
                <a:xfrm>
                  <a:off x="1848136" y="2449890"/>
                  <a:ext cx="8053311" cy="683681"/>
                </a:xfrm>
                <a:prstGeom prst="rect">
                  <a:avLst/>
                </a:prstGeom>
                <a:noFill/>
              </p:spPr>
              <p:txBody>
                <a:bodyPr wrap="square" lIns="0" tIns="0" rIns="0" bIns="0" rtlCol="0">
                  <a:spAutoFit/>
                </a:bodyPr>
                <a:lstStyle/>
                <a:p>
                  <a:pPr defTabSz="1371600">
                    <a:tabLst>
                      <a:tab pos="1371600" algn="l"/>
                    </a:tabLst>
                    <a:defRPr/>
                  </a:pPr>
                  <a:r>
                    <a:rPr lang="ja" sz="1800" noProof="0" dirty="0">
                      <a:ln w="3175">
                        <a:noFill/>
                      </a:ln>
                      <a:cs typeface="Segoe UI" panose="020B0502040204020203" pitchFamily="34" charset="0"/>
                    </a:rPr>
                    <a:t>先に特定した</a:t>
                  </a:r>
                  <a:r>
                    <a:rPr lang="ja" sz="1800" b="1" noProof="0" dirty="0">
                      <a:ln w="3175">
                        <a:noFill/>
                      </a:ln>
                      <a:cs typeface="Segoe UI" panose="020B0502040204020203" pitchFamily="34" charset="0"/>
                    </a:rPr>
                    <a:t>AI Kickstarter</a:t>
                  </a:r>
                  <a:r>
                    <a:rPr lang="ja" sz="1800" noProof="0" dirty="0">
                      <a:ln w="3175">
                        <a:noFill/>
                      </a:ln>
                      <a:cs typeface="Segoe UI" panose="020B0502040204020203" pitchFamily="34" charset="0"/>
                    </a:rPr>
                    <a:t>タスクについては、具体性、コンテキスト、望ましい形式など、効果的なプロンプトの主要な要素を考慮して</a:t>
                  </a:r>
                  <a:r>
                    <a:rPr lang="ja" sz="1800" b="1" noProof="0" dirty="0">
                      <a:ln w="3175">
                        <a:noFill/>
                      </a:ln>
                      <a:cs typeface="Segoe UI" panose="020B0502040204020203" pitchFamily="34" charset="0"/>
                    </a:rPr>
                    <a:t>プロンプトを作成します </a:t>
                  </a:r>
                </a:p>
              </p:txBody>
            </p:sp>
            <p:sp>
              <p:nvSpPr>
                <p:cNvPr id="15" name="TextBox 14">
                  <a:extLst>
                    <a:ext uri="{FF2B5EF4-FFF2-40B4-BE49-F238E27FC236}">
                      <a16:creationId xmlns:a16="http://schemas.microsoft.com/office/drawing/2014/main" id="{E08ACDAD-8F3B-45DA-CBD9-23C989B3279A}"/>
                    </a:ext>
                  </a:extLst>
                </p:cNvPr>
                <p:cNvSpPr txBox="1"/>
                <p:nvPr/>
              </p:nvSpPr>
              <p:spPr>
                <a:xfrm>
                  <a:off x="441912" y="2419409"/>
                  <a:ext cx="1187940" cy="354738"/>
                </a:xfrm>
                <a:prstGeom prst="rect">
                  <a:avLst/>
                </a:prstGeom>
                <a:noFill/>
              </p:spPr>
              <p:txBody>
                <a:bodyPr wrap="square" lIns="0" tIns="0" rIns="0" bIns="0" rtlCol="0">
                  <a:spAutoFit/>
                </a:bodyPr>
                <a:lstStyle/>
                <a:p>
                  <a:pPr defTabSz="1371600">
                    <a:tabLst>
                      <a:tab pos="1371600" algn="l"/>
                    </a:tabLst>
                    <a:defRPr/>
                  </a:pPr>
                  <a:r>
                    <a:rPr lang="ja" sz="2000" b="1" noProof="0">
                      <a:ln w="3175">
                        <a:noFill/>
                      </a:ln>
                      <a:cs typeface="Segoe UI" panose="020B0502040204020203" pitchFamily="34" charset="0"/>
                    </a:rPr>
                    <a:t>ステップ 2</a:t>
                  </a:r>
                </a:p>
              </p:txBody>
            </p:sp>
          </p:grpSp>
          <p:grpSp>
            <p:nvGrpSpPr>
              <p:cNvPr id="16" name="Group 15">
                <a:extLst>
                  <a:ext uri="{FF2B5EF4-FFF2-40B4-BE49-F238E27FC236}">
                    <a16:creationId xmlns:a16="http://schemas.microsoft.com/office/drawing/2014/main" id="{AD05D55F-2C15-765F-6DFA-87C7306B8C7A}"/>
                  </a:ext>
                </a:extLst>
              </p:cNvPr>
              <p:cNvGrpSpPr/>
              <p:nvPr/>
            </p:nvGrpSpPr>
            <p:grpSpPr>
              <a:xfrm>
                <a:off x="441912" y="4681090"/>
                <a:ext cx="10113498" cy="1397325"/>
                <a:chOff x="441912" y="2323822"/>
                <a:chExt cx="10113498" cy="1397325"/>
              </a:xfrm>
            </p:grpSpPr>
            <p:sp>
              <p:nvSpPr>
                <p:cNvPr id="17" name="TextBox 16">
                  <a:extLst>
                    <a:ext uri="{FF2B5EF4-FFF2-40B4-BE49-F238E27FC236}">
                      <a16:creationId xmlns:a16="http://schemas.microsoft.com/office/drawing/2014/main" id="{E7D762BA-F5E0-C293-A9D1-709B563583FA}"/>
                    </a:ext>
                  </a:extLst>
                </p:cNvPr>
                <p:cNvSpPr txBox="1"/>
                <p:nvPr/>
              </p:nvSpPr>
              <p:spPr>
                <a:xfrm>
                  <a:off x="1848135" y="2353783"/>
                  <a:ext cx="8707275" cy="1367364"/>
                </a:xfrm>
                <a:prstGeom prst="rect">
                  <a:avLst/>
                </a:prstGeom>
                <a:noFill/>
              </p:spPr>
              <p:txBody>
                <a:bodyPr wrap="square" lIns="0" tIns="0" rIns="0" bIns="0" rtlCol="0">
                  <a:spAutoFit/>
                </a:bodyPr>
                <a:lstStyle/>
                <a:p>
                  <a:pPr defTabSz="1371600">
                    <a:tabLst>
                      <a:tab pos="1371600" algn="l"/>
                    </a:tabLst>
                    <a:defRPr/>
                  </a:pPr>
                  <a:r>
                    <a:rPr lang="ja" sz="1800" noProof="0">
                      <a:ln w="3175">
                        <a:noFill/>
                      </a:ln>
                      <a:cs typeface="Segoe UI" panose="020B0502040204020203" pitchFamily="34" charset="0"/>
                    </a:rPr>
                    <a:t>AI によって生成された応答 </a:t>
                  </a:r>
                  <a:r>
                    <a:rPr lang="ja" sz="1800" b="1" noProof="0">
                      <a:ln w="3175">
                        <a:noFill/>
                      </a:ln>
                      <a:cs typeface="Segoe UI" panose="020B0502040204020203" pitchFamily="34" charset="0"/>
                    </a:rPr>
                    <a:t> を評価します。</a:t>
                  </a:r>
                </a:p>
                <a:p>
                  <a:pPr marL="342900" indent="-342900" defTabSz="1371600">
                    <a:buFont typeface="Arial" panose="020B0604020202020204" pitchFamily="34" charset="0"/>
                    <a:buChar char="•"/>
                    <a:tabLst>
                      <a:tab pos="1371600" algn="l"/>
                    </a:tabLst>
                    <a:defRPr/>
                  </a:pPr>
                  <a:r>
                    <a:rPr lang="ja" sz="1800" noProof="0">
                      <a:ln w="3175">
                        <a:noFill/>
                      </a:ln>
                      <a:cs typeface="Segoe UI" panose="020B0502040204020203" pitchFamily="34" charset="0"/>
                    </a:rPr>
                    <a:t>Copilot はプロンプトを正しく理解しましたか?</a:t>
                  </a:r>
                </a:p>
                <a:p>
                  <a:pPr marL="342900" indent="-342900" defTabSz="1371600">
                    <a:buFont typeface="Arial" panose="020B0604020202020204" pitchFamily="34" charset="0"/>
                    <a:buChar char="•"/>
                    <a:tabLst>
                      <a:tab pos="1371600" algn="l"/>
                    </a:tabLst>
                    <a:defRPr/>
                  </a:pPr>
                  <a:r>
                    <a:rPr lang="ja" sz="1800" noProof="0">
                      <a:ln w="3175">
                        <a:noFill/>
                      </a:ln>
                      <a:cs typeface="Segoe UI" panose="020B0502040204020203" pitchFamily="34" charset="0"/>
                    </a:rPr>
                    <a:t>その回答は、あなたのニーズに関連し、有用ですか?</a:t>
                  </a:r>
                </a:p>
                <a:p>
                  <a:pPr marL="342900" indent="-342900" defTabSz="1371600">
                    <a:buFont typeface="Arial" panose="020B0604020202020204" pitchFamily="34" charset="0"/>
                    <a:buChar char="•"/>
                    <a:tabLst>
                      <a:tab pos="1371600" algn="l"/>
                    </a:tabLst>
                    <a:defRPr/>
                  </a:pPr>
                  <a:r>
                    <a:rPr lang="ja" sz="1800" noProof="0">
                      <a:ln w="3175">
                        <a:noFill/>
                      </a:ln>
                      <a:cs typeface="Segoe UI" panose="020B0502040204020203" pitchFamily="34" charset="0"/>
                    </a:rPr>
                    <a:t>応答を改善するために、プロンプトをどのように調整できますか?</a:t>
                  </a:r>
                </a:p>
              </p:txBody>
            </p:sp>
            <p:sp>
              <p:nvSpPr>
                <p:cNvPr id="18" name="TextBox 17">
                  <a:extLst>
                    <a:ext uri="{FF2B5EF4-FFF2-40B4-BE49-F238E27FC236}">
                      <a16:creationId xmlns:a16="http://schemas.microsoft.com/office/drawing/2014/main" id="{3D909515-5D61-08E1-7376-2A59C753D2D4}"/>
                    </a:ext>
                  </a:extLst>
                </p:cNvPr>
                <p:cNvSpPr txBox="1"/>
                <p:nvPr/>
              </p:nvSpPr>
              <p:spPr>
                <a:xfrm>
                  <a:off x="441912" y="2323822"/>
                  <a:ext cx="1187939" cy="354738"/>
                </a:xfrm>
                <a:prstGeom prst="rect">
                  <a:avLst/>
                </a:prstGeom>
                <a:noFill/>
              </p:spPr>
              <p:txBody>
                <a:bodyPr wrap="square" lIns="0" tIns="0" rIns="0" bIns="0" rtlCol="0">
                  <a:spAutoFit/>
                </a:bodyPr>
                <a:lstStyle/>
                <a:p>
                  <a:pPr defTabSz="1371600">
                    <a:tabLst>
                      <a:tab pos="1371600" algn="l"/>
                    </a:tabLst>
                    <a:defRPr/>
                  </a:pPr>
                  <a:r>
                    <a:rPr lang="ja" sz="2000" b="1" noProof="0" dirty="0">
                      <a:ln w="3175">
                        <a:noFill/>
                      </a:ln>
                      <a:cs typeface="Segoe UI" panose="020B0502040204020203" pitchFamily="34" charset="0"/>
                    </a:rPr>
                    <a:t>ステップ 3</a:t>
                  </a:r>
                </a:p>
              </p:txBody>
            </p:sp>
          </p:grpSp>
        </p:grpSp>
        <p:grpSp>
          <p:nvGrpSpPr>
            <p:cNvPr id="26" name="Group 25">
              <a:extLst>
                <a:ext uri="{FF2B5EF4-FFF2-40B4-BE49-F238E27FC236}">
                  <a16:creationId xmlns:a16="http://schemas.microsoft.com/office/drawing/2014/main" id="{E17F1B08-DC3A-9FDA-B505-7C32EA503A0B}"/>
                </a:ext>
                <a:ext uri="{C183D7F6-B498-43B3-948B-1728B52AA6E4}">
                  <adec:decorative xmlns:adec="http://schemas.microsoft.com/office/drawing/2017/decorative" val="1"/>
                </a:ext>
              </a:extLst>
            </p:cNvPr>
            <p:cNvGrpSpPr/>
            <p:nvPr/>
          </p:nvGrpSpPr>
          <p:grpSpPr>
            <a:xfrm>
              <a:off x="625726" y="3186626"/>
              <a:ext cx="11132194" cy="2298594"/>
              <a:chOff x="386484" y="3189005"/>
              <a:chExt cx="13349284" cy="2692904"/>
            </a:xfrm>
          </p:grpSpPr>
          <p:cxnSp>
            <p:nvCxnSpPr>
              <p:cNvPr id="27" name="Straight Connector 26">
                <a:extLst>
                  <a:ext uri="{FF2B5EF4-FFF2-40B4-BE49-F238E27FC236}">
                    <a16:creationId xmlns:a16="http://schemas.microsoft.com/office/drawing/2014/main" id="{8ED69A07-4BD8-74BC-DCC4-8F28F21FEDB0}"/>
                  </a:ext>
                  <a:ext uri="{C183D7F6-B498-43B3-948B-1728B52AA6E4}">
                    <adec:decorative xmlns:adec="http://schemas.microsoft.com/office/drawing/2017/decorative" val="1"/>
                  </a:ext>
                </a:extLst>
              </p:cNvPr>
              <p:cNvCxnSpPr>
                <a:cxnSpLocks/>
              </p:cNvCxnSpPr>
              <p:nvPr/>
            </p:nvCxnSpPr>
            <p:spPr>
              <a:xfrm flipH="1">
                <a:off x="509308" y="3189005"/>
                <a:ext cx="12956989" cy="0"/>
              </a:xfrm>
              <a:prstGeom prst="line">
                <a:avLst/>
              </a:prstGeom>
              <a:ln w="190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CFB5ED2-2CBD-03C0-55D8-78970EDBB79B}"/>
                  </a:ext>
                  <a:ext uri="{C183D7F6-B498-43B3-948B-1728B52AA6E4}">
                    <adec:decorative xmlns:adec="http://schemas.microsoft.com/office/drawing/2017/decorative" val="1"/>
                  </a:ext>
                </a:extLst>
              </p:cNvPr>
              <p:cNvCxnSpPr>
                <a:cxnSpLocks/>
              </p:cNvCxnSpPr>
              <p:nvPr/>
            </p:nvCxnSpPr>
            <p:spPr>
              <a:xfrm flipH="1">
                <a:off x="386484" y="4300444"/>
                <a:ext cx="13349284" cy="0"/>
              </a:xfrm>
              <a:prstGeom prst="line">
                <a:avLst/>
              </a:prstGeom>
              <a:ln w="190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E3BF8C0C-C59B-212F-E0CC-3D3B85C09367}"/>
                  </a:ext>
                  <a:ext uri="{C183D7F6-B498-43B3-948B-1728B52AA6E4}">
                    <adec:decorative xmlns:adec="http://schemas.microsoft.com/office/drawing/2017/decorative" val="1"/>
                  </a:ext>
                </a:extLst>
              </p:cNvPr>
              <p:cNvCxnSpPr>
                <a:cxnSpLocks/>
              </p:cNvCxnSpPr>
              <p:nvPr/>
            </p:nvCxnSpPr>
            <p:spPr>
              <a:xfrm flipH="1">
                <a:off x="468479" y="5881909"/>
                <a:ext cx="12956990" cy="0"/>
              </a:xfrm>
              <a:prstGeom prst="line">
                <a:avLst/>
              </a:prstGeom>
              <a:ln w="190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F2AF21EC-F201-5888-22E1-2A18D34584D0}"/>
                </a:ext>
              </a:extLst>
            </p:cNvPr>
            <p:cNvSpPr txBox="1"/>
            <p:nvPr/>
          </p:nvSpPr>
          <p:spPr>
            <a:xfrm>
              <a:off x="2322164" y="5568088"/>
              <a:ext cx="9561480" cy="1359357"/>
            </a:xfrm>
            <a:prstGeom prst="rect">
              <a:avLst/>
            </a:prstGeom>
            <a:noFill/>
          </p:spPr>
          <p:txBody>
            <a:bodyPr wrap="square" lIns="0" tIns="0" rIns="0" bIns="0" rtlCol="0">
              <a:spAutoFit/>
            </a:bodyPr>
            <a:lstStyle/>
            <a:p>
              <a:pPr defTabSz="1371600">
                <a:tabLst>
                  <a:tab pos="1371600" algn="l"/>
                </a:tabLst>
                <a:defRPr/>
              </a:pPr>
              <a:r>
                <a:rPr lang="ja" sz="1800" noProof="0" dirty="0">
                  <a:ln w="3175">
                    <a:noFill/>
                  </a:ln>
                  <a:cs typeface="Segoe UI" panose="020B0502040204020203" pitchFamily="34" charset="0"/>
                </a:rPr>
                <a:t>Copilot へのフィードバックによって出力品質が向上するかどうかをテストします</a:t>
              </a:r>
            </a:p>
            <a:p>
              <a:pPr marL="342900" indent="-342900" defTabSz="1371600">
                <a:buFont typeface="Arial" panose="020B0604020202020204" pitchFamily="34" charset="0"/>
                <a:buChar char="•"/>
                <a:tabLst>
                  <a:tab pos="1371600" algn="l"/>
                </a:tabLst>
                <a:defRPr/>
              </a:pPr>
              <a:r>
                <a:rPr lang="ja" sz="1800" noProof="0" dirty="0">
                  <a:ln w="3175">
                    <a:noFill/>
                  </a:ln>
                  <a:cs typeface="Segoe UI" panose="020B0502040204020203" pitchFamily="34" charset="0"/>
                </a:rPr>
                <a:t>より良い結果を得るためにプロンプトを改善するために</a:t>
              </a:r>
              <a:r>
                <a:rPr lang="ja" sz="1800" b="1" noProof="0" dirty="0">
                  <a:ln w="3175">
                    <a:noFill/>
                  </a:ln>
                  <a:cs typeface="Segoe UI" panose="020B0502040204020203" pitchFamily="34" charset="0"/>
                </a:rPr>
                <a:t>、あなたの「なるほど」と思った瞬間</a:t>
              </a:r>
              <a:r>
                <a:rPr lang="ja" sz="1800" noProof="0" dirty="0">
                  <a:ln w="3175">
                    <a:noFill/>
                  </a:ln>
                  <a:cs typeface="Segoe UI" panose="020B0502040204020203" pitchFamily="34" charset="0"/>
                </a:rPr>
                <a:t>は何でしたか?</a:t>
              </a:r>
            </a:p>
            <a:p>
              <a:pPr defTabSz="1371600">
                <a:tabLst>
                  <a:tab pos="1371600" algn="l"/>
                </a:tabLst>
                <a:defRPr/>
              </a:pPr>
              <a:endParaRPr lang="en-US" sz="1050" b="1" noProof="0" dirty="0">
                <a:ln w="3175">
                  <a:noFill/>
                </a:ln>
                <a:cs typeface="Segoe UI" panose="020B0502040204020203" pitchFamily="34" charset="0"/>
              </a:endParaRPr>
            </a:p>
            <a:p>
              <a:pPr defTabSz="1371600">
                <a:tabLst>
                  <a:tab pos="1371600" algn="l"/>
                </a:tabLst>
                <a:defRPr/>
              </a:pPr>
              <a:r>
                <a:rPr lang="ja" sz="1800" b="1" noProof="0" dirty="0">
                  <a:ln w="3175">
                    <a:noFill/>
                  </a:ln>
                  <a:cs typeface="Segoe UI" panose="020B0502040204020203" pitchFamily="34" charset="0"/>
                </a:rPr>
                <a:t>あなたの最大の収穫を仲間と共有しましょう!</a:t>
              </a:r>
            </a:p>
          </p:txBody>
        </p:sp>
        <p:sp>
          <p:nvSpPr>
            <p:cNvPr id="4" name="TextBox 3">
              <a:extLst>
                <a:ext uri="{FF2B5EF4-FFF2-40B4-BE49-F238E27FC236}">
                  <a16:creationId xmlns:a16="http://schemas.microsoft.com/office/drawing/2014/main" id="{00AE0D1D-47A1-4041-4F30-F6BD9B1BE863}"/>
                </a:ext>
              </a:extLst>
            </p:cNvPr>
            <p:cNvSpPr txBox="1"/>
            <p:nvPr/>
          </p:nvSpPr>
          <p:spPr>
            <a:xfrm>
              <a:off x="728150" y="5568088"/>
              <a:ext cx="1346579" cy="307777"/>
            </a:xfrm>
            <a:prstGeom prst="rect">
              <a:avLst/>
            </a:prstGeom>
            <a:noFill/>
          </p:spPr>
          <p:txBody>
            <a:bodyPr wrap="square" lIns="0" tIns="0" rIns="0" bIns="0" rtlCol="0">
              <a:spAutoFit/>
            </a:bodyPr>
            <a:lstStyle/>
            <a:p>
              <a:pPr defTabSz="1371600">
                <a:tabLst>
                  <a:tab pos="1371600" algn="l"/>
                </a:tabLst>
                <a:defRPr/>
              </a:pPr>
              <a:r>
                <a:rPr lang="ja" sz="2000" b="1" noProof="0" dirty="0">
                  <a:ln w="3175">
                    <a:noFill/>
                  </a:ln>
                  <a:cs typeface="Segoe UI" panose="020B0502040204020203" pitchFamily="34" charset="0"/>
                </a:rPr>
                <a:t>ステップ 4</a:t>
              </a:r>
            </a:p>
          </p:txBody>
        </p:sp>
      </p:grpSp>
    </p:spTree>
    <p:extLst>
      <p:ext uri="{BB962C8B-B14F-4D97-AF65-F5344CB8AC3E}">
        <p14:creationId xmlns:p14="http://schemas.microsoft.com/office/powerpoint/2010/main" val="28544080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07129-A0C8-516C-2AB8-74550FFF3D7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7EF495-709F-DBA7-C15A-13A0BED9A86A}"/>
              </a:ext>
            </a:extLst>
          </p:cNvPr>
          <p:cNvSpPr>
            <a:spLocks noGrp="1"/>
          </p:cNvSpPr>
          <p:nvPr>
            <p:ph type="title"/>
          </p:nvPr>
        </p:nvSpPr>
        <p:spPr>
          <a:xfrm>
            <a:off x="585215" y="2423825"/>
            <a:ext cx="9637307" cy="1107996"/>
          </a:xfrm>
        </p:spPr>
        <p:txBody>
          <a:bodyPr/>
          <a:lstStyle/>
          <a:p>
            <a:r>
              <a:rPr lang="ja" noProof="0"/>
              <a:t>5:小さくて簡単なアクションを計画する: </a:t>
            </a:r>
            <a:br>
              <a:rPr lang="en-US" noProof="0"/>
            </a:br>
            <a:r>
              <a:rPr lang="ja" noProof="0"/>
              <a:t>クイックウィンでよりスマートに働く</a:t>
            </a:r>
          </a:p>
        </p:txBody>
      </p:sp>
      <p:sp>
        <p:nvSpPr>
          <p:cNvPr id="5" name="Text Placeholder 4">
            <a:extLst>
              <a:ext uri="{FF2B5EF4-FFF2-40B4-BE49-F238E27FC236}">
                <a16:creationId xmlns:a16="http://schemas.microsoft.com/office/drawing/2014/main" id="{CA91087A-47CC-9C39-976B-538F515D2B17}"/>
              </a:ext>
            </a:extLst>
          </p:cNvPr>
          <p:cNvSpPr>
            <a:spLocks noGrp="1"/>
          </p:cNvSpPr>
          <p:nvPr>
            <p:ph type="body" sz="quarter" idx="12"/>
          </p:nvPr>
        </p:nvSpPr>
        <p:spPr>
          <a:xfrm>
            <a:off x="585216" y="3751542"/>
            <a:ext cx="6217920" cy="307777"/>
          </a:xfrm>
        </p:spPr>
        <p:txBody>
          <a:bodyPr/>
          <a:lstStyle/>
          <a:p>
            <a:r>
              <a:rPr lang="ja" sz="2000" noProof="0"/>
              <a:t>小さなAIの習慣からAIの旅を始めましょう</a:t>
            </a:r>
          </a:p>
        </p:txBody>
      </p:sp>
    </p:spTree>
    <p:extLst>
      <p:ext uri="{BB962C8B-B14F-4D97-AF65-F5344CB8AC3E}">
        <p14:creationId xmlns:p14="http://schemas.microsoft.com/office/powerpoint/2010/main" val="2207782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0DA3E-873C-6967-A22E-E07DED39D63D}"/>
            </a:ext>
          </a:extLst>
        </p:cNvPr>
        <p:cNvGrpSpPr/>
        <p:nvPr/>
      </p:nvGrpSpPr>
      <p:grpSpPr>
        <a:xfrm>
          <a:off x="0" y="0"/>
          <a:ext cx="0" cy="0"/>
          <a:chOff x="0" y="0"/>
          <a:chExt cx="0" cy="0"/>
        </a:xfrm>
      </p:grpSpPr>
      <p:sp>
        <p:nvSpPr>
          <p:cNvPr id="8" name="Title 16">
            <a:extLst>
              <a:ext uri="{FF2B5EF4-FFF2-40B4-BE49-F238E27FC236}">
                <a16:creationId xmlns:a16="http://schemas.microsoft.com/office/drawing/2014/main" id="{D31BC5A4-888C-FB11-F1AD-D86EAE498E68}"/>
              </a:ext>
            </a:extLst>
          </p:cNvPr>
          <p:cNvSpPr>
            <a:spLocks noGrp="1"/>
          </p:cNvSpPr>
          <p:nvPr>
            <p:ph type="title"/>
          </p:nvPr>
        </p:nvSpPr>
        <p:spPr>
          <a:xfrm>
            <a:off x="469900" y="685537"/>
            <a:ext cx="11136883" cy="553998"/>
          </a:xfrm>
        </p:spPr>
        <p:txBody>
          <a:bodyPr tIns="0" rIns="0" bIns="0">
            <a:noAutofit/>
          </a:bodyPr>
          <a:lstStyle/>
          <a:p>
            <a:r>
              <a:rPr lang="ja" noProof="0"/>
              <a:t>Microsoft AI Skills Fest へようこそ。</a:t>
            </a:r>
            <a:endParaRPr lang="en-US" sz="4400" noProof="0"/>
          </a:p>
        </p:txBody>
      </p:sp>
      <p:sp>
        <p:nvSpPr>
          <p:cNvPr id="15" name="Text Placeholder 33">
            <a:extLst>
              <a:ext uri="{FF2B5EF4-FFF2-40B4-BE49-F238E27FC236}">
                <a16:creationId xmlns:a16="http://schemas.microsoft.com/office/drawing/2014/main" id="{B71E8197-0B40-6734-FDBB-8FD316B2352F}"/>
              </a:ext>
            </a:extLst>
          </p:cNvPr>
          <p:cNvSpPr txBox="1">
            <a:spLocks/>
          </p:cNvSpPr>
          <p:nvPr/>
        </p:nvSpPr>
        <p:spPr>
          <a:xfrm>
            <a:off x="480060" y="1503589"/>
            <a:ext cx="6913179" cy="4308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ja" sz="2800" noProof="0">
                <a:solidFill>
                  <a:schemeClr val="bg1"/>
                </a:solidFill>
                <a:cs typeface="Segoe UI" panose="020B0502040204020203" pitchFamily="34" charset="0"/>
              </a:rPr>
              <a:t> 始める前に</a:t>
            </a:r>
            <a:r>
              <a:rPr lang="ja" sz="2800" b="1" noProof="0">
                <a:solidFill>
                  <a:schemeClr val="bg1"/>
                </a:solidFill>
                <a:cs typeface="Segoe UI" panose="020B0502040204020203" pitchFamily="34" charset="0"/>
              </a:rPr>
              <a:t>簡単なリマインダー</a:t>
            </a:r>
          </a:p>
        </p:txBody>
      </p:sp>
      <p:sp>
        <p:nvSpPr>
          <p:cNvPr id="26" name="Rectangle: Rounded Corners 4">
            <a:extLst>
              <a:ext uri="{FF2B5EF4-FFF2-40B4-BE49-F238E27FC236}">
                <a16:creationId xmlns:a16="http://schemas.microsoft.com/office/drawing/2014/main" id="{B58735D2-8CB9-7273-7DA4-4867DC0F7A6A}"/>
              </a:ext>
              <a:ext uri="{C183D7F6-B498-43B3-948B-1728B52AA6E4}">
                <adec:decorative xmlns:adec="http://schemas.microsoft.com/office/drawing/2017/decorative" val="1"/>
              </a:ext>
            </a:extLst>
          </p:cNvPr>
          <p:cNvSpPr/>
          <p:nvPr/>
        </p:nvSpPr>
        <p:spPr>
          <a:xfrm>
            <a:off x="337586" y="2090191"/>
            <a:ext cx="4531924" cy="4470268"/>
          </a:xfrm>
          <a:prstGeom prst="roundRect">
            <a:avLst>
              <a:gd name="adj" fmla="val 3826"/>
            </a:avLst>
          </a:prstGeom>
          <a:solidFill>
            <a:schemeClr val="bg2">
              <a:lumMod val="90000"/>
              <a:lumOff val="10000"/>
              <a:alpha val="89804"/>
            </a:schemeClr>
          </a:solidFill>
          <a:ln>
            <a:noFill/>
            <a:headEnd type="none" w="med" len="med"/>
            <a:tailEnd type="none" w="med" len="med"/>
          </a:ln>
          <a:effectLst>
            <a:outerShdw blurRad="254000" dist="63500" dir="5400000" algn="ctr" rotWithShape="0">
              <a:srgbClr val="000000">
                <a:alpha val="30000"/>
              </a:srgb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noProof="0"/>
          </a:p>
        </p:txBody>
      </p:sp>
      <p:sp>
        <p:nvSpPr>
          <p:cNvPr id="2" name="Text Placeholder 2">
            <a:extLst>
              <a:ext uri="{FF2B5EF4-FFF2-40B4-BE49-F238E27FC236}">
                <a16:creationId xmlns:a16="http://schemas.microsoft.com/office/drawing/2014/main" id="{5329FDD3-8F6C-1AA6-F205-2306E47A947B}"/>
              </a:ext>
            </a:extLst>
          </p:cNvPr>
          <p:cNvSpPr txBox="1">
            <a:spLocks/>
          </p:cNvSpPr>
          <p:nvPr/>
        </p:nvSpPr>
        <p:spPr>
          <a:xfrm>
            <a:off x="571621" y="2242099"/>
            <a:ext cx="640080" cy="372201"/>
          </a:xfrm>
          <a:prstGeom prst="roundRect">
            <a:avLst>
              <a:gd name="adj" fmla="val 50000"/>
            </a:avLst>
          </a:prstGeom>
          <a:gradFill flip="none" rotWithShape="1">
            <a:gsLst>
              <a:gs pos="95804">
                <a:srgbClr val="399A91"/>
              </a:gs>
              <a:gs pos="8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 noProof="0"/>
              <a:t>1</a:t>
            </a:r>
          </a:p>
        </p:txBody>
      </p:sp>
      <p:sp>
        <p:nvSpPr>
          <p:cNvPr id="3" name="Text Placeholder 33">
            <a:extLst>
              <a:ext uri="{FF2B5EF4-FFF2-40B4-BE49-F238E27FC236}">
                <a16:creationId xmlns:a16="http://schemas.microsoft.com/office/drawing/2014/main" id="{542F49C8-419D-F050-E037-99BFCF729FB4}"/>
              </a:ext>
            </a:extLst>
          </p:cNvPr>
          <p:cNvSpPr txBox="1">
            <a:spLocks/>
          </p:cNvSpPr>
          <p:nvPr/>
        </p:nvSpPr>
        <p:spPr>
          <a:xfrm>
            <a:off x="571621" y="2833007"/>
            <a:ext cx="3797180" cy="61555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ja" noProof="0">
                <a:latin typeface="+mj-lt"/>
                <a:cs typeface="Segoe UI" panose="020B0502040204020203" pitchFamily="34" charset="0"/>
              </a:rPr>
              <a:t>楽しいギネス世界記録</a:t>
            </a:r>
            <a:r>
              <a:rPr lang="ja" baseline="30000" noProof="0">
                <a:latin typeface="+mj-lt"/>
                <a:cs typeface="Segoe UI" panose="020B0502040204020203" pitchFamily="34" charset="0"/>
              </a:rPr>
              <a:t>TM</a:t>
            </a:r>
            <a:r>
              <a:rPr lang="ja" noProof="0">
                <a:latin typeface="+mj-lt"/>
                <a:cs typeface="Segoe UI" panose="020B0502040204020203" pitchFamily="34" charset="0"/>
              </a:rPr>
              <a:t>チャレンジに参加しましょう!</a:t>
            </a:r>
          </a:p>
        </p:txBody>
      </p:sp>
      <p:cxnSp>
        <p:nvCxnSpPr>
          <p:cNvPr id="12" name="Straight Connector 11">
            <a:extLst>
              <a:ext uri="{FF2B5EF4-FFF2-40B4-BE49-F238E27FC236}">
                <a16:creationId xmlns:a16="http://schemas.microsoft.com/office/drawing/2014/main" id="{FC8A2D2A-5BE0-DE0C-0FAE-BB40623823AB}"/>
              </a:ext>
              <a:ext uri="{C183D7F6-B498-43B3-948B-1728B52AA6E4}">
                <adec:decorative xmlns:adec="http://schemas.microsoft.com/office/drawing/2017/decorative" val="1"/>
              </a:ext>
            </a:extLst>
          </p:cNvPr>
          <p:cNvCxnSpPr>
            <a:cxnSpLocks/>
          </p:cNvCxnSpPr>
          <p:nvPr/>
        </p:nvCxnSpPr>
        <p:spPr>
          <a:xfrm flipV="1">
            <a:off x="562954" y="3684479"/>
            <a:ext cx="4040944" cy="11792"/>
          </a:xfrm>
          <a:prstGeom prst="line">
            <a:avLst/>
          </a:prstGeom>
          <a:ln w="1905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808CC36-1A03-0E2C-25AE-A956A30B3590}"/>
              </a:ext>
            </a:extLst>
          </p:cNvPr>
          <p:cNvSpPr txBox="1"/>
          <p:nvPr/>
        </p:nvSpPr>
        <p:spPr>
          <a:xfrm>
            <a:off x="1764086" y="3816229"/>
            <a:ext cx="2839812" cy="2200602"/>
          </a:xfrm>
          <a:prstGeom prst="rect">
            <a:avLst/>
          </a:prstGeom>
          <a:noFill/>
        </p:spPr>
        <p:txBody>
          <a:bodyPr wrap="square">
            <a:spAutoFit/>
          </a:bodyPr>
          <a:lstStyle/>
          <a:p>
            <a:pPr marL="0" lvl="1" indent="0">
              <a:spcBef>
                <a:spcPts val="0"/>
              </a:spcBef>
              <a:spcAft>
                <a:spcPts val="600"/>
              </a:spcAft>
              <a:buFont typeface="Wingdings" panose="05000000000000000000" pitchFamily="2" charset="2"/>
              <a:buNone/>
            </a:pPr>
            <a:r>
              <a:rPr lang="ja" sz="1600" b="1" noProof="0">
                <a:latin typeface="+mj-lt"/>
                <a:cs typeface="Dreaming Outloud Pro" panose="03050502040302030504" pitchFamily="66" charset="0"/>
              </a:rPr>
              <a:t>バッジを獲得する:</a:t>
            </a:r>
          </a:p>
          <a:p>
            <a:pPr marL="0" lvl="1">
              <a:spcBef>
                <a:spcPts val="0"/>
              </a:spcBef>
              <a:spcAft>
                <a:spcPts val="1200"/>
              </a:spcAft>
            </a:pPr>
            <a:r>
              <a:rPr lang="ja" sz="1600" b="1" noProof="0">
                <a:latin typeface="+mj-lt"/>
                <a:cs typeface="Dreaming Outloud Pro" panose="03050502040302030504" pitchFamily="66" charset="0"/>
              </a:rPr>
              <a:t>ステップ1: </a:t>
            </a:r>
            <a:r>
              <a:rPr lang="ja" sz="1600" noProof="0">
                <a:cs typeface="Dreaming Outloud Pro" panose="03050502040302030504" pitchFamily="66" charset="0"/>
              </a:rPr>
              <a:t>まだ登録していない場合は、少し時間を取って登録 </a:t>
            </a:r>
            <a:r>
              <a:rPr lang="ja" sz="1600" noProof="0">
                <a:cs typeface="Segoe UI" panose="020B0502040204020203" pitchFamily="34" charset="0"/>
                <a:hlinkClick r:id="rId3">
                  <a:extLst>
                    <a:ext uri="{A12FA001-AC4F-418D-AE19-62706E023703}">
                      <ahyp:hlinkClr xmlns:ahyp="http://schemas.microsoft.com/office/drawing/2018/hyperlinkcolor" val="tx"/>
                    </a:ext>
                  </a:extLst>
                </a:hlinkClick>
              </a:rPr>
              <a:t>してください https://aka.ms/AISkillsFest</a:t>
            </a:r>
            <a:r>
              <a:rPr lang="ja" sz="1600" noProof="0">
                <a:cs typeface="Segoe UI" panose="020B0502040204020203" pitchFamily="34" charset="0"/>
              </a:rPr>
              <a:t> </a:t>
            </a:r>
            <a:endParaRPr lang="en-US" sz="1600" b="1" noProof="0">
              <a:latin typeface="+mj-lt"/>
              <a:cs typeface="Dreaming Outloud Pro" panose="03050502040302030504" pitchFamily="66" charset="0"/>
            </a:endParaRPr>
          </a:p>
          <a:p>
            <a:pPr marL="0" lvl="1">
              <a:spcBef>
                <a:spcPts val="0"/>
              </a:spcBef>
              <a:spcAft>
                <a:spcPts val="1200"/>
              </a:spcAft>
            </a:pPr>
            <a:r>
              <a:rPr lang="ja" sz="1600" b="1" noProof="0">
                <a:latin typeface="+mj-lt"/>
                <a:cs typeface="Dreaming Outloud Pro" panose="03050502040302030504" pitchFamily="66" charset="0"/>
              </a:rPr>
              <a:t>ステップ2: </a:t>
            </a:r>
            <a:r>
              <a:rPr lang="ja" sz="1600" noProof="0">
                <a:cs typeface="Dreaming Outloud Pro" panose="03050502040302030504" pitchFamily="66" charset="0"/>
              </a:rPr>
              <a:t>このセッションに参加する</a:t>
            </a:r>
          </a:p>
          <a:p>
            <a:pPr marL="0" lvl="1">
              <a:spcBef>
                <a:spcPts val="0"/>
              </a:spcBef>
              <a:spcAft>
                <a:spcPts val="1200"/>
              </a:spcAft>
            </a:pPr>
            <a:r>
              <a:rPr lang="ja" sz="1600" b="1" noProof="0">
                <a:latin typeface="+mj-lt"/>
                <a:cs typeface="Dreaming Outloud Pro" panose="03050502040302030504" pitchFamily="66" charset="0"/>
              </a:rPr>
              <a:t>ステップ 3: </a:t>
            </a:r>
            <a:r>
              <a:rPr lang="ja" sz="1600" noProof="0">
                <a:cs typeface="Dreaming Outloud Pro" panose="03050502040302030504" pitchFamily="66" charset="0"/>
              </a:rPr>
              <a:t>最後のステップを完了する (最後に共有)</a:t>
            </a:r>
          </a:p>
        </p:txBody>
      </p:sp>
      <p:sp>
        <p:nvSpPr>
          <p:cNvPr id="27" name="Rectangle: Rounded Corners 4">
            <a:extLst>
              <a:ext uri="{FF2B5EF4-FFF2-40B4-BE49-F238E27FC236}">
                <a16:creationId xmlns:a16="http://schemas.microsoft.com/office/drawing/2014/main" id="{3F8A0BCC-975E-ECCE-7C4E-FA464D3C7133}"/>
              </a:ext>
              <a:ext uri="{C183D7F6-B498-43B3-948B-1728B52AA6E4}">
                <adec:decorative xmlns:adec="http://schemas.microsoft.com/office/drawing/2017/decorative" val="1"/>
              </a:ext>
            </a:extLst>
          </p:cNvPr>
          <p:cNvSpPr/>
          <p:nvPr/>
        </p:nvSpPr>
        <p:spPr>
          <a:xfrm>
            <a:off x="5057600" y="2090191"/>
            <a:ext cx="3393913" cy="4470267"/>
          </a:xfrm>
          <a:prstGeom prst="roundRect">
            <a:avLst>
              <a:gd name="adj" fmla="val 5240"/>
            </a:avLst>
          </a:prstGeom>
          <a:solidFill>
            <a:srgbClr val="FFFFFF">
              <a:alpha val="89804"/>
            </a:srgbClr>
          </a:solidFill>
          <a:ln>
            <a:noFill/>
            <a:headEnd type="none" w="med" len="med"/>
            <a:tailEnd type="none" w="med" len="med"/>
          </a:ln>
          <a:effectLst>
            <a:outerShdw blurRad="254000" dist="63500" dir="5400000" algn="ctr" rotWithShape="0">
              <a:srgbClr val="000000">
                <a:alpha val="30000"/>
              </a:srgb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noProof="0"/>
          </a:p>
        </p:txBody>
      </p:sp>
      <p:sp>
        <p:nvSpPr>
          <p:cNvPr id="18" name="Text Placeholder 2">
            <a:extLst>
              <a:ext uri="{FF2B5EF4-FFF2-40B4-BE49-F238E27FC236}">
                <a16:creationId xmlns:a16="http://schemas.microsoft.com/office/drawing/2014/main" id="{8A10A529-46B9-5190-2177-51EB1AC9A4FD}"/>
              </a:ext>
            </a:extLst>
          </p:cNvPr>
          <p:cNvSpPr txBox="1">
            <a:spLocks/>
          </p:cNvSpPr>
          <p:nvPr/>
        </p:nvSpPr>
        <p:spPr>
          <a:xfrm>
            <a:off x="5296835" y="2258272"/>
            <a:ext cx="640080" cy="372201"/>
          </a:xfrm>
          <a:prstGeom prst="roundRect">
            <a:avLst>
              <a:gd name="adj" fmla="val 50000"/>
            </a:avLst>
          </a:prstGeom>
          <a:gradFill flip="none" rotWithShape="1">
            <a:gsLst>
              <a:gs pos="95804">
                <a:srgbClr val="399A91"/>
              </a:gs>
              <a:gs pos="8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 noProof="0"/>
              <a:t>2</a:t>
            </a:r>
          </a:p>
        </p:txBody>
      </p:sp>
      <p:sp>
        <p:nvSpPr>
          <p:cNvPr id="20" name="Text Placeholder 33">
            <a:extLst>
              <a:ext uri="{FF2B5EF4-FFF2-40B4-BE49-F238E27FC236}">
                <a16:creationId xmlns:a16="http://schemas.microsoft.com/office/drawing/2014/main" id="{FD403DC2-329C-F520-185D-2FA5D493F838}"/>
              </a:ext>
            </a:extLst>
          </p:cNvPr>
          <p:cNvSpPr txBox="1">
            <a:spLocks/>
          </p:cNvSpPr>
          <p:nvPr/>
        </p:nvSpPr>
        <p:spPr>
          <a:xfrm>
            <a:off x="5330914" y="2709296"/>
            <a:ext cx="3120599" cy="923330"/>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None/>
            </a:pPr>
            <a:r>
              <a:rPr lang="ja" noProof="0">
                <a:solidFill>
                  <a:schemeClr val="bg1"/>
                </a:solidFill>
                <a:latin typeface="+mj-lt"/>
                <a:cs typeface="Segoe UI"/>
              </a:rPr>
              <a:t>Microsoft Copilot を使用した</a:t>
            </a:r>
            <a:r>
              <a:rPr lang="ja" altLang="en-US">
                <a:solidFill>
                  <a:schemeClr val="bg1"/>
                </a:solidFill>
                <a:latin typeface="+mj-lt"/>
                <a:cs typeface="Segoe UI"/>
              </a:rPr>
              <a:t> </a:t>
            </a:r>
            <a:r>
              <a:rPr lang="ja" noProof="0">
                <a:solidFill>
                  <a:schemeClr val="bg1"/>
                </a:solidFill>
                <a:latin typeface="+mj-lt"/>
                <a:cs typeface="Segoe UI"/>
              </a:rPr>
              <a:t>対話型演習</a:t>
            </a:r>
            <a:br>
              <a:rPr lang="en-US" noProof="0">
                <a:solidFill>
                  <a:schemeClr val="bg1"/>
                </a:solidFill>
                <a:latin typeface="+mj-lt"/>
                <a:cs typeface="Segoe UI"/>
              </a:rPr>
            </a:br>
            <a:r>
              <a:rPr lang="ja" noProof="0">
                <a:solidFill>
                  <a:schemeClr val="bg1"/>
                </a:solidFill>
                <a:latin typeface="+mj-lt"/>
                <a:cs typeface="Segoe UI"/>
              </a:rPr>
              <a:t>の準備をしてください。</a:t>
            </a:r>
          </a:p>
        </p:txBody>
      </p:sp>
      <p:cxnSp>
        <p:nvCxnSpPr>
          <p:cNvPr id="34" name="Straight Connector 33">
            <a:extLst>
              <a:ext uri="{FF2B5EF4-FFF2-40B4-BE49-F238E27FC236}">
                <a16:creationId xmlns:a16="http://schemas.microsoft.com/office/drawing/2014/main" id="{E26BDF79-AC85-C476-52FF-4ED10758C891}"/>
              </a:ext>
              <a:ext uri="{C183D7F6-B498-43B3-948B-1728B52AA6E4}">
                <adec:decorative xmlns:adec="http://schemas.microsoft.com/office/drawing/2017/decorative" val="1"/>
              </a:ext>
            </a:extLst>
          </p:cNvPr>
          <p:cNvCxnSpPr>
            <a:cxnSpLocks/>
          </p:cNvCxnSpPr>
          <p:nvPr/>
        </p:nvCxnSpPr>
        <p:spPr>
          <a:xfrm>
            <a:off x="5236411" y="3696271"/>
            <a:ext cx="3120599" cy="0"/>
          </a:xfrm>
          <a:prstGeom prst="line">
            <a:avLst/>
          </a:prstGeom>
          <a:ln w="1905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2" name="Picture 21" descr="ギネス世界記録チャレンジのQRコードのスクリーンショット。">
            <a:extLst>
              <a:ext uri="{FF2B5EF4-FFF2-40B4-BE49-F238E27FC236}">
                <a16:creationId xmlns:a16="http://schemas.microsoft.com/office/drawing/2014/main" id="{FD71B694-9077-1FF2-D423-3C430F2172B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36411" y="3876454"/>
            <a:ext cx="1103406" cy="1100399"/>
          </a:xfrm>
          <a:prstGeom prst="rect">
            <a:avLst/>
          </a:prstGeom>
        </p:spPr>
      </p:pic>
      <p:sp>
        <p:nvSpPr>
          <p:cNvPr id="9" name="TextBox 8">
            <a:extLst>
              <a:ext uri="{FF2B5EF4-FFF2-40B4-BE49-F238E27FC236}">
                <a16:creationId xmlns:a16="http://schemas.microsoft.com/office/drawing/2014/main" id="{06F427CA-7EF2-AF57-14E6-29B22663B05D}"/>
              </a:ext>
            </a:extLst>
          </p:cNvPr>
          <p:cNvSpPr txBox="1"/>
          <p:nvPr/>
        </p:nvSpPr>
        <p:spPr>
          <a:xfrm>
            <a:off x="6339817" y="3885733"/>
            <a:ext cx="2076301" cy="830997"/>
          </a:xfrm>
          <a:prstGeom prst="rect">
            <a:avLst/>
          </a:prstGeom>
          <a:noFill/>
        </p:spPr>
        <p:txBody>
          <a:bodyPr wrap="square">
            <a:spAutoFit/>
          </a:bodyPr>
          <a:lstStyle/>
          <a:p>
            <a:pPr marL="0" lvl="1" indent="0">
              <a:spcBef>
                <a:spcPts val="0"/>
              </a:spcBef>
              <a:spcAft>
                <a:spcPts val="1200"/>
              </a:spcAft>
              <a:buFont typeface="Wingdings" panose="05000000000000000000" pitchFamily="2" charset="2"/>
              <a:buNone/>
            </a:pPr>
            <a:r>
              <a:rPr lang="ja" sz="1600" b="1" noProof="0">
                <a:solidFill>
                  <a:schemeClr val="bg1"/>
                </a:solidFill>
                <a:latin typeface="+mj-lt"/>
                <a:cs typeface="Segoe UI"/>
              </a:rPr>
              <a:t>どう。 </a:t>
            </a:r>
            <a:br>
              <a:rPr lang="en-US" sz="1600" b="1" noProof="0">
                <a:solidFill>
                  <a:schemeClr val="bg1"/>
                </a:solidFill>
                <a:latin typeface="+mj-lt"/>
                <a:cs typeface="Segoe UI"/>
              </a:rPr>
            </a:br>
            <a:r>
              <a:rPr lang="ja" sz="1600" noProof="0">
                <a:solidFill>
                  <a:schemeClr val="bg1"/>
                </a:solidFill>
                <a:cs typeface="Segoe UI"/>
              </a:rPr>
              <a:t>Copilot を別のブラウザで</a:t>
            </a:r>
            <a:br>
              <a:rPr lang="en-US" sz="1600" noProof="0">
                <a:solidFill>
                  <a:schemeClr val="bg1"/>
                </a:solidFill>
                <a:cs typeface="Segoe UI"/>
              </a:rPr>
            </a:br>
            <a:r>
              <a:rPr lang="ja" sz="1600" noProof="0">
                <a:solidFill>
                  <a:schemeClr val="bg1"/>
                </a:solidFill>
                <a:cs typeface="Segoe UI"/>
              </a:rPr>
              <a:t>開く </a:t>
            </a:r>
          </a:p>
        </p:txBody>
      </p:sp>
      <p:sp>
        <p:nvSpPr>
          <p:cNvPr id="31" name="TextBox 30">
            <a:extLst>
              <a:ext uri="{FF2B5EF4-FFF2-40B4-BE49-F238E27FC236}">
                <a16:creationId xmlns:a16="http://schemas.microsoft.com/office/drawing/2014/main" id="{E9D831CD-7EA5-4FA0-8CD0-31F71D4A50F5}"/>
              </a:ext>
            </a:extLst>
          </p:cNvPr>
          <p:cNvSpPr txBox="1"/>
          <p:nvPr/>
        </p:nvSpPr>
        <p:spPr>
          <a:xfrm>
            <a:off x="5205063" y="5060150"/>
            <a:ext cx="3189268" cy="338554"/>
          </a:xfrm>
          <a:prstGeom prst="rect">
            <a:avLst/>
          </a:prstGeom>
          <a:noFill/>
        </p:spPr>
        <p:txBody>
          <a:bodyPr wrap="square">
            <a:spAutoFit/>
          </a:bodyPr>
          <a:lstStyle/>
          <a:p>
            <a:pPr marL="0" lvl="1" indent="0">
              <a:spcBef>
                <a:spcPts val="0"/>
              </a:spcBef>
              <a:spcAft>
                <a:spcPts val="1200"/>
              </a:spcAft>
              <a:buFont typeface="Wingdings" panose="05000000000000000000" pitchFamily="2" charset="2"/>
              <a:buNone/>
            </a:pPr>
            <a:r>
              <a:rPr lang="ja" sz="1600" noProof="0">
                <a:solidFill>
                  <a:schemeClr val="bg1"/>
                </a:solidFill>
                <a:cs typeface="Segoe UI"/>
              </a:rPr>
              <a:t>  https://copilot.microsoft.com/</a:t>
            </a:r>
          </a:p>
        </p:txBody>
      </p:sp>
      <p:sp>
        <p:nvSpPr>
          <p:cNvPr id="28" name="Rectangle: Rounded Corners 4">
            <a:extLst>
              <a:ext uri="{FF2B5EF4-FFF2-40B4-BE49-F238E27FC236}">
                <a16:creationId xmlns:a16="http://schemas.microsoft.com/office/drawing/2014/main" id="{A413C8B4-4EAA-ACD0-5646-3CA66BC318C3}"/>
              </a:ext>
              <a:ext uri="{C183D7F6-B498-43B3-948B-1728B52AA6E4}">
                <adec:decorative xmlns:adec="http://schemas.microsoft.com/office/drawing/2017/decorative" val="1"/>
              </a:ext>
            </a:extLst>
          </p:cNvPr>
          <p:cNvSpPr/>
          <p:nvPr/>
        </p:nvSpPr>
        <p:spPr>
          <a:xfrm>
            <a:off x="8639603" y="2090190"/>
            <a:ext cx="3120598" cy="4470267"/>
          </a:xfrm>
          <a:prstGeom prst="roundRect">
            <a:avLst>
              <a:gd name="adj" fmla="val 5240"/>
            </a:avLst>
          </a:prstGeom>
          <a:solidFill>
            <a:srgbClr val="FFFFFF">
              <a:alpha val="89804"/>
            </a:srgbClr>
          </a:solidFill>
          <a:ln>
            <a:noFill/>
            <a:headEnd type="none" w="med" len="med"/>
            <a:tailEnd type="none" w="med" len="med"/>
          </a:ln>
          <a:effectLst>
            <a:outerShdw blurRad="254000" dist="63500" dir="5400000" algn="ctr" rotWithShape="0">
              <a:srgbClr val="000000">
                <a:alpha val="30000"/>
              </a:srgb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noProof="0"/>
          </a:p>
        </p:txBody>
      </p:sp>
      <p:sp>
        <p:nvSpPr>
          <p:cNvPr id="24" name="Text Placeholder 2">
            <a:extLst>
              <a:ext uri="{FF2B5EF4-FFF2-40B4-BE49-F238E27FC236}">
                <a16:creationId xmlns:a16="http://schemas.microsoft.com/office/drawing/2014/main" id="{6E41864A-8D65-4579-A69A-0149F2F3B411}"/>
              </a:ext>
            </a:extLst>
          </p:cNvPr>
          <p:cNvSpPr txBox="1">
            <a:spLocks/>
          </p:cNvSpPr>
          <p:nvPr/>
        </p:nvSpPr>
        <p:spPr>
          <a:xfrm>
            <a:off x="8923628" y="2258272"/>
            <a:ext cx="640080" cy="372201"/>
          </a:xfrm>
          <a:prstGeom prst="roundRect">
            <a:avLst>
              <a:gd name="adj" fmla="val 50000"/>
            </a:avLst>
          </a:prstGeom>
          <a:gradFill flip="none" rotWithShape="1">
            <a:gsLst>
              <a:gs pos="95804">
                <a:srgbClr val="399A91"/>
              </a:gs>
              <a:gs pos="8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 noProof="0"/>
              <a:t>3</a:t>
            </a:r>
          </a:p>
        </p:txBody>
      </p:sp>
      <p:sp>
        <p:nvSpPr>
          <p:cNvPr id="25" name="Text Placeholder 33">
            <a:extLst>
              <a:ext uri="{FF2B5EF4-FFF2-40B4-BE49-F238E27FC236}">
                <a16:creationId xmlns:a16="http://schemas.microsoft.com/office/drawing/2014/main" id="{553A35A7-6D6F-0B7D-3104-45257907C73E}"/>
              </a:ext>
            </a:extLst>
          </p:cNvPr>
          <p:cNvSpPr txBox="1">
            <a:spLocks/>
          </p:cNvSpPr>
          <p:nvPr/>
        </p:nvSpPr>
        <p:spPr>
          <a:xfrm>
            <a:off x="8923629" y="2833007"/>
            <a:ext cx="2524385" cy="61555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ja" noProof="0">
                <a:solidFill>
                  <a:schemeClr val="bg1"/>
                </a:solidFill>
                <a:latin typeface="+mj-lt"/>
                <a:cs typeface="Segoe UI" panose="020B0502040204020203" pitchFamily="34" charset="0"/>
              </a:rPr>
              <a:t>質問をしたり、考えを共有したり </a:t>
            </a:r>
          </a:p>
        </p:txBody>
      </p:sp>
      <p:cxnSp>
        <p:nvCxnSpPr>
          <p:cNvPr id="37" name="Straight Connector 36">
            <a:extLst>
              <a:ext uri="{FF2B5EF4-FFF2-40B4-BE49-F238E27FC236}">
                <a16:creationId xmlns:a16="http://schemas.microsoft.com/office/drawing/2014/main" id="{90357E8D-DC3F-6610-C448-0CE08E588D49}"/>
              </a:ext>
              <a:ext uri="{C183D7F6-B498-43B3-948B-1728B52AA6E4}">
                <adec:decorative xmlns:adec="http://schemas.microsoft.com/office/drawing/2017/decorative" val="1"/>
              </a:ext>
            </a:extLst>
          </p:cNvPr>
          <p:cNvCxnSpPr>
            <a:cxnSpLocks/>
          </p:cNvCxnSpPr>
          <p:nvPr/>
        </p:nvCxnSpPr>
        <p:spPr>
          <a:xfrm>
            <a:off x="8809093" y="3696271"/>
            <a:ext cx="2768890" cy="0"/>
          </a:xfrm>
          <a:prstGeom prst="line">
            <a:avLst/>
          </a:prstGeom>
          <a:ln w="1905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D4BDEA0-1BF5-CE9E-3DEF-118CE0F2C5D4}"/>
              </a:ext>
            </a:extLst>
          </p:cNvPr>
          <p:cNvSpPr txBox="1"/>
          <p:nvPr/>
        </p:nvSpPr>
        <p:spPr>
          <a:xfrm>
            <a:off x="8836404" y="3876454"/>
            <a:ext cx="2611610" cy="830997"/>
          </a:xfrm>
          <a:prstGeom prst="rect">
            <a:avLst/>
          </a:prstGeom>
          <a:noFill/>
        </p:spPr>
        <p:txBody>
          <a:bodyPr wrap="square">
            <a:spAutoFit/>
          </a:bodyPr>
          <a:lstStyle/>
          <a:p>
            <a:pPr marL="0" lvl="1" indent="0">
              <a:spcBef>
                <a:spcPts val="0"/>
              </a:spcBef>
              <a:spcAft>
                <a:spcPts val="1200"/>
              </a:spcAft>
              <a:buFont typeface="Wingdings" panose="05000000000000000000" pitchFamily="2" charset="2"/>
              <a:buNone/>
            </a:pPr>
            <a:r>
              <a:rPr lang="ja" sz="1600" noProof="0">
                <a:solidFill>
                  <a:schemeClr val="bg1"/>
                </a:solidFill>
                <a:cs typeface="Segoe UI" panose="020B0502040204020203" pitchFamily="34" charset="0"/>
              </a:rPr>
              <a:t>チャットで同僚や </a:t>
            </a:r>
            <a:r>
              <a:rPr lang="ja" sz="1600" noProof="0">
                <a:solidFill>
                  <a:schemeClr val="bg1"/>
                </a:solidFill>
                <a:latin typeface="+mj-lt"/>
                <a:cs typeface="Segoe UI" panose="020B0502040204020203" pitchFamily="34" charset="0"/>
              </a:rPr>
              <a:t>Microsoft AI エキスパート </a:t>
            </a:r>
            <a:r>
              <a:rPr lang="ja" sz="1600" noProof="0">
                <a:solidFill>
                  <a:schemeClr val="bg1"/>
                </a:solidFill>
                <a:cs typeface="Segoe UI" panose="020B0502040204020203" pitchFamily="34" charset="0"/>
              </a:rPr>
              <a:t>(以下「ライブ モデレーター」といいます) と</a:t>
            </a:r>
            <a:endParaRPr lang="en-US" sz="1400" noProof="0">
              <a:solidFill>
                <a:schemeClr val="bg1"/>
              </a:solidFill>
              <a:cs typeface="Segoe UI" panose="020B0502040204020203" pitchFamily="34" charset="0"/>
            </a:endParaRPr>
          </a:p>
        </p:txBody>
      </p:sp>
      <p:pic>
        <p:nvPicPr>
          <p:cNvPr id="4" name="Picture 3" descr="A qr code with a black background&#10;&#10;AI-generated content may be incorrect.">
            <a:extLst>
              <a:ext uri="{FF2B5EF4-FFF2-40B4-BE49-F238E27FC236}">
                <a16:creationId xmlns:a16="http://schemas.microsoft.com/office/drawing/2014/main" id="{C62327CC-509C-656D-9BBF-D76880C909B6}"/>
              </a:ext>
            </a:extLst>
          </p:cNvPr>
          <p:cNvPicPr>
            <a:picLocks noChangeAspect="1"/>
          </p:cNvPicPr>
          <p:nvPr/>
        </p:nvPicPr>
        <p:blipFill>
          <a:blip r:embed="rId5"/>
          <a:stretch>
            <a:fillRect/>
          </a:stretch>
        </p:blipFill>
        <p:spPr>
          <a:xfrm>
            <a:off x="566108" y="3880090"/>
            <a:ext cx="1125028" cy="1096274"/>
          </a:xfrm>
          <a:prstGeom prst="rect">
            <a:avLst/>
          </a:prstGeom>
        </p:spPr>
      </p:pic>
    </p:spTree>
    <p:extLst>
      <p:ext uri="{BB962C8B-B14F-4D97-AF65-F5344CB8AC3E}">
        <p14:creationId xmlns:p14="http://schemas.microsoft.com/office/powerpoint/2010/main" val="32281499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841AD-0771-C0C1-149F-47C9B91F1D4E}"/>
            </a:ext>
          </a:extLst>
        </p:cNvPr>
        <p:cNvGrpSpPr/>
        <p:nvPr/>
      </p:nvGrpSpPr>
      <p:grpSpPr>
        <a:xfrm>
          <a:off x="0" y="0"/>
          <a:ext cx="0" cy="0"/>
          <a:chOff x="0" y="0"/>
          <a:chExt cx="0" cy="0"/>
        </a:xfrm>
      </p:grpSpPr>
      <p:sp>
        <p:nvSpPr>
          <p:cNvPr id="18" name="Rectangle 17" descr="明確で具体的なプロンプトの作成、バイアスの観察、プライバシーと透明性に関する明確さと公平性の確保に関するガイダンスを備えた、責任を持ってAIと連携するためのチェックリスト。">
            <a:extLst>
              <a:ext uri="{FF2B5EF4-FFF2-40B4-BE49-F238E27FC236}">
                <a16:creationId xmlns:a16="http://schemas.microsoft.com/office/drawing/2014/main" id="{65E39371-C7B4-8E99-08F0-6220D76444D4}"/>
              </a:ext>
            </a:extLst>
          </p:cNvPr>
          <p:cNvSpPr/>
          <p:nvPr/>
        </p:nvSpPr>
        <p:spPr bwMode="auto">
          <a:xfrm>
            <a:off x="0" y="0"/>
            <a:ext cx="5037188" cy="6857999"/>
          </a:xfrm>
          <a:prstGeom prst="rect">
            <a:avLst/>
          </a:prstGeom>
          <a:solidFill>
            <a:srgbClr val="E8E6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1200"/>
              </a:spcAft>
            </a:pPr>
            <a:endParaRPr lang="en-US" sz="2000" noProof="0">
              <a:solidFill>
                <a:srgbClr val="FFFFFF"/>
              </a:solidFill>
              <a:ea typeface="Segoe UI" pitchFamily="34" charset="0"/>
              <a:cs typeface="Segoe UI" pitchFamily="34" charset="0"/>
            </a:endParaRPr>
          </a:p>
        </p:txBody>
      </p:sp>
      <p:pic>
        <p:nvPicPr>
          <p:cNvPr id="26" name="Picture 25">
            <a:extLst>
              <a:ext uri="{FF2B5EF4-FFF2-40B4-BE49-F238E27FC236}">
                <a16:creationId xmlns:a16="http://schemas.microsoft.com/office/drawing/2014/main" id="{F9E254AF-42D2-CDF8-15B9-70F70729C768}"/>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rot="16200000">
            <a:off x="10112531" y="-574255"/>
            <a:ext cx="1505214" cy="2653726"/>
          </a:xfrm>
          <a:prstGeom prst="rect">
            <a:avLst/>
          </a:prstGeom>
        </p:spPr>
      </p:pic>
      <p:sp>
        <p:nvSpPr>
          <p:cNvPr id="14" name="Title 25">
            <a:extLst>
              <a:ext uri="{FF2B5EF4-FFF2-40B4-BE49-F238E27FC236}">
                <a16:creationId xmlns:a16="http://schemas.microsoft.com/office/drawing/2014/main" id="{D426504F-41DF-E0E6-1CD2-5E353ADCC48D}"/>
              </a:ext>
            </a:extLst>
          </p:cNvPr>
          <p:cNvSpPr txBox="1">
            <a:spLocks noGrp="1"/>
          </p:cNvSpPr>
          <p:nvPr>
            <p:ph type="title"/>
          </p:nvPr>
        </p:nvSpPr>
        <p:spPr>
          <a:xfrm>
            <a:off x="423997" y="445533"/>
            <a:ext cx="7354190" cy="120032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ja" noProof="0"/>
              <a:t>責任を持ってAI</a:t>
            </a:r>
            <a:br>
              <a:rPr lang="en-US" noProof="0"/>
            </a:br>
            <a:r>
              <a:rPr lang="ja" noProof="0"/>
              <a:t>と連携する</a:t>
            </a:r>
            <a:endParaRPr kumimoji="0" lang="en-US" b="0" i="0" u="none" strike="noStrike" kern="1200" cap="none" spc="0" normalizeH="0" baseline="0" noProof="0">
              <a:ln w="3175">
                <a:noFill/>
              </a:ln>
              <a:effectLst/>
              <a:uLnTx/>
              <a:uFillTx/>
              <a:ea typeface="+mn-ea"/>
              <a:cs typeface="Segoe UI" pitchFamily="34" charset="0"/>
            </a:endParaRPr>
          </a:p>
        </p:txBody>
      </p:sp>
      <p:sp>
        <p:nvSpPr>
          <p:cNvPr id="19" name="Title 46">
            <a:extLst>
              <a:ext uri="{FF2B5EF4-FFF2-40B4-BE49-F238E27FC236}">
                <a16:creationId xmlns:a16="http://schemas.microsoft.com/office/drawing/2014/main" id="{E1EC6692-6054-8BA9-1BEE-BEFC19A1688B}"/>
              </a:ext>
            </a:extLst>
          </p:cNvPr>
          <p:cNvSpPr txBox="1">
            <a:spLocks/>
          </p:cNvSpPr>
          <p:nvPr/>
        </p:nvSpPr>
        <p:spPr>
          <a:xfrm>
            <a:off x="516591" y="1889125"/>
            <a:ext cx="4137602"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ja" sz="2000" noProof="0" dirty="0"/>
              <a:t>責任あるAIの使用:クイックチェックリスト</a:t>
            </a:r>
          </a:p>
        </p:txBody>
      </p:sp>
      <p:sp>
        <p:nvSpPr>
          <p:cNvPr id="17" name="Title 46">
            <a:extLst>
              <a:ext uri="{FF2B5EF4-FFF2-40B4-BE49-F238E27FC236}">
                <a16:creationId xmlns:a16="http://schemas.microsoft.com/office/drawing/2014/main" id="{3BBCEBA6-8BC1-3D6B-AA71-F6C896ED08ED}"/>
              </a:ext>
            </a:extLst>
          </p:cNvPr>
          <p:cNvSpPr txBox="1">
            <a:spLocks/>
          </p:cNvSpPr>
          <p:nvPr/>
        </p:nvSpPr>
        <p:spPr>
          <a:xfrm>
            <a:off x="516591" y="2822720"/>
            <a:ext cx="4299957" cy="353173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285750" indent="-285750">
              <a:spcAft>
                <a:spcPts val="900"/>
              </a:spcAft>
              <a:buFont typeface="Wingdings" panose="05000000000000000000" pitchFamily="2" charset="2"/>
              <a:buChar char="q"/>
            </a:pPr>
            <a:r>
              <a:rPr lang="ja" sz="1600" b="1" noProof="0" dirty="0">
                <a:latin typeface="+mn-lt"/>
              </a:rPr>
              <a:t>明確で具体的なプロンプト</a:t>
            </a:r>
            <a:r>
              <a:rPr lang="ja" sz="1600" noProof="0" dirty="0">
                <a:latin typeface="+mn-lt"/>
              </a:rPr>
              <a:t>を使用して、関連するAI出力を取得します</a:t>
            </a:r>
          </a:p>
          <a:p>
            <a:pPr marL="285750" indent="-285750">
              <a:spcAft>
                <a:spcPts val="900"/>
              </a:spcAft>
              <a:buFont typeface="Wingdings" panose="05000000000000000000" pitchFamily="2" charset="2"/>
              <a:buChar char="q"/>
            </a:pPr>
            <a:r>
              <a:rPr lang="ja" sz="1600" noProof="0" dirty="0">
                <a:latin typeface="+mn-lt"/>
              </a:rPr>
              <a:t>AIが生成したコンテンツを信頼できるソースとクロスチェックすることで</a:t>
            </a:r>
            <a:r>
              <a:rPr lang="ja" sz="1600" b="1" noProof="0" dirty="0">
                <a:latin typeface="+mn-lt"/>
              </a:rPr>
              <a:t>精度を検証 </a:t>
            </a:r>
          </a:p>
          <a:p>
            <a:pPr marL="285750" indent="-285750">
              <a:spcAft>
                <a:spcPts val="900"/>
              </a:spcAft>
              <a:buFont typeface="Wingdings" panose="05000000000000000000" pitchFamily="2" charset="2"/>
              <a:buChar char="q"/>
            </a:pPr>
            <a:r>
              <a:rPr lang="ja" sz="1600" b="1" noProof="0" dirty="0">
                <a:latin typeface="+mn-lt"/>
              </a:rPr>
              <a:t>偏見 </a:t>
            </a:r>
            <a:r>
              <a:rPr lang="ja" sz="1600" noProof="0" dirty="0">
                <a:latin typeface="+mn-lt"/>
              </a:rPr>
              <a:t>(性別、人種、社会経済的)に注意し、必要に応じてコンテンツを調整する</a:t>
            </a:r>
          </a:p>
          <a:p>
            <a:pPr marL="285750" indent="-285750">
              <a:spcAft>
                <a:spcPts val="900"/>
              </a:spcAft>
              <a:buFont typeface="Wingdings" panose="05000000000000000000" pitchFamily="2" charset="2"/>
              <a:buChar char="q"/>
            </a:pPr>
            <a:r>
              <a:rPr lang="ja" sz="1600" noProof="0" dirty="0">
                <a:latin typeface="+mn-lt"/>
              </a:rPr>
              <a:t>AIが生成したコンテンツを編集して </a:t>
            </a:r>
            <a:r>
              <a:rPr lang="ja" sz="1600" b="1" noProof="0" dirty="0">
                <a:latin typeface="+mn-lt"/>
              </a:rPr>
              <a:t>、明確さ、公平性、目標との整合性を確保します </a:t>
            </a:r>
            <a:r>
              <a:rPr lang="ja" sz="1600" noProof="0" dirty="0">
                <a:latin typeface="+mn-lt"/>
              </a:rPr>
              <a:t>。</a:t>
            </a:r>
          </a:p>
          <a:p>
            <a:pPr marL="285750" indent="-285750">
              <a:spcAft>
                <a:spcPts val="900"/>
              </a:spcAft>
              <a:buFont typeface="Wingdings" panose="05000000000000000000" pitchFamily="2" charset="2"/>
              <a:buChar char="q"/>
            </a:pPr>
            <a:r>
              <a:rPr lang="ja" sz="1600" b="1" noProof="0" dirty="0">
                <a:latin typeface="+mn-lt"/>
              </a:rPr>
              <a:t>プライバシーを尊重</a:t>
            </a:r>
            <a:r>
              <a:rPr lang="ja" sz="1600" noProof="0" dirty="0">
                <a:latin typeface="+mn-lt"/>
              </a:rPr>
              <a:t>する - AI ツールで機密データや個人データを共有しないようにする</a:t>
            </a:r>
          </a:p>
          <a:p>
            <a:pPr marL="285750" indent="-285750">
              <a:spcAft>
                <a:spcPts val="900"/>
              </a:spcAft>
              <a:buFont typeface="Wingdings" panose="05000000000000000000" pitchFamily="2" charset="2"/>
              <a:buChar char="q"/>
            </a:pPr>
            <a:r>
              <a:rPr lang="ja" sz="1600" b="1" noProof="0" dirty="0">
                <a:latin typeface="+mn-lt"/>
              </a:rPr>
              <a:t>透明性を確保する</a:t>
            </a:r>
            <a:r>
              <a:rPr lang="ja" sz="1600" noProof="0" dirty="0">
                <a:latin typeface="+mn-lt"/>
              </a:rPr>
              <a:t> - AI が生成したコンテンツを、専門的または公的な使用で開示します。</a:t>
            </a:r>
          </a:p>
        </p:txBody>
      </p:sp>
      <p:sp>
        <p:nvSpPr>
          <p:cNvPr id="21" name="TextBox 20">
            <a:extLst>
              <a:ext uri="{FF2B5EF4-FFF2-40B4-BE49-F238E27FC236}">
                <a16:creationId xmlns:a16="http://schemas.microsoft.com/office/drawing/2014/main" id="{33D8E79D-8A7B-9170-77CF-17F30728AAF4}"/>
              </a:ext>
            </a:extLst>
          </p:cNvPr>
          <p:cNvSpPr txBox="1"/>
          <p:nvPr/>
        </p:nvSpPr>
        <p:spPr>
          <a:xfrm>
            <a:off x="5552855" y="1846246"/>
            <a:ext cx="4207833" cy="369332"/>
          </a:xfrm>
          <a:prstGeom prst="rect">
            <a:avLst/>
          </a:prstGeom>
          <a:noFill/>
        </p:spPr>
        <p:txBody>
          <a:bodyPr wrap="square">
            <a:spAutoFit/>
          </a:bodyPr>
          <a:lstStyle/>
          <a:p>
            <a:r>
              <a:rPr lang="ja" sz="1800" b="1" i="0" noProof="0">
                <a:solidFill>
                  <a:srgbClr val="161616"/>
                </a:solidFill>
                <a:effectLst/>
                <a:latin typeface="+mj-lt"/>
              </a:rPr>
              <a:t>一般的なバイアスに注意してください</a:t>
            </a:r>
            <a:r>
              <a:rPr lang="ja" sz="1800" b="0" i="0" noProof="0">
                <a:solidFill>
                  <a:srgbClr val="161616"/>
                </a:solidFill>
                <a:effectLst/>
                <a:latin typeface="+mj-lt"/>
              </a:rPr>
              <a:t>。</a:t>
            </a:r>
            <a:endParaRPr lang="en-US" sz="1800" noProof="0">
              <a:latin typeface="+mj-lt"/>
            </a:endParaRPr>
          </a:p>
        </p:txBody>
      </p:sp>
      <p:sp>
        <p:nvSpPr>
          <p:cNvPr id="23" name="TextBox 22">
            <a:extLst>
              <a:ext uri="{FF2B5EF4-FFF2-40B4-BE49-F238E27FC236}">
                <a16:creationId xmlns:a16="http://schemas.microsoft.com/office/drawing/2014/main" id="{981EFC90-C4E6-D9D8-8527-95372BE33EA2}"/>
              </a:ext>
            </a:extLst>
          </p:cNvPr>
          <p:cNvSpPr txBox="1"/>
          <p:nvPr/>
        </p:nvSpPr>
        <p:spPr>
          <a:xfrm>
            <a:off x="5538748" y="2415962"/>
            <a:ext cx="6136661" cy="3585597"/>
          </a:xfrm>
          <a:prstGeom prst="rect">
            <a:avLst/>
          </a:prstGeom>
          <a:noFill/>
        </p:spPr>
        <p:txBody>
          <a:bodyPr wrap="square">
            <a:spAutoFit/>
          </a:bodyPr>
          <a:lstStyle/>
          <a:p>
            <a:pPr marL="285750" indent="-285750">
              <a:spcAft>
                <a:spcPts val="2600"/>
              </a:spcAft>
              <a:buFont typeface="Arial" panose="020B0604020202020204" pitchFamily="34" charset="0"/>
              <a:buChar char="•"/>
            </a:pPr>
            <a:r>
              <a:rPr lang="ja" sz="1800" b="1" noProof="0"/>
              <a:t>ジェンダーバイアス。 </a:t>
            </a:r>
            <a:r>
              <a:rPr lang="ja" sz="1800" noProof="0"/>
              <a:t>AIシステムは、偏ったデータで訓練された場合、ジェンダーの固定観念を永続させる可能性があります。 </a:t>
            </a:r>
          </a:p>
          <a:p>
            <a:pPr marL="285750" indent="-285750">
              <a:spcAft>
                <a:spcPts val="2600"/>
              </a:spcAft>
              <a:buFont typeface="Arial" panose="020B0604020202020204" pitchFamily="34" charset="0"/>
              <a:buChar char="•"/>
            </a:pPr>
            <a:r>
              <a:rPr lang="ja" sz="1800" b="1" noProof="0"/>
              <a:t>人種的偏見。 </a:t>
            </a:r>
            <a:r>
              <a:rPr lang="ja" sz="1800" noProof="0"/>
              <a:t>AIシステムは人種的偏見を示し、差別的な結果につながる可能性があります。 </a:t>
            </a:r>
          </a:p>
          <a:p>
            <a:pPr marL="285750" indent="-285750">
              <a:spcAft>
                <a:spcPts val="2600"/>
              </a:spcAft>
              <a:buFont typeface="Arial" panose="020B0604020202020204" pitchFamily="34" charset="0"/>
              <a:buChar char="•"/>
            </a:pPr>
            <a:r>
              <a:rPr lang="ja" sz="1800" b="1" noProof="0"/>
              <a:t>社会経済的バイアス。 </a:t>
            </a:r>
            <a:r>
              <a:rPr lang="ja" sz="1800" noProof="0"/>
              <a:t>AIシステムは、社会経済的背景の高い個人に有利に働くことができます。 </a:t>
            </a:r>
          </a:p>
          <a:p>
            <a:pPr marL="285750" indent="-285750">
              <a:spcAft>
                <a:spcPts val="2600"/>
              </a:spcAft>
              <a:buFont typeface="Arial" panose="020B0604020202020204" pitchFamily="34" charset="0"/>
              <a:buChar char="•"/>
            </a:pPr>
            <a:r>
              <a:rPr lang="ja" sz="1800" b="1" noProof="0"/>
              <a:t>確証バイアス。 </a:t>
            </a:r>
            <a:r>
              <a:rPr lang="ja" sz="1800" noProof="0"/>
              <a:t>AIモデルは既存のパターンから学習するため、データが歪んでいると、AIが一方的な視点を強化する可能性があります。 </a:t>
            </a:r>
          </a:p>
        </p:txBody>
      </p:sp>
      <p:pic>
        <p:nvPicPr>
          <p:cNvPr id="36" name="Picture 35">
            <a:extLst>
              <a:ext uri="{FF2B5EF4-FFF2-40B4-BE49-F238E27FC236}">
                <a16:creationId xmlns:a16="http://schemas.microsoft.com/office/drawing/2014/main" id="{99DCD87F-22D0-BA32-9EA4-D0F7B2CFB44D}"/>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rot="5400000">
            <a:off x="11095865" y="5842804"/>
            <a:ext cx="1082829" cy="966093"/>
          </a:xfrm>
          <a:prstGeom prst="rect">
            <a:avLst/>
          </a:prstGeom>
        </p:spPr>
      </p:pic>
    </p:spTree>
    <p:extLst>
      <p:ext uri="{BB962C8B-B14F-4D97-AF65-F5344CB8AC3E}">
        <p14:creationId xmlns:p14="http://schemas.microsoft.com/office/powerpoint/2010/main" val="3626669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377BE-742E-4E85-3C52-9751C443F4DF}"/>
            </a:ext>
          </a:extLst>
        </p:cNvPr>
        <p:cNvGrpSpPr/>
        <p:nvPr/>
      </p:nvGrpSpPr>
      <p:grpSpPr>
        <a:xfrm>
          <a:off x="0" y="0"/>
          <a:ext cx="0" cy="0"/>
          <a:chOff x="0" y="0"/>
          <a:chExt cx="0" cy="0"/>
        </a:xfrm>
      </p:grpSpPr>
      <p:sp>
        <p:nvSpPr>
          <p:cNvPr id="47" name="Title 46">
            <a:extLst>
              <a:ext uri="{FF2B5EF4-FFF2-40B4-BE49-F238E27FC236}">
                <a16:creationId xmlns:a16="http://schemas.microsoft.com/office/drawing/2014/main" id="{2A492ACD-6056-6189-0647-9D71D24765A8}"/>
              </a:ext>
            </a:extLst>
          </p:cNvPr>
          <p:cNvSpPr>
            <a:spLocks noGrp="1"/>
          </p:cNvSpPr>
          <p:nvPr>
            <p:ph type="title"/>
          </p:nvPr>
        </p:nvSpPr>
        <p:spPr>
          <a:xfrm>
            <a:off x="586740" y="455544"/>
            <a:ext cx="11018520" cy="553998"/>
          </a:xfrm>
        </p:spPr>
        <p:txBody>
          <a:bodyPr/>
          <a:lstStyle/>
          <a:p>
            <a:r>
              <a:rPr lang="ja" noProof="0"/>
              <a:t>小さくて簡単なAIの習慣を身につける</a:t>
            </a:r>
          </a:p>
        </p:txBody>
      </p:sp>
      <p:pic>
        <p:nvPicPr>
          <p:cNvPr id="17" name="Picture 16">
            <a:extLst>
              <a:ext uri="{FF2B5EF4-FFF2-40B4-BE49-F238E27FC236}">
                <a16:creationId xmlns:a16="http://schemas.microsoft.com/office/drawing/2014/main" id="{1FADAA74-531D-57CA-D062-183516DD62CF}"/>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0517650" y="249484"/>
            <a:ext cx="1674350" cy="1323975"/>
          </a:xfrm>
          <a:prstGeom prst="rect">
            <a:avLst/>
          </a:prstGeom>
        </p:spPr>
      </p:pic>
      <p:pic>
        <p:nvPicPr>
          <p:cNvPr id="7" name="Graphic 6" descr="デイリーカレンダーの概要">
            <a:extLst>
              <a:ext uri="{FF2B5EF4-FFF2-40B4-BE49-F238E27FC236}">
                <a16:creationId xmlns:a16="http://schemas.microsoft.com/office/drawing/2014/main" id="{E73EB69B-FD61-8AD7-A64B-AE609CA03E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6740" y="1410290"/>
            <a:ext cx="914400" cy="914400"/>
          </a:xfrm>
          <a:prstGeom prst="rect">
            <a:avLst/>
          </a:prstGeom>
        </p:spPr>
      </p:pic>
      <p:sp>
        <p:nvSpPr>
          <p:cNvPr id="4" name="TextBox 3">
            <a:extLst>
              <a:ext uri="{FF2B5EF4-FFF2-40B4-BE49-F238E27FC236}">
                <a16:creationId xmlns:a16="http://schemas.microsoft.com/office/drawing/2014/main" id="{A56E9867-F450-6897-D2C9-B59B8E8C938B}"/>
              </a:ext>
            </a:extLst>
          </p:cNvPr>
          <p:cNvSpPr txBox="1"/>
          <p:nvPr/>
        </p:nvSpPr>
        <p:spPr>
          <a:xfrm>
            <a:off x="605789" y="2315755"/>
            <a:ext cx="3009769" cy="523220"/>
          </a:xfrm>
          <a:prstGeom prst="rect">
            <a:avLst/>
          </a:prstGeom>
          <a:noFill/>
        </p:spPr>
        <p:txBody>
          <a:bodyPr wrap="square">
            <a:spAutoFit/>
          </a:bodyPr>
          <a:lstStyle/>
          <a:p>
            <a:pPr defTabSz="1371600">
              <a:tabLst>
                <a:tab pos="1371600" algn="l"/>
              </a:tabLst>
              <a:defRPr/>
            </a:pPr>
            <a:r>
              <a:rPr lang="ja" sz="28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アクションプランニング</a:t>
            </a:r>
          </a:p>
        </p:txBody>
      </p:sp>
      <p:pic>
        <p:nvPicPr>
          <p:cNvPr id="26" name="Picture 25">
            <a:extLst>
              <a:ext uri="{FF2B5EF4-FFF2-40B4-BE49-F238E27FC236}">
                <a16:creationId xmlns:a16="http://schemas.microsoft.com/office/drawing/2014/main" id="{768884A8-7A04-2B15-78D8-C791022C4E5D}"/>
              </a:ext>
              <a:ext uri="{C183D7F6-B498-43B3-948B-1728B52AA6E4}">
                <adec:decorative xmlns:adec="http://schemas.microsoft.com/office/drawing/2017/decorative" val="1"/>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flipH="1">
            <a:off x="0" y="3467100"/>
            <a:ext cx="1724025" cy="3390900"/>
          </a:xfrm>
          <a:prstGeom prst="rect">
            <a:avLst/>
          </a:prstGeom>
        </p:spPr>
      </p:pic>
      <p:pic>
        <p:nvPicPr>
          <p:cNvPr id="32" name="Picture 31">
            <a:extLst>
              <a:ext uri="{FF2B5EF4-FFF2-40B4-BE49-F238E27FC236}">
                <a16:creationId xmlns:a16="http://schemas.microsoft.com/office/drawing/2014/main" id="{98CA2AE8-13A7-BCA9-5A02-5EACFFCDF40D}"/>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1062923" y="5486400"/>
            <a:ext cx="2095500" cy="1371600"/>
          </a:xfrm>
          <a:prstGeom prst="rect">
            <a:avLst/>
          </a:prstGeom>
        </p:spPr>
      </p:pic>
      <p:sp>
        <p:nvSpPr>
          <p:cNvPr id="1050" name="2. Slide Title">
            <a:extLst>
              <a:ext uri="{FF2B5EF4-FFF2-40B4-BE49-F238E27FC236}">
                <a16:creationId xmlns:a16="http://schemas.microsoft.com/office/drawing/2014/main" id="{7D10C153-5BF8-1A7E-C4F2-A0C1ACFA5FF2}"/>
              </a:ext>
            </a:extLst>
          </p:cNvPr>
          <p:cNvSpPr txBox="1">
            <a:spLocks/>
          </p:cNvSpPr>
          <p:nvPr>
            <p:custDataLst>
              <p:tags r:id="rId1"/>
            </p:custDataLst>
          </p:nvPr>
        </p:nvSpPr>
        <p:spPr>
          <a:xfrm>
            <a:off x="4076699" y="1688922"/>
            <a:ext cx="8220076" cy="28623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l" defTabSz="914400" rtl="0" eaLnBrk="1" latinLnBrk="0" hangingPunct="1">
              <a:lnSpc>
                <a:spcPct val="93000"/>
              </a:lnSpc>
              <a:spcBef>
                <a:spcPct val="0"/>
              </a:spcBef>
              <a:buNone/>
              <a:defRPr sz="2500" b="1" kern="1200" spc="0" baseline="0">
                <a:ln w="6350" cap="flat">
                  <a:noFill/>
                  <a:miter lim="800000"/>
                </a:ln>
                <a:solidFill>
                  <a:schemeClr val="tx1"/>
                </a:solidFill>
                <a:latin typeface="+mj-lt"/>
                <a:ea typeface="+mj-ea"/>
                <a:cs typeface="+mj-cs"/>
              </a:defRPr>
            </a:lvl1pPr>
          </a:lstStyle>
          <a:p>
            <a:pPr marL="0" marR="0" lvl="0" indent="0" algn="l" defTabSz="914400" rtl="0" eaLnBrk="1" fontAlgn="auto" latinLnBrk="0" hangingPunct="1">
              <a:lnSpc>
                <a:spcPct val="93000"/>
              </a:lnSpc>
              <a:spcBef>
                <a:spcPct val="0"/>
              </a:spcBef>
              <a:spcAft>
                <a:spcPts val="0"/>
              </a:spcAft>
              <a:buClr>
                <a:srgbClr val="FFFFFF"/>
              </a:buClr>
              <a:buSzTx/>
              <a:buFontTx/>
              <a:buNone/>
              <a:tabLst/>
              <a:defRPr/>
            </a:pPr>
            <a:r>
              <a:rPr kumimoji="0" lang="ja" sz="2000" b="1" i="0" u="none" strike="noStrike" kern="1200" cap="none" spc="0" normalizeH="0" baseline="0" noProof="0">
                <a:ln w="6350" cap="flat">
                  <a:noFill/>
                  <a:miter lim="800000"/>
                </a:ln>
                <a:effectLst/>
                <a:uLnTx/>
                <a:uFillTx/>
                <a:ea typeface="+mj-ea"/>
                <a:cs typeface="+mj-cs"/>
              </a:rPr>
              <a:t>明日から始めるAIの習慣は何ですか?</a:t>
            </a:r>
          </a:p>
        </p:txBody>
      </p:sp>
      <p:sp>
        <p:nvSpPr>
          <p:cNvPr id="20" name="TextBox 19">
            <a:extLst>
              <a:ext uri="{FF2B5EF4-FFF2-40B4-BE49-F238E27FC236}">
                <a16:creationId xmlns:a16="http://schemas.microsoft.com/office/drawing/2014/main" id="{CBACADC9-F4EF-67AF-F5D9-200EC9AA36D0}"/>
              </a:ext>
            </a:extLst>
          </p:cNvPr>
          <p:cNvSpPr txBox="1"/>
          <p:nvPr/>
        </p:nvSpPr>
        <p:spPr>
          <a:xfrm>
            <a:off x="4029267" y="2368705"/>
            <a:ext cx="423576" cy="523220"/>
          </a:xfrm>
          <a:prstGeom prst="rect">
            <a:avLst/>
          </a:prstGeom>
          <a:noFill/>
        </p:spPr>
        <p:txBody>
          <a:bodyPr wrap="square">
            <a:spAutoFit/>
          </a:bodyPr>
          <a:lstStyle/>
          <a:p>
            <a:pPr defTabSz="1371600">
              <a:tabLst>
                <a:tab pos="1371600" algn="l"/>
              </a:tabLst>
              <a:defRPr/>
            </a:pPr>
            <a:r>
              <a:rPr lang="ja" sz="28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1</a:t>
            </a:r>
          </a:p>
        </p:txBody>
      </p:sp>
      <p:sp>
        <p:nvSpPr>
          <p:cNvPr id="21" name="TextBox 20">
            <a:extLst>
              <a:ext uri="{FF2B5EF4-FFF2-40B4-BE49-F238E27FC236}">
                <a16:creationId xmlns:a16="http://schemas.microsoft.com/office/drawing/2014/main" id="{91B6EFBE-70D8-3AE8-7FE1-337D821BE956}"/>
              </a:ext>
            </a:extLst>
          </p:cNvPr>
          <p:cNvSpPr txBox="1"/>
          <p:nvPr/>
        </p:nvSpPr>
        <p:spPr>
          <a:xfrm>
            <a:off x="4029267" y="3309865"/>
            <a:ext cx="423576" cy="523220"/>
          </a:xfrm>
          <a:prstGeom prst="rect">
            <a:avLst/>
          </a:prstGeom>
          <a:noFill/>
        </p:spPr>
        <p:txBody>
          <a:bodyPr wrap="square">
            <a:spAutoFit/>
          </a:bodyPr>
          <a:lstStyle/>
          <a:p>
            <a:pPr defTabSz="1371600">
              <a:tabLst>
                <a:tab pos="1371600" algn="l"/>
              </a:tabLst>
              <a:defRPr/>
            </a:pPr>
            <a:r>
              <a:rPr lang="ja" sz="28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2</a:t>
            </a:r>
          </a:p>
        </p:txBody>
      </p:sp>
      <p:sp>
        <p:nvSpPr>
          <p:cNvPr id="22" name="TextBox 21">
            <a:extLst>
              <a:ext uri="{FF2B5EF4-FFF2-40B4-BE49-F238E27FC236}">
                <a16:creationId xmlns:a16="http://schemas.microsoft.com/office/drawing/2014/main" id="{CA6F4EE1-F9B4-D6B9-D496-A679A9B9742C}"/>
              </a:ext>
            </a:extLst>
          </p:cNvPr>
          <p:cNvSpPr txBox="1"/>
          <p:nvPr/>
        </p:nvSpPr>
        <p:spPr>
          <a:xfrm>
            <a:off x="4029267" y="4273233"/>
            <a:ext cx="423576" cy="523220"/>
          </a:xfrm>
          <a:prstGeom prst="rect">
            <a:avLst/>
          </a:prstGeom>
          <a:noFill/>
        </p:spPr>
        <p:txBody>
          <a:bodyPr wrap="square">
            <a:spAutoFit/>
          </a:bodyPr>
          <a:lstStyle/>
          <a:p>
            <a:pPr defTabSz="1371600">
              <a:tabLst>
                <a:tab pos="1371600" algn="l"/>
              </a:tabLst>
              <a:defRPr/>
            </a:pPr>
            <a:r>
              <a:rPr lang="ja" sz="28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3</a:t>
            </a:r>
          </a:p>
        </p:txBody>
      </p:sp>
      <p:sp>
        <p:nvSpPr>
          <p:cNvPr id="24" name="TextBox 23">
            <a:extLst>
              <a:ext uri="{FF2B5EF4-FFF2-40B4-BE49-F238E27FC236}">
                <a16:creationId xmlns:a16="http://schemas.microsoft.com/office/drawing/2014/main" id="{D6538F52-058A-C234-2198-44BABCB8D73B}"/>
              </a:ext>
            </a:extLst>
          </p:cNvPr>
          <p:cNvSpPr txBox="1"/>
          <p:nvPr/>
        </p:nvSpPr>
        <p:spPr>
          <a:xfrm>
            <a:off x="4452843" y="2315755"/>
            <a:ext cx="7210426" cy="2605842"/>
          </a:xfrm>
          <a:prstGeom prst="rect">
            <a:avLst/>
          </a:prstGeom>
          <a:noFill/>
        </p:spPr>
        <p:txBody>
          <a:bodyPr wrap="square">
            <a:spAutoFit/>
          </a:bodyPr>
          <a:lstStyle/>
          <a:p>
            <a:pPr>
              <a:spcAft>
                <a:spcPts val="2600"/>
              </a:spcAft>
            </a:pPr>
            <a:r>
              <a:rPr lang="ja" sz="2000" noProof="0">
                <a:latin typeface="+mj-lt"/>
              </a:rPr>
              <a:t>毎日試してみたいAIを活用したタスクは何ですか? </a:t>
            </a:r>
            <a:br>
              <a:rPr lang="en-US" sz="2000" noProof="0"/>
            </a:br>
            <a:r>
              <a:rPr lang="ja" sz="2000" noProof="0"/>
              <a:t>(例:メールの要約、コンテンツの下書き)</a:t>
            </a:r>
          </a:p>
          <a:p>
            <a:pPr>
              <a:spcAft>
                <a:spcPts val="2600"/>
              </a:spcAft>
            </a:pPr>
            <a:r>
              <a:rPr lang="ja" sz="2000" noProof="0">
                <a:latin typeface="+mj-lt"/>
              </a:rPr>
              <a:t>それをあなたのルーチンにどのように統合しますか? </a:t>
            </a:r>
            <a:br>
              <a:rPr lang="en-US" sz="2000" noProof="0">
                <a:latin typeface="+mj-lt"/>
              </a:rPr>
            </a:br>
            <a:r>
              <a:rPr lang="ja" sz="2000" noProof="0"/>
              <a:t>(例:メールチェック後、AIを使ってポイントをまとめる)</a:t>
            </a:r>
          </a:p>
          <a:p>
            <a:pPr>
              <a:spcAft>
                <a:spcPts val="2600"/>
              </a:spcAft>
            </a:pPr>
            <a:r>
              <a:rPr lang="ja" sz="2000" noProof="0">
                <a:latin typeface="+mj-lt"/>
              </a:rPr>
              <a:t>AIの習慣をどのように軌道に乗せますか?</a:t>
            </a:r>
            <a:br>
              <a:rPr lang="en-US" sz="2000" noProof="0">
                <a:latin typeface="+mj-lt"/>
              </a:rPr>
            </a:br>
            <a:r>
              <a:rPr lang="ja" sz="2000" noProof="0"/>
              <a:t>(例:リマインダーの設定、プロンプトの調整、インサイトの共有)</a:t>
            </a:r>
          </a:p>
        </p:txBody>
      </p:sp>
      <p:sp>
        <p:nvSpPr>
          <p:cNvPr id="8" name="Rectangle 7">
            <a:extLst>
              <a:ext uri="{FF2B5EF4-FFF2-40B4-BE49-F238E27FC236}">
                <a16:creationId xmlns:a16="http://schemas.microsoft.com/office/drawing/2014/main" id="{144856A3-473F-1861-80D8-2C480EAB2379}"/>
              </a:ext>
            </a:extLst>
          </p:cNvPr>
          <p:cNvSpPr/>
          <p:nvPr/>
        </p:nvSpPr>
        <p:spPr bwMode="auto">
          <a:xfrm>
            <a:off x="4076698" y="5338587"/>
            <a:ext cx="7528561" cy="1185503"/>
          </a:xfrm>
          <a:prstGeom prst="rect">
            <a:avLst/>
          </a:prstGeom>
          <a:solidFill>
            <a:srgbClr val="D7D2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ja" sz="2000" b="1" noProof="0" dirty="0">
                <a:solidFill>
                  <a:schemeClr val="tx1"/>
                </a:solidFill>
              </a:rPr>
              <a:t>プロのヒント: </a:t>
            </a:r>
            <a:r>
              <a:rPr lang="ja" sz="2000" noProof="0" dirty="0">
                <a:solidFill>
                  <a:schemeClr val="tx1"/>
                </a:solidFill>
              </a:rPr>
              <a:t>AIの習慣を付箋に書き、 </a:t>
            </a:r>
          </a:p>
          <a:p>
            <a:pPr algn="ctr"/>
            <a:r>
              <a:rPr lang="ja" sz="2000" noProof="0" dirty="0">
                <a:solidFill>
                  <a:schemeClr val="tx1"/>
                </a:solidFill>
              </a:rPr>
              <a:t>リマインダー⏰を設定するか、説明責任を果たす仲間を見つけてください!</a:t>
            </a:r>
          </a:p>
        </p:txBody>
      </p:sp>
    </p:spTree>
    <p:extLst>
      <p:ext uri="{BB962C8B-B14F-4D97-AF65-F5344CB8AC3E}">
        <p14:creationId xmlns:p14="http://schemas.microsoft.com/office/powerpoint/2010/main" val="375133303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C25B6-F071-471B-1726-40FE1A1334C3}"/>
            </a:ext>
          </a:extLst>
        </p:cNvPr>
        <p:cNvGrpSpPr/>
        <p:nvPr/>
      </p:nvGrpSpPr>
      <p:grpSpPr>
        <a:xfrm>
          <a:off x="0" y="0"/>
          <a:ext cx="0" cy="0"/>
          <a:chOff x="0" y="0"/>
          <a:chExt cx="0" cy="0"/>
        </a:xfrm>
      </p:grpSpPr>
      <p:sp>
        <p:nvSpPr>
          <p:cNvPr id="8" name="Title 16">
            <a:extLst>
              <a:ext uri="{FF2B5EF4-FFF2-40B4-BE49-F238E27FC236}">
                <a16:creationId xmlns:a16="http://schemas.microsoft.com/office/drawing/2014/main" id="{5F78CA91-927C-12D0-DB04-047C98B028BA}"/>
              </a:ext>
            </a:extLst>
          </p:cNvPr>
          <p:cNvSpPr>
            <a:spLocks noGrp="1"/>
          </p:cNvSpPr>
          <p:nvPr>
            <p:ph type="title"/>
          </p:nvPr>
        </p:nvSpPr>
        <p:spPr>
          <a:xfrm>
            <a:off x="588262" y="903115"/>
            <a:ext cx="11689356" cy="553998"/>
          </a:xfrm>
        </p:spPr>
        <p:txBody>
          <a:bodyPr tIns="0" rIns="0" bIns="0">
            <a:noAutofit/>
          </a:bodyPr>
          <a:lstStyle/>
          <a:p>
            <a:r>
              <a:rPr lang="ja" noProof="0" dirty="0"/>
              <a:t>私たちは一緒に、</a:t>
            </a:r>
            <a:br>
              <a:rPr lang="en-US" altLang="ja" noProof="0"/>
            </a:br>
            <a:r>
              <a:rPr lang="ja" noProof="0"/>
              <a:t>次</a:t>
            </a:r>
            <a:r>
              <a:rPr lang="ja" noProof="0" dirty="0"/>
              <a:t>のことについて話し合いました。</a:t>
            </a:r>
            <a:endParaRPr lang="en-US" sz="4400" noProof="0" dirty="0">
              <a:highlight>
                <a:srgbClr val="FFFF00"/>
              </a:highlight>
            </a:endParaRPr>
          </a:p>
        </p:txBody>
      </p:sp>
      <p:sp>
        <p:nvSpPr>
          <p:cNvPr id="2" name="Text Placeholder 2">
            <a:extLst>
              <a:ext uri="{FF2B5EF4-FFF2-40B4-BE49-F238E27FC236}">
                <a16:creationId xmlns:a16="http://schemas.microsoft.com/office/drawing/2014/main" id="{9179DE3F-E3D8-84FB-7F3A-F81027FB9495}"/>
              </a:ext>
            </a:extLst>
          </p:cNvPr>
          <p:cNvSpPr txBox="1">
            <a:spLocks/>
          </p:cNvSpPr>
          <p:nvPr/>
        </p:nvSpPr>
        <p:spPr>
          <a:xfrm>
            <a:off x="588263" y="1684428"/>
            <a:ext cx="1127648" cy="399350"/>
          </a:xfrm>
          <a:prstGeom prst="roundRect">
            <a:avLst>
              <a:gd name="adj" fmla="val 50000"/>
            </a:avLst>
          </a:prstGeom>
          <a:gradFill flip="none" rotWithShape="1">
            <a:gsLst>
              <a:gs pos="95804">
                <a:srgbClr val="399A91"/>
              </a:gs>
              <a:gs pos="8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 noProof="0"/>
              <a:t>7分間</a:t>
            </a:r>
          </a:p>
        </p:txBody>
      </p:sp>
      <p:sp>
        <p:nvSpPr>
          <p:cNvPr id="7" name="Text Placeholder 33">
            <a:extLst>
              <a:ext uri="{FF2B5EF4-FFF2-40B4-BE49-F238E27FC236}">
                <a16:creationId xmlns:a16="http://schemas.microsoft.com/office/drawing/2014/main" id="{E967055C-3EF2-1B40-749B-68BFCC1B70B8}"/>
              </a:ext>
            </a:extLst>
          </p:cNvPr>
          <p:cNvSpPr txBox="1">
            <a:spLocks/>
          </p:cNvSpPr>
          <p:nvPr/>
        </p:nvSpPr>
        <p:spPr>
          <a:xfrm>
            <a:off x="2212452" y="1687506"/>
            <a:ext cx="9018396"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ja" sz="2400" noProof="0">
                <a:solidFill>
                  <a:schemeClr val="bg1"/>
                </a:solidFill>
                <a:latin typeface="+mj-lt"/>
                <a:cs typeface="Segoe UI" panose="020B0502040204020203" pitchFamily="34" charset="0"/>
              </a:rPr>
              <a:t>AIのマインドセットを歓迎し、解き放つ</a:t>
            </a:r>
          </a:p>
        </p:txBody>
      </p:sp>
      <p:sp>
        <p:nvSpPr>
          <p:cNvPr id="9" name="Text Placeholder 2">
            <a:extLst>
              <a:ext uri="{FF2B5EF4-FFF2-40B4-BE49-F238E27FC236}">
                <a16:creationId xmlns:a16="http://schemas.microsoft.com/office/drawing/2014/main" id="{DEE10A44-EA51-7437-19AA-72E3FA42870B}"/>
              </a:ext>
            </a:extLst>
          </p:cNvPr>
          <p:cNvSpPr txBox="1">
            <a:spLocks/>
          </p:cNvSpPr>
          <p:nvPr/>
        </p:nvSpPr>
        <p:spPr>
          <a:xfrm>
            <a:off x="588262" y="2698243"/>
            <a:ext cx="1127647" cy="372201"/>
          </a:xfrm>
          <a:prstGeom prst="roundRect">
            <a:avLst>
              <a:gd name="adj" fmla="val 50000"/>
            </a:avLst>
          </a:prstGeom>
          <a:gradFill flip="none" rotWithShape="1">
            <a:gsLst>
              <a:gs pos="95804">
                <a:srgbClr val="399A91"/>
              </a:gs>
              <a:gs pos="8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 noProof="0"/>
              <a:t>6分間</a:t>
            </a:r>
          </a:p>
        </p:txBody>
      </p:sp>
      <p:sp>
        <p:nvSpPr>
          <p:cNvPr id="3" name="Text Placeholder 33">
            <a:extLst>
              <a:ext uri="{FF2B5EF4-FFF2-40B4-BE49-F238E27FC236}">
                <a16:creationId xmlns:a16="http://schemas.microsoft.com/office/drawing/2014/main" id="{932A7073-8BB8-B86B-148C-19CF6BE22366}"/>
              </a:ext>
            </a:extLst>
          </p:cNvPr>
          <p:cNvSpPr txBox="1">
            <a:spLocks/>
          </p:cNvSpPr>
          <p:nvPr/>
        </p:nvSpPr>
        <p:spPr>
          <a:xfrm>
            <a:off x="2212452" y="2684669"/>
            <a:ext cx="9018396"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ja" sz="2400" noProof="0">
                <a:solidFill>
                  <a:schemeClr val="bg1"/>
                </a:solidFill>
                <a:latin typeface="+mj-lt"/>
                <a:cs typeface="Segoe UI" panose="020B0502040204020203" pitchFamily="34" charset="0"/>
              </a:rPr>
              <a:t>AI の仕事仲間に会う</a:t>
            </a:r>
            <a:r>
              <a:rPr lang="ja" sz="2400" noProof="0">
                <a:solidFill>
                  <a:schemeClr val="bg1"/>
                </a:solidFill>
                <a:cs typeface="Segoe UI" panose="020B0502040204020203" pitchFamily="34" charset="0"/>
              </a:rPr>
              <a:t>: AI がどのように役立つか</a:t>
            </a:r>
          </a:p>
        </p:txBody>
      </p:sp>
      <p:sp>
        <p:nvSpPr>
          <p:cNvPr id="11" name="Text Placeholder 2">
            <a:extLst>
              <a:ext uri="{FF2B5EF4-FFF2-40B4-BE49-F238E27FC236}">
                <a16:creationId xmlns:a16="http://schemas.microsoft.com/office/drawing/2014/main" id="{5C05510B-AABB-03EC-AD7C-871110BD545E}"/>
              </a:ext>
            </a:extLst>
          </p:cNvPr>
          <p:cNvSpPr txBox="1">
            <a:spLocks/>
          </p:cNvSpPr>
          <p:nvPr/>
        </p:nvSpPr>
        <p:spPr>
          <a:xfrm>
            <a:off x="588262" y="3666999"/>
            <a:ext cx="1127647" cy="372201"/>
          </a:xfrm>
          <a:prstGeom prst="roundRect">
            <a:avLst>
              <a:gd name="adj" fmla="val 50000"/>
            </a:avLst>
          </a:prstGeom>
          <a:gradFill flip="none" rotWithShape="1">
            <a:gsLst>
              <a:gs pos="85000">
                <a:srgbClr val="399A91"/>
              </a:gs>
              <a:gs pos="15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 noProof="0"/>
              <a:t>15分</a:t>
            </a:r>
          </a:p>
        </p:txBody>
      </p:sp>
      <p:sp>
        <p:nvSpPr>
          <p:cNvPr id="10" name="Text Placeholder 33">
            <a:extLst>
              <a:ext uri="{FF2B5EF4-FFF2-40B4-BE49-F238E27FC236}">
                <a16:creationId xmlns:a16="http://schemas.microsoft.com/office/drawing/2014/main" id="{B099D34D-B51C-8EDD-6309-AC90AD1B847A}"/>
              </a:ext>
            </a:extLst>
          </p:cNvPr>
          <p:cNvSpPr txBox="1">
            <a:spLocks/>
          </p:cNvSpPr>
          <p:nvPr/>
        </p:nvSpPr>
        <p:spPr>
          <a:xfrm>
            <a:off x="2212451" y="3653425"/>
            <a:ext cx="9810215"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ja" sz="2400" noProof="0">
                <a:solidFill>
                  <a:schemeClr val="bg1"/>
                </a:solidFill>
                <a:latin typeface="+mj-lt"/>
                <a:cs typeface="Segoe UI" panose="020B0502040204020203" pitchFamily="34" charset="0"/>
              </a:rPr>
              <a:t>AIで実際の仕事の問題を解決する</a:t>
            </a:r>
            <a:r>
              <a:rPr lang="ja" sz="2400" noProof="0">
                <a:solidFill>
                  <a:schemeClr val="bg1"/>
                </a:solidFill>
                <a:cs typeface="Segoe UI" panose="020B0502040204020203" pitchFamily="34" charset="0"/>
              </a:rPr>
              <a:t>:AI Kickstarterを見つける</a:t>
            </a:r>
          </a:p>
        </p:txBody>
      </p:sp>
      <p:sp>
        <p:nvSpPr>
          <p:cNvPr id="4" name="Text Placeholder 2">
            <a:extLst>
              <a:ext uri="{FF2B5EF4-FFF2-40B4-BE49-F238E27FC236}">
                <a16:creationId xmlns:a16="http://schemas.microsoft.com/office/drawing/2014/main" id="{5FDD3335-B6A7-39C8-7BB3-84A63928C301}"/>
              </a:ext>
            </a:extLst>
          </p:cNvPr>
          <p:cNvSpPr txBox="1">
            <a:spLocks/>
          </p:cNvSpPr>
          <p:nvPr/>
        </p:nvSpPr>
        <p:spPr>
          <a:xfrm>
            <a:off x="588262" y="4604273"/>
            <a:ext cx="1127647" cy="372201"/>
          </a:xfrm>
          <a:prstGeom prst="roundRect">
            <a:avLst>
              <a:gd name="adj" fmla="val 50000"/>
            </a:avLst>
          </a:prstGeom>
          <a:gradFill flip="none" rotWithShape="1">
            <a:gsLst>
              <a:gs pos="85000">
                <a:srgbClr val="399A91"/>
              </a:gs>
              <a:gs pos="15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 noProof="0"/>
              <a:t>12分</a:t>
            </a:r>
          </a:p>
        </p:txBody>
      </p:sp>
      <p:sp>
        <p:nvSpPr>
          <p:cNvPr id="12" name="Text Placeholder 33">
            <a:extLst>
              <a:ext uri="{FF2B5EF4-FFF2-40B4-BE49-F238E27FC236}">
                <a16:creationId xmlns:a16="http://schemas.microsoft.com/office/drawing/2014/main" id="{68C58281-E12E-7BB7-4F79-219136307778}"/>
              </a:ext>
            </a:extLst>
          </p:cNvPr>
          <p:cNvSpPr txBox="1">
            <a:spLocks/>
          </p:cNvSpPr>
          <p:nvPr/>
        </p:nvSpPr>
        <p:spPr>
          <a:xfrm>
            <a:off x="2212451" y="4590699"/>
            <a:ext cx="10595987" cy="369332"/>
          </a:xfrm>
          <a:prstGeom prst="rect">
            <a:avLst/>
          </a:prstGeom>
        </p:spPr>
        <p:txBody>
          <a:bodyPr vert="horz" wrap="square" lIns="0" tIns="0" rIns="0" bIns="0" rtlCol="0">
            <a:spAutoFit/>
          </a:bodyPr>
          <a:lstStyle>
            <a:lvl1pPr marL="137160" marR="0" indent="-137160" algn="l" defTabSz="932742" rtl="0" eaLnBrk="1" fontAlgn="auto" latinLnBrk="0" hangingPunct="1">
              <a:lnSpc>
                <a:spcPct val="110000"/>
              </a:lnSpc>
              <a:spcBef>
                <a:spcPts val="0"/>
              </a:spcBef>
              <a:spcAft>
                <a:spcPts val="1200"/>
              </a:spcAft>
              <a:buClrTx/>
              <a:buSzPct val="90000"/>
              <a:buFont typeface="Arial" panose="020B0604020202020204" pitchFamily="34" charset="0"/>
              <a:buChar char="•"/>
              <a:tabLst/>
              <a:defRPr sz="18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20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None/>
            </a:pPr>
            <a:r>
              <a:rPr lang="ja" sz="2400" noProof="0">
                <a:solidFill>
                  <a:schemeClr val="bg1"/>
                </a:solidFill>
                <a:cs typeface="Segoe UI" panose="020B0502040204020203" pitchFamily="34" charset="0"/>
              </a:rPr>
              <a:t>ミニエクササイズで  </a:t>
            </a:r>
            <a:r>
              <a:rPr lang="ja" sz="2400" noProof="0">
                <a:solidFill>
                  <a:schemeClr val="bg1"/>
                </a:solidFill>
                <a:latin typeface="+mj-lt"/>
                <a:cs typeface="Segoe UI" panose="020B0502040204020203" pitchFamily="34" charset="0"/>
              </a:rPr>
              <a:t>基本的なプロンプトを練習する</a:t>
            </a:r>
          </a:p>
        </p:txBody>
      </p:sp>
      <p:sp>
        <p:nvSpPr>
          <p:cNvPr id="6" name="Text Placeholder 2">
            <a:extLst>
              <a:ext uri="{FF2B5EF4-FFF2-40B4-BE49-F238E27FC236}">
                <a16:creationId xmlns:a16="http://schemas.microsoft.com/office/drawing/2014/main" id="{2934B58A-BA64-4503-F7F7-6F46C6BEFC86}"/>
              </a:ext>
            </a:extLst>
          </p:cNvPr>
          <p:cNvSpPr txBox="1">
            <a:spLocks/>
          </p:cNvSpPr>
          <p:nvPr/>
        </p:nvSpPr>
        <p:spPr>
          <a:xfrm>
            <a:off x="588262" y="5608625"/>
            <a:ext cx="1127647" cy="372201"/>
          </a:xfrm>
          <a:prstGeom prst="roundRect">
            <a:avLst>
              <a:gd name="adj" fmla="val 50000"/>
            </a:avLst>
          </a:prstGeom>
          <a:gradFill flip="none" rotWithShape="1">
            <a:gsLst>
              <a:gs pos="85000">
                <a:srgbClr val="399A91"/>
              </a:gs>
              <a:gs pos="15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 noProof="0"/>
              <a:t>10分間</a:t>
            </a:r>
          </a:p>
        </p:txBody>
      </p:sp>
      <p:sp>
        <p:nvSpPr>
          <p:cNvPr id="5" name="Text Placeholder 33">
            <a:extLst>
              <a:ext uri="{FF2B5EF4-FFF2-40B4-BE49-F238E27FC236}">
                <a16:creationId xmlns:a16="http://schemas.microsoft.com/office/drawing/2014/main" id="{1213F791-DEA6-3BB3-2420-38083CBEAA05}"/>
              </a:ext>
            </a:extLst>
          </p:cNvPr>
          <p:cNvSpPr txBox="1">
            <a:spLocks/>
          </p:cNvSpPr>
          <p:nvPr/>
        </p:nvSpPr>
        <p:spPr>
          <a:xfrm>
            <a:off x="2212451" y="5604844"/>
            <a:ext cx="6689532" cy="738664"/>
          </a:xfrm>
          <a:prstGeom prst="rect">
            <a:avLst/>
          </a:prstGeom>
        </p:spPr>
        <p:txBody>
          <a:bodyPr vert="horz" wrap="square" lIns="0" tIns="0" rIns="0" bIns="0" rtlCol="0">
            <a:spAutoFit/>
          </a:bodyPr>
          <a:lstStyle>
            <a:lvl1pPr marL="137160" marR="0" indent="-137160" algn="l" defTabSz="932742" rtl="0" eaLnBrk="1" fontAlgn="auto" latinLnBrk="0" hangingPunct="1">
              <a:lnSpc>
                <a:spcPct val="110000"/>
              </a:lnSpc>
              <a:spcBef>
                <a:spcPts val="0"/>
              </a:spcBef>
              <a:spcAft>
                <a:spcPts val="1200"/>
              </a:spcAft>
              <a:buClrTx/>
              <a:buSzPct val="90000"/>
              <a:buFont typeface="Arial" panose="020B0604020202020204" pitchFamily="34" charset="0"/>
              <a:buChar char="•"/>
              <a:tabLst/>
              <a:defRPr sz="18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20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None/>
            </a:pPr>
            <a:r>
              <a:rPr lang="ja" sz="2400" noProof="0">
                <a:solidFill>
                  <a:schemeClr val="bg1"/>
                </a:solidFill>
                <a:latin typeface="+mj-lt"/>
                <a:cs typeface="Segoe UI" panose="020B0502040204020203" pitchFamily="34" charset="0"/>
              </a:rPr>
              <a:t>小さくて簡単なアクションを計画する: </a:t>
            </a:r>
            <a:r>
              <a:rPr lang="ja" sz="2400" noProof="0">
                <a:solidFill>
                  <a:schemeClr val="bg1"/>
                </a:solidFill>
                <a:cs typeface="Segoe UI" panose="020B0502040204020203" pitchFamily="34" charset="0"/>
              </a:rPr>
              <a:t>クイックウィンでよりスマートに作業</a:t>
            </a:r>
          </a:p>
        </p:txBody>
      </p:sp>
    </p:spTree>
    <p:extLst>
      <p:ext uri="{BB962C8B-B14F-4D97-AF65-F5344CB8AC3E}">
        <p14:creationId xmlns:p14="http://schemas.microsoft.com/office/powerpoint/2010/main" val="29490814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9B6B9-5DC3-02C5-A97F-D671F7799E86}"/>
            </a:ext>
          </a:extLst>
        </p:cNvPr>
        <p:cNvGrpSpPr/>
        <p:nvPr/>
      </p:nvGrpSpPr>
      <p:grpSpPr>
        <a:xfrm>
          <a:off x="0" y="0"/>
          <a:ext cx="0" cy="0"/>
          <a:chOff x="0" y="0"/>
          <a:chExt cx="0" cy="0"/>
        </a:xfrm>
      </p:grpSpPr>
      <p:pic>
        <p:nvPicPr>
          <p:cNvPr id="18" name="Picture 17">
            <a:extLst>
              <a:ext uri="{FF2B5EF4-FFF2-40B4-BE49-F238E27FC236}">
                <a16:creationId xmlns:a16="http://schemas.microsoft.com/office/drawing/2014/main" id="{54E6DE34-F49D-2C16-DEE1-4E6558020B0E}"/>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rot="16200000">
            <a:off x="138404" y="175188"/>
            <a:ext cx="1674350" cy="1323975"/>
          </a:xfrm>
          <a:prstGeom prst="rect">
            <a:avLst/>
          </a:prstGeom>
        </p:spPr>
      </p:pic>
      <p:pic>
        <p:nvPicPr>
          <p:cNvPr id="20" name="Picture 19">
            <a:extLst>
              <a:ext uri="{FF2B5EF4-FFF2-40B4-BE49-F238E27FC236}">
                <a16:creationId xmlns:a16="http://schemas.microsoft.com/office/drawing/2014/main" id="{FFCCF0E7-FC74-5FFB-8C54-0F7CBA3D7E84}"/>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flipV="1">
            <a:off x="9656299" y="-645448"/>
            <a:ext cx="1917237" cy="3154166"/>
          </a:xfrm>
          <a:prstGeom prst="rect">
            <a:avLst/>
          </a:prstGeom>
        </p:spPr>
      </p:pic>
      <p:sp>
        <p:nvSpPr>
          <p:cNvPr id="8" name="Title 16">
            <a:extLst>
              <a:ext uri="{FF2B5EF4-FFF2-40B4-BE49-F238E27FC236}">
                <a16:creationId xmlns:a16="http://schemas.microsoft.com/office/drawing/2014/main" id="{A3504357-DDC0-8459-D552-E4D27D8F21DB}"/>
              </a:ext>
            </a:extLst>
          </p:cNvPr>
          <p:cNvSpPr>
            <a:spLocks noGrp="1"/>
          </p:cNvSpPr>
          <p:nvPr>
            <p:ph type="title"/>
          </p:nvPr>
        </p:nvSpPr>
        <p:spPr>
          <a:xfrm>
            <a:off x="641542" y="1979698"/>
            <a:ext cx="4006850" cy="553998"/>
          </a:xfrm>
        </p:spPr>
        <p:txBody>
          <a:bodyPr tIns="0" rIns="0" bIns="0">
            <a:noAutofit/>
          </a:bodyPr>
          <a:lstStyle/>
          <a:p>
            <a:r>
              <a:rPr lang="ja" sz="4400" noProof="0"/>
              <a:t>万丈</a:t>
            </a:r>
            <a:endParaRPr lang="en-US" sz="4800" noProof="0"/>
          </a:p>
        </p:txBody>
      </p:sp>
      <p:sp>
        <p:nvSpPr>
          <p:cNvPr id="15" name="Text Placeholder 33">
            <a:extLst>
              <a:ext uri="{FF2B5EF4-FFF2-40B4-BE49-F238E27FC236}">
                <a16:creationId xmlns:a16="http://schemas.microsoft.com/office/drawing/2014/main" id="{0CA56A3E-4597-DCBF-83FF-29046442DCC2}"/>
              </a:ext>
            </a:extLst>
          </p:cNvPr>
          <p:cNvSpPr txBox="1">
            <a:spLocks/>
          </p:cNvSpPr>
          <p:nvPr/>
        </p:nvSpPr>
        <p:spPr>
          <a:xfrm>
            <a:off x="641541" y="2707953"/>
            <a:ext cx="4544061"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ja" sz="2400" noProof="0">
                <a:solidFill>
                  <a:schemeClr val="bg1"/>
                </a:solidFill>
                <a:cs typeface="Segoe UI" panose="020B0502040204020203" pitchFamily="34" charset="0"/>
              </a:rPr>
              <a:t>AI学習の新たなマイルストーン</a:t>
            </a:r>
            <a:br>
              <a:rPr lang="en-US" sz="2400" noProof="0">
                <a:solidFill>
                  <a:schemeClr val="bg1"/>
                </a:solidFill>
                <a:cs typeface="Segoe UI" panose="020B0502040204020203" pitchFamily="34" charset="0"/>
              </a:rPr>
            </a:br>
            <a:r>
              <a:rPr lang="ja" sz="2400" noProof="0">
                <a:solidFill>
                  <a:schemeClr val="bg1"/>
                </a:solidFill>
                <a:cs typeface="Segoe UI" panose="020B0502040204020203" pitchFamily="34" charset="0"/>
              </a:rPr>
              <a:t>を達成しました!</a:t>
            </a:r>
          </a:p>
        </p:txBody>
      </p:sp>
      <p:pic>
        <p:nvPicPr>
          <p:cNvPr id="19" name="Picture 18">
            <a:extLst>
              <a:ext uri="{FF2B5EF4-FFF2-40B4-BE49-F238E27FC236}">
                <a16:creationId xmlns:a16="http://schemas.microsoft.com/office/drawing/2014/main" id="{7EF166AF-3D93-DEDD-4B1F-9B2D0414041B}"/>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5400000">
            <a:off x="636844" y="5013245"/>
            <a:ext cx="1207911" cy="2481599"/>
          </a:xfrm>
          <a:prstGeom prst="rect">
            <a:avLst/>
          </a:prstGeom>
        </p:spPr>
      </p:pic>
      <p:sp>
        <p:nvSpPr>
          <p:cNvPr id="26" name="Rectangle: Rounded Corners 4">
            <a:extLst>
              <a:ext uri="{FF2B5EF4-FFF2-40B4-BE49-F238E27FC236}">
                <a16:creationId xmlns:a16="http://schemas.microsoft.com/office/drawing/2014/main" id="{0ADCF5EC-3A04-DDB5-0258-6B7314935459}"/>
              </a:ext>
              <a:ext uri="{C183D7F6-B498-43B3-948B-1728B52AA6E4}">
                <adec:decorative xmlns:adec="http://schemas.microsoft.com/office/drawing/2017/decorative" val="1"/>
              </a:ext>
            </a:extLst>
          </p:cNvPr>
          <p:cNvSpPr/>
          <p:nvPr/>
        </p:nvSpPr>
        <p:spPr>
          <a:xfrm>
            <a:off x="5482399" y="944717"/>
            <a:ext cx="6216458" cy="5308600"/>
          </a:xfrm>
          <a:prstGeom prst="roundRect">
            <a:avLst>
              <a:gd name="adj" fmla="val 5240"/>
            </a:avLst>
          </a:prstGeom>
          <a:solidFill>
            <a:srgbClr val="FFFFFF">
              <a:alpha val="89804"/>
            </a:srgbClr>
          </a:solidFill>
          <a:ln>
            <a:noFill/>
            <a:headEnd type="none" w="med" len="med"/>
            <a:tailEnd type="none" w="med" len="med"/>
          </a:ln>
          <a:effectLst>
            <a:outerShdw blurRad="254000" dist="63500" dir="5400000" algn="ctr" rotWithShape="0">
              <a:srgbClr val="000000">
                <a:alpha val="30000"/>
              </a:srgb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noProof="0"/>
          </a:p>
        </p:txBody>
      </p:sp>
      <p:sp>
        <p:nvSpPr>
          <p:cNvPr id="2" name="Text Placeholder 2">
            <a:extLst>
              <a:ext uri="{FF2B5EF4-FFF2-40B4-BE49-F238E27FC236}">
                <a16:creationId xmlns:a16="http://schemas.microsoft.com/office/drawing/2014/main" id="{23BC8547-C2ED-B6C6-8532-0651E026BFE5}"/>
              </a:ext>
            </a:extLst>
          </p:cNvPr>
          <p:cNvSpPr txBox="1">
            <a:spLocks/>
          </p:cNvSpPr>
          <p:nvPr/>
        </p:nvSpPr>
        <p:spPr>
          <a:xfrm>
            <a:off x="5796602" y="1678235"/>
            <a:ext cx="640080" cy="372201"/>
          </a:xfrm>
          <a:prstGeom prst="roundRect">
            <a:avLst>
              <a:gd name="adj" fmla="val 50000"/>
            </a:avLst>
          </a:prstGeom>
          <a:gradFill flip="none" rotWithShape="1">
            <a:gsLst>
              <a:gs pos="95804">
                <a:srgbClr val="399A91"/>
              </a:gs>
              <a:gs pos="8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 noProof="0"/>
              <a:t>1</a:t>
            </a:r>
          </a:p>
        </p:txBody>
      </p:sp>
      <p:sp>
        <p:nvSpPr>
          <p:cNvPr id="5" name="TextBox 4">
            <a:extLst>
              <a:ext uri="{FF2B5EF4-FFF2-40B4-BE49-F238E27FC236}">
                <a16:creationId xmlns:a16="http://schemas.microsoft.com/office/drawing/2014/main" id="{9AF06BD6-18C8-FADB-18B7-A3F8BA55C264}"/>
              </a:ext>
            </a:extLst>
          </p:cNvPr>
          <p:cNvSpPr txBox="1"/>
          <p:nvPr/>
        </p:nvSpPr>
        <p:spPr>
          <a:xfrm>
            <a:off x="6546013" y="1678680"/>
            <a:ext cx="3785959" cy="1461939"/>
          </a:xfrm>
          <a:prstGeom prst="rect">
            <a:avLst/>
          </a:prstGeom>
          <a:noFill/>
        </p:spPr>
        <p:txBody>
          <a:bodyPr wrap="square">
            <a:spAutoFit/>
          </a:bodyPr>
          <a:lstStyle/>
          <a:p>
            <a:pPr marL="0" lvl="1" indent="0">
              <a:spcBef>
                <a:spcPts val="0"/>
              </a:spcBef>
              <a:spcAft>
                <a:spcPts val="900"/>
              </a:spcAft>
              <a:buFont typeface="Wingdings" panose="05000000000000000000" pitchFamily="2" charset="2"/>
              <a:buNone/>
            </a:pPr>
            <a:r>
              <a:rPr lang="ja" sz="2000" b="1" noProof="0">
                <a:solidFill>
                  <a:schemeClr val="bg1"/>
                </a:solidFill>
                <a:cs typeface="Segoe UI" panose="020B0502040204020203" pitchFamily="34" charset="0"/>
              </a:rPr>
              <a:t>バッジを請求する</a:t>
            </a:r>
          </a:p>
          <a:p>
            <a:pPr marL="0" lvl="1" indent="0">
              <a:spcBef>
                <a:spcPts val="0"/>
              </a:spcBef>
              <a:spcAft>
                <a:spcPts val="900"/>
              </a:spcAft>
              <a:buFont typeface="Wingdings" panose="05000000000000000000" pitchFamily="2" charset="2"/>
              <a:buNone/>
            </a:pPr>
            <a:r>
              <a:rPr lang="ja" sz="1800" noProof="0">
                <a:solidFill>
                  <a:schemeClr val="bg1"/>
                </a:solidFill>
                <a:latin typeface="+mj-lt"/>
                <a:cs typeface="Segoe UI" panose="020B0502040204020203" pitchFamily="34" charset="0"/>
              </a:rPr>
              <a:t>ギネス世界記録</a:t>
            </a:r>
            <a:r>
              <a:rPr lang="ja" sz="1800" baseline="30000" noProof="0">
                <a:solidFill>
                  <a:schemeClr val="bg1"/>
                </a:solidFill>
                <a:latin typeface="+mj-lt"/>
                <a:cs typeface="Segoe UI" panose="020B0502040204020203" pitchFamily="34" charset="0"/>
              </a:rPr>
              <a:t>TM</a:t>
            </a:r>
            <a:r>
              <a:rPr lang="ja" sz="1800" noProof="0">
                <a:solidFill>
                  <a:schemeClr val="bg1"/>
                </a:solidFill>
                <a:cs typeface="Segoe UI" panose="020B0502040204020203" pitchFamily="34" charset="0"/>
              </a:rPr>
              <a:t>認証ページで実績を確認してください </a:t>
            </a:r>
          </a:p>
          <a:p>
            <a:pPr marL="0" lvl="1" indent="0">
              <a:spcBef>
                <a:spcPts val="0"/>
              </a:spcBef>
              <a:spcAft>
                <a:spcPts val="900"/>
              </a:spcAft>
              <a:buFont typeface="Wingdings" panose="05000000000000000000" pitchFamily="2" charset="2"/>
              <a:buNone/>
            </a:pPr>
            <a:r>
              <a:rPr lang="ja" sz="1800" noProof="0">
                <a:solidFill>
                  <a:schemeClr val="bg1"/>
                </a:solidFill>
                <a:cs typeface="Segoe UI" panose="020B0502040204020203" pitchFamily="34" charset="0"/>
              </a:rPr>
              <a:t>  https://aka.ms/TrainingAffirmation</a:t>
            </a:r>
          </a:p>
        </p:txBody>
      </p:sp>
      <p:cxnSp>
        <p:nvCxnSpPr>
          <p:cNvPr id="16" name="Straight Connector 15">
            <a:extLst>
              <a:ext uri="{FF2B5EF4-FFF2-40B4-BE49-F238E27FC236}">
                <a16:creationId xmlns:a16="http://schemas.microsoft.com/office/drawing/2014/main" id="{511A2AA0-80EC-46CE-730C-7F17C7D2C2DE}"/>
              </a:ext>
              <a:ext uri="{C183D7F6-B498-43B3-948B-1728B52AA6E4}">
                <adec:decorative xmlns:adec="http://schemas.microsoft.com/office/drawing/2017/decorative" val="1"/>
              </a:ext>
            </a:extLst>
          </p:cNvPr>
          <p:cNvCxnSpPr>
            <a:cxnSpLocks/>
          </p:cNvCxnSpPr>
          <p:nvPr/>
        </p:nvCxnSpPr>
        <p:spPr>
          <a:xfrm>
            <a:off x="5920740" y="3599017"/>
            <a:ext cx="5341017" cy="0"/>
          </a:xfrm>
          <a:prstGeom prst="line">
            <a:avLst/>
          </a:prstGeom>
          <a:ln w="9525">
            <a:gradFill>
              <a:gsLst>
                <a:gs pos="0">
                  <a:srgbClr val="0777D3"/>
                </a:gs>
                <a:gs pos="100000">
                  <a:srgbClr val="B443C4"/>
                </a:gs>
              </a:gsLst>
              <a:lin ang="5400000" scaled="1"/>
            </a:gradFill>
          </a:ln>
        </p:spPr>
        <p:style>
          <a:lnRef idx="1">
            <a:schemeClr val="accent1"/>
          </a:lnRef>
          <a:fillRef idx="0">
            <a:schemeClr val="accent1"/>
          </a:fillRef>
          <a:effectRef idx="0">
            <a:schemeClr val="accent1"/>
          </a:effectRef>
          <a:fontRef idx="minor">
            <a:schemeClr val="tx1"/>
          </a:fontRef>
        </p:style>
      </p:cxnSp>
      <p:sp>
        <p:nvSpPr>
          <p:cNvPr id="7" name="Text Placeholder 2">
            <a:extLst>
              <a:ext uri="{FF2B5EF4-FFF2-40B4-BE49-F238E27FC236}">
                <a16:creationId xmlns:a16="http://schemas.microsoft.com/office/drawing/2014/main" id="{A1CC8B96-6434-6302-A1ED-C1D272A223EE}"/>
              </a:ext>
            </a:extLst>
          </p:cNvPr>
          <p:cNvSpPr txBox="1">
            <a:spLocks/>
          </p:cNvSpPr>
          <p:nvPr/>
        </p:nvSpPr>
        <p:spPr>
          <a:xfrm>
            <a:off x="5796602" y="4188505"/>
            <a:ext cx="640080" cy="372201"/>
          </a:xfrm>
          <a:prstGeom prst="roundRect">
            <a:avLst>
              <a:gd name="adj" fmla="val 50000"/>
            </a:avLst>
          </a:prstGeom>
          <a:gradFill flip="none" rotWithShape="1">
            <a:gsLst>
              <a:gs pos="95804">
                <a:srgbClr val="399A91"/>
              </a:gs>
              <a:gs pos="8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 noProof="0"/>
              <a:t>2</a:t>
            </a:r>
          </a:p>
        </p:txBody>
      </p:sp>
      <p:sp>
        <p:nvSpPr>
          <p:cNvPr id="9" name="TextBox 8">
            <a:extLst>
              <a:ext uri="{FF2B5EF4-FFF2-40B4-BE49-F238E27FC236}">
                <a16:creationId xmlns:a16="http://schemas.microsoft.com/office/drawing/2014/main" id="{9BADB33A-A998-13CE-D721-C3F31BF4315D}"/>
              </a:ext>
            </a:extLst>
          </p:cNvPr>
          <p:cNvSpPr txBox="1"/>
          <p:nvPr/>
        </p:nvSpPr>
        <p:spPr>
          <a:xfrm>
            <a:off x="6546013" y="4188505"/>
            <a:ext cx="4715744" cy="1069524"/>
          </a:xfrm>
          <a:prstGeom prst="rect">
            <a:avLst/>
          </a:prstGeom>
          <a:noFill/>
        </p:spPr>
        <p:txBody>
          <a:bodyPr wrap="square">
            <a:spAutoFit/>
          </a:bodyPr>
          <a:lstStyle/>
          <a:p>
            <a:pPr marL="0" lvl="1" indent="0">
              <a:spcBef>
                <a:spcPts val="0"/>
              </a:spcBef>
              <a:spcAft>
                <a:spcPts val="900"/>
              </a:spcAft>
              <a:buFont typeface="Wingdings" panose="05000000000000000000" pitchFamily="2" charset="2"/>
              <a:buNone/>
            </a:pPr>
            <a:r>
              <a:rPr lang="ja" sz="2000" b="1" noProof="0">
                <a:solidFill>
                  <a:schemeClr val="bg1"/>
                </a:solidFill>
                <a:cs typeface="Segoe UI" panose="020B0502040204020203" pitchFamily="34" charset="0"/>
              </a:rPr>
              <a:t>あなたの成功を分かち合いましょう!</a:t>
            </a:r>
          </a:p>
          <a:p>
            <a:pPr marL="0" lvl="1" indent="0">
              <a:spcBef>
                <a:spcPts val="0"/>
              </a:spcBef>
              <a:spcAft>
                <a:spcPts val="900"/>
              </a:spcAft>
              <a:buFont typeface="Wingdings" panose="05000000000000000000" pitchFamily="2" charset="2"/>
              <a:buNone/>
            </a:pPr>
            <a:r>
              <a:rPr lang="ja" sz="1800" noProof="0">
                <a:solidFill>
                  <a:schemeClr val="bg1"/>
                </a:solidFill>
                <a:cs typeface="Segoe UI" panose="020B0502040204020203" pitchFamily="34" charset="0"/>
              </a:rPr>
              <a:t>成果をアピールし、#AISkillsFest でマイルストーンを投稿する</a:t>
            </a:r>
          </a:p>
        </p:txBody>
      </p:sp>
      <p:pic>
        <p:nvPicPr>
          <p:cNvPr id="4" name="Picture 3" descr="A qr code on a white background&#10;&#10;AI-generated content may be incorrect.">
            <a:extLst>
              <a:ext uri="{FF2B5EF4-FFF2-40B4-BE49-F238E27FC236}">
                <a16:creationId xmlns:a16="http://schemas.microsoft.com/office/drawing/2014/main" id="{75E64322-CD7F-6338-71A5-85C1C2440454}"/>
              </a:ext>
            </a:extLst>
          </p:cNvPr>
          <p:cNvPicPr>
            <a:picLocks noChangeAspect="1"/>
          </p:cNvPicPr>
          <p:nvPr/>
        </p:nvPicPr>
        <p:blipFill>
          <a:blip r:embed="rId6"/>
          <a:stretch>
            <a:fillRect/>
          </a:stretch>
        </p:blipFill>
        <p:spPr>
          <a:xfrm>
            <a:off x="10427000" y="1649621"/>
            <a:ext cx="1646567" cy="1660945"/>
          </a:xfrm>
          <a:prstGeom prst="rect">
            <a:avLst/>
          </a:prstGeom>
        </p:spPr>
      </p:pic>
      <p:pic>
        <p:nvPicPr>
          <p:cNvPr id="6" name="Picture 5" descr="A blue and black sign&#10;&#10;AI-generated content may be incorrect.">
            <a:extLst>
              <a:ext uri="{FF2B5EF4-FFF2-40B4-BE49-F238E27FC236}">
                <a16:creationId xmlns:a16="http://schemas.microsoft.com/office/drawing/2014/main" id="{9C9E71A1-C248-27B2-31F4-C3FF1CAB9209}"/>
              </a:ext>
            </a:extLst>
          </p:cNvPr>
          <p:cNvPicPr>
            <a:picLocks noChangeAspect="1"/>
          </p:cNvPicPr>
          <p:nvPr/>
        </p:nvPicPr>
        <p:blipFill>
          <a:blip r:embed="rId7"/>
          <a:stretch>
            <a:fillRect/>
          </a:stretch>
        </p:blipFill>
        <p:spPr>
          <a:xfrm>
            <a:off x="747851" y="4165004"/>
            <a:ext cx="2868642" cy="944952"/>
          </a:xfrm>
          <a:prstGeom prst="rect">
            <a:avLst/>
          </a:prstGeom>
        </p:spPr>
      </p:pic>
    </p:spTree>
    <p:extLst>
      <p:ext uri="{BB962C8B-B14F-4D97-AF65-F5344CB8AC3E}">
        <p14:creationId xmlns:p14="http://schemas.microsoft.com/office/powerpoint/2010/main" val="17766299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F76192-9529-FD02-435E-F30311D572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93E0BB-1299-D5AB-47DE-3E4C38284468}"/>
              </a:ext>
            </a:extLst>
          </p:cNvPr>
          <p:cNvSpPr>
            <a:spLocks noGrp="1"/>
          </p:cNvSpPr>
          <p:nvPr>
            <p:ph type="title" idx="4294967295"/>
          </p:nvPr>
        </p:nvSpPr>
        <p:spPr>
          <a:xfrm>
            <a:off x="588263" y="-731520"/>
            <a:ext cx="11018520" cy="430887"/>
          </a:xfrm>
        </p:spPr>
        <p:txBody>
          <a:bodyPr/>
          <a:lstStyle/>
          <a:p>
            <a:r>
              <a:rPr lang="ja" sz="2800" noProof="0">
                <a:solidFill>
                  <a:srgbClr val="F0F0ED"/>
                </a:solidFill>
              </a:rPr>
              <a:t>クロージングスライド、暗い</a:t>
            </a:r>
          </a:p>
        </p:txBody>
      </p:sp>
    </p:spTree>
    <p:extLst>
      <p:ext uri="{BB962C8B-B14F-4D97-AF65-F5344CB8AC3E}">
        <p14:creationId xmlns:p14="http://schemas.microsoft.com/office/powerpoint/2010/main" val="288799913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CDAAE806-13C1-F4C6-ED7C-B77F902C4978}"/>
              </a:ext>
            </a:extLst>
          </p:cNvPr>
          <p:cNvSpPr>
            <a:spLocks noGrp="1"/>
          </p:cNvSpPr>
          <p:nvPr>
            <p:ph type="title"/>
          </p:nvPr>
        </p:nvSpPr>
        <p:spPr>
          <a:xfrm>
            <a:off x="588263" y="665369"/>
            <a:ext cx="11018520" cy="553998"/>
          </a:xfrm>
        </p:spPr>
        <p:txBody>
          <a:bodyPr tIns="0" rIns="0" bIns="0">
            <a:noAutofit/>
          </a:bodyPr>
          <a:lstStyle/>
          <a:p>
            <a:r>
              <a:rPr lang="ja" noProof="0"/>
              <a:t>一緒に、私たちは探求します</a:t>
            </a:r>
            <a:endParaRPr lang="en-US" sz="4400" noProof="0">
              <a:highlight>
                <a:srgbClr val="FFFF00"/>
              </a:highlight>
            </a:endParaRPr>
          </a:p>
        </p:txBody>
      </p:sp>
      <p:sp>
        <p:nvSpPr>
          <p:cNvPr id="2" name="Text Placeholder 2">
            <a:extLst>
              <a:ext uri="{FF2B5EF4-FFF2-40B4-BE49-F238E27FC236}">
                <a16:creationId xmlns:a16="http://schemas.microsoft.com/office/drawing/2014/main" id="{A74F2C88-BBEB-0B2A-D6BD-ED38BD5786D6}"/>
              </a:ext>
            </a:extLst>
          </p:cNvPr>
          <p:cNvSpPr txBox="1">
            <a:spLocks/>
          </p:cNvSpPr>
          <p:nvPr/>
        </p:nvSpPr>
        <p:spPr>
          <a:xfrm>
            <a:off x="588263" y="1684428"/>
            <a:ext cx="1127648" cy="399350"/>
          </a:xfrm>
          <a:prstGeom prst="roundRect">
            <a:avLst>
              <a:gd name="adj" fmla="val 50000"/>
            </a:avLst>
          </a:prstGeom>
          <a:gradFill flip="none" rotWithShape="1">
            <a:gsLst>
              <a:gs pos="95804">
                <a:srgbClr val="399A91"/>
              </a:gs>
              <a:gs pos="8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 noProof="0"/>
              <a:t>7分間</a:t>
            </a:r>
          </a:p>
        </p:txBody>
      </p:sp>
      <p:sp>
        <p:nvSpPr>
          <p:cNvPr id="7" name="Text Placeholder 33">
            <a:extLst>
              <a:ext uri="{FF2B5EF4-FFF2-40B4-BE49-F238E27FC236}">
                <a16:creationId xmlns:a16="http://schemas.microsoft.com/office/drawing/2014/main" id="{A3ACE7E2-D6DB-C668-AF5B-2DCF26A58205}"/>
              </a:ext>
            </a:extLst>
          </p:cNvPr>
          <p:cNvSpPr txBox="1">
            <a:spLocks/>
          </p:cNvSpPr>
          <p:nvPr/>
        </p:nvSpPr>
        <p:spPr>
          <a:xfrm>
            <a:off x="2212452" y="1687506"/>
            <a:ext cx="9018396"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ja" sz="2400" noProof="0">
                <a:solidFill>
                  <a:schemeClr val="bg1"/>
                </a:solidFill>
                <a:latin typeface="+mj-lt"/>
                <a:cs typeface="Segoe UI" panose="020B0502040204020203" pitchFamily="34" charset="0"/>
              </a:rPr>
              <a:t>AIのマインドセットを歓迎し、解き放つ</a:t>
            </a:r>
          </a:p>
        </p:txBody>
      </p:sp>
      <p:sp>
        <p:nvSpPr>
          <p:cNvPr id="9" name="Text Placeholder 2">
            <a:extLst>
              <a:ext uri="{FF2B5EF4-FFF2-40B4-BE49-F238E27FC236}">
                <a16:creationId xmlns:a16="http://schemas.microsoft.com/office/drawing/2014/main" id="{4C51F05E-9372-4943-6C52-80E323CF7D58}"/>
              </a:ext>
            </a:extLst>
          </p:cNvPr>
          <p:cNvSpPr txBox="1">
            <a:spLocks/>
          </p:cNvSpPr>
          <p:nvPr/>
        </p:nvSpPr>
        <p:spPr>
          <a:xfrm>
            <a:off x="588262" y="2698243"/>
            <a:ext cx="1127647" cy="372201"/>
          </a:xfrm>
          <a:prstGeom prst="roundRect">
            <a:avLst>
              <a:gd name="adj" fmla="val 50000"/>
            </a:avLst>
          </a:prstGeom>
          <a:gradFill flip="none" rotWithShape="1">
            <a:gsLst>
              <a:gs pos="95804">
                <a:srgbClr val="399A91"/>
              </a:gs>
              <a:gs pos="8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 noProof="0"/>
              <a:t>6分間</a:t>
            </a:r>
          </a:p>
        </p:txBody>
      </p:sp>
      <p:sp>
        <p:nvSpPr>
          <p:cNvPr id="3" name="Text Placeholder 33">
            <a:extLst>
              <a:ext uri="{FF2B5EF4-FFF2-40B4-BE49-F238E27FC236}">
                <a16:creationId xmlns:a16="http://schemas.microsoft.com/office/drawing/2014/main" id="{633A9E13-D140-C6A6-2973-8890928CE808}"/>
              </a:ext>
            </a:extLst>
          </p:cNvPr>
          <p:cNvSpPr txBox="1">
            <a:spLocks/>
          </p:cNvSpPr>
          <p:nvPr/>
        </p:nvSpPr>
        <p:spPr>
          <a:xfrm>
            <a:off x="2212452" y="2684669"/>
            <a:ext cx="9018396"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ja" sz="2400" noProof="0">
                <a:solidFill>
                  <a:schemeClr val="bg1"/>
                </a:solidFill>
                <a:latin typeface="+mj-lt"/>
                <a:cs typeface="Segoe UI" panose="020B0502040204020203" pitchFamily="34" charset="0"/>
              </a:rPr>
              <a:t>AI の仕事仲間に会う</a:t>
            </a:r>
            <a:r>
              <a:rPr lang="ja" sz="2400" noProof="0">
                <a:solidFill>
                  <a:schemeClr val="bg1"/>
                </a:solidFill>
                <a:cs typeface="Segoe UI" panose="020B0502040204020203" pitchFamily="34" charset="0"/>
              </a:rPr>
              <a:t>: AI がどのように役立つか</a:t>
            </a:r>
          </a:p>
        </p:txBody>
      </p:sp>
      <p:sp>
        <p:nvSpPr>
          <p:cNvPr id="11" name="Text Placeholder 2">
            <a:extLst>
              <a:ext uri="{FF2B5EF4-FFF2-40B4-BE49-F238E27FC236}">
                <a16:creationId xmlns:a16="http://schemas.microsoft.com/office/drawing/2014/main" id="{54CC0669-AC52-B6BF-3442-F91299F80CC2}"/>
              </a:ext>
            </a:extLst>
          </p:cNvPr>
          <p:cNvSpPr txBox="1">
            <a:spLocks/>
          </p:cNvSpPr>
          <p:nvPr/>
        </p:nvSpPr>
        <p:spPr>
          <a:xfrm>
            <a:off x="588262" y="3666999"/>
            <a:ext cx="1127647" cy="372201"/>
          </a:xfrm>
          <a:prstGeom prst="roundRect">
            <a:avLst>
              <a:gd name="adj" fmla="val 50000"/>
            </a:avLst>
          </a:prstGeom>
          <a:gradFill flip="none" rotWithShape="1">
            <a:gsLst>
              <a:gs pos="85000">
                <a:srgbClr val="399A91"/>
              </a:gs>
              <a:gs pos="15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 noProof="0"/>
              <a:t>15分</a:t>
            </a:r>
          </a:p>
        </p:txBody>
      </p:sp>
      <p:sp>
        <p:nvSpPr>
          <p:cNvPr id="10" name="Text Placeholder 33">
            <a:extLst>
              <a:ext uri="{FF2B5EF4-FFF2-40B4-BE49-F238E27FC236}">
                <a16:creationId xmlns:a16="http://schemas.microsoft.com/office/drawing/2014/main" id="{25B48F22-E593-CA95-2914-B632A2F8BE04}"/>
              </a:ext>
            </a:extLst>
          </p:cNvPr>
          <p:cNvSpPr txBox="1">
            <a:spLocks/>
          </p:cNvSpPr>
          <p:nvPr/>
        </p:nvSpPr>
        <p:spPr>
          <a:xfrm>
            <a:off x="2212451" y="3653425"/>
            <a:ext cx="9810215"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ja" sz="2400" noProof="0">
                <a:solidFill>
                  <a:schemeClr val="bg1"/>
                </a:solidFill>
                <a:latin typeface="+mj-lt"/>
                <a:cs typeface="Segoe UI" panose="020B0502040204020203" pitchFamily="34" charset="0"/>
              </a:rPr>
              <a:t>AIで実際の仕事の問題を解決する</a:t>
            </a:r>
            <a:r>
              <a:rPr lang="ja" sz="2400" noProof="0">
                <a:solidFill>
                  <a:schemeClr val="bg1"/>
                </a:solidFill>
                <a:cs typeface="Segoe UI" panose="020B0502040204020203" pitchFamily="34" charset="0"/>
              </a:rPr>
              <a:t>:AI Kickstarterを見つける</a:t>
            </a:r>
          </a:p>
        </p:txBody>
      </p:sp>
      <p:sp>
        <p:nvSpPr>
          <p:cNvPr id="4" name="Text Placeholder 2">
            <a:extLst>
              <a:ext uri="{FF2B5EF4-FFF2-40B4-BE49-F238E27FC236}">
                <a16:creationId xmlns:a16="http://schemas.microsoft.com/office/drawing/2014/main" id="{5207C481-4F82-C503-061C-E58CDED92813}"/>
              </a:ext>
            </a:extLst>
          </p:cNvPr>
          <p:cNvSpPr txBox="1">
            <a:spLocks/>
          </p:cNvSpPr>
          <p:nvPr/>
        </p:nvSpPr>
        <p:spPr>
          <a:xfrm>
            <a:off x="588262" y="4604273"/>
            <a:ext cx="1127647" cy="372201"/>
          </a:xfrm>
          <a:prstGeom prst="roundRect">
            <a:avLst>
              <a:gd name="adj" fmla="val 50000"/>
            </a:avLst>
          </a:prstGeom>
          <a:gradFill flip="none" rotWithShape="1">
            <a:gsLst>
              <a:gs pos="85000">
                <a:srgbClr val="399A91"/>
              </a:gs>
              <a:gs pos="15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 noProof="0"/>
              <a:t>12分</a:t>
            </a:r>
          </a:p>
        </p:txBody>
      </p:sp>
      <p:sp>
        <p:nvSpPr>
          <p:cNvPr id="12" name="Text Placeholder 33">
            <a:extLst>
              <a:ext uri="{FF2B5EF4-FFF2-40B4-BE49-F238E27FC236}">
                <a16:creationId xmlns:a16="http://schemas.microsoft.com/office/drawing/2014/main" id="{D8CA9FED-F9FA-33DC-8DA8-31622A7976C0}"/>
              </a:ext>
            </a:extLst>
          </p:cNvPr>
          <p:cNvSpPr txBox="1">
            <a:spLocks/>
          </p:cNvSpPr>
          <p:nvPr/>
        </p:nvSpPr>
        <p:spPr>
          <a:xfrm>
            <a:off x="2212451" y="4590699"/>
            <a:ext cx="10595987" cy="369332"/>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10000"/>
              </a:lnSpc>
              <a:spcBef>
                <a:spcPts val="0"/>
              </a:spcBef>
              <a:spcAft>
                <a:spcPts val="1200"/>
              </a:spcAft>
              <a:buClrTx/>
              <a:buSzPct val="90000"/>
              <a:buFont typeface="Arial" panose="020B0604020202020204" pitchFamily="34" charset="0"/>
              <a:buChar char="•"/>
              <a:tabLst/>
              <a:defRPr sz="18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20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None/>
            </a:pPr>
            <a:r>
              <a:rPr lang="ja" sz="2400" noProof="0">
                <a:solidFill>
                  <a:schemeClr val="bg1"/>
                </a:solidFill>
                <a:cs typeface="Segoe UI"/>
              </a:rPr>
              <a:t>ミニエクササイズで  </a:t>
            </a:r>
            <a:r>
              <a:rPr lang="ja" sz="2400" noProof="0">
                <a:solidFill>
                  <a:schemeClr val="bg1"/>
                </a:solidFill>
                <a:latin typeface="+mj-lt"/>
                <a:cs typeface="Segoe UI"/>
              </a:rPr>
              <a:t>基本的なプロンプトを練習する</a:t>
            </a:r>
          </a:p>
        </p:txBody>
      </p:sp>
      <p:sp>
        <p:nvSpPr>
          <p:cNvPr id="6" name="Text Placeholder 2">
            <a:extLst>
              <a:ext uri="{FF2B5EF4-FFF2-40B4-BE49-F238E27FC236}">
                <a16:creationId xmlns:a16="http://schemas.microsoft.com/office/drawing/2014/main" id="{93ED17E4-C3E1-340A-DC51-9FF14740EE6B}"/>
              </a:ext>
            </a:extLst>
          </p:cNvPr>
          <p:cNvSpPr txBox="1">
            <a:spLocks/>
          </p:cNvSpPr>
          <p:nvPr/>
        </p:nvSpPr>
        <p:spPr>
          <a:xfrm>
            <a:off x="588262" y="5608625"/>
            <a:ext cx="1127647" cy="372201"/>
          </a:xfrm>
          <a:prstGeom prst="roundRect">
            <a:avLst>
              <a:gd name="adj" fmla="val 50000"/>
            </a:avLst>
          </a:prstGeom>
          <a:gradFill flip="none" rotWithShape="1">
            <a:gsLst>
              <a:gs pos="85000">
                <a:srgbClr val="399A91"/>
              </a:gs>
              <a:gs pos="15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 noProof="0"/>
              <a:t>10分間</a:t>
            </a:r>
          </a:p>
        </p:txBody>
      </p:sp>
      <p:sp>
        <p:nvSpPr>
          <p:cNvPr id="5" name="Text Placeholder 33">
            <a:extLst>
              <a:ext uri="{FF2B5EF4-FFF2-40B4-BE49-F238E27FC236}">
                <a16:creationId xmlns:a16="http://schemas.microsoft.com/office/drawing/2014/main" id="{18902AD1-2908-0D16-AD10-63DD879D28C8}"/>
              </a:ext>
            </a:extLst>
          </p:cNvPr>
          <p:cNvSpPr txBox="1">
            <a:spLocks/>
          </p:cNvSpPr>
          <p:nvPr/>
        </p:nvSpPr>
        <p:spPr>
          <a:xfrm>
            <a:off x="2212451" y="5604844"/>
            <a:ext cx="6776342" cy="738664"/>
          </a:xfrm>
          <a:prstGeom prst="rect">
            <a:avLst/>
          </a:prstGeom>
        </p:spPr>
        <p:txBody>
          <a:bodyPr vert="horz" wrap="square" lIns="0" tIns="0" rIns="0" bIns="0" rtlCol="0">
            <a:spAutoFit/>
          </a:bodyPr>
          <a:lstStyle>
            <a:lvl1pPr marL="137160" marR="0" indent="-137160" algn="l" defTabSz="932742" rtl="0" eaLnBrk="1" fontAlgn="auto" latinLnBrk="0" hangingPunct="1">
              <a:lnSpc>
                <a:spcPct val="110000"/>
              </a:lnSpc>
              <a:spcBef>
                <a:spcPts val="0"/>
              </a:spcBef>
              <a:spcAft>
                <a:spcPts val="1200"/>
              </a:spcAft>
              <a:buClrTx/>
              <a:buSzPct val="90000"/>
              <a:buFont typeface="Arial" panose="020B0604020202020204" pitchFamily="34" charset="0"/>
              <a:buChar char="•"/>
              <a:tabLst/>
              <a:defRPr sz="18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20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None/>
            </a:pPr>
            <a:r>
              <a:rPr lang="ja" sz="2400" noProof="0">
                <a:solidFill>
                  <a:schemeClr val="bg1"/>
                </a:solidFill>
                <a:latin typeface="+mj-lt"/>
                <a:cs typeface="Segoe UI" panose="020B0502040204020203" pitchFamily="34" charset="0"/>
              </a:rPr>
              <a:t>小さくて簡単なアクションを計画する: </a:t>
            </a:r>
            <a:r>
              <a:rPr lang="ja" sz="2400" noProof="0">
                <a:solidFill>
                  <a:schemeClr val="bg1"/>
                </a:solidFill>
                <a:cs typeface="Segoe UI" panose="020B0502040204020203" pitchFamily="34" charset="0"/>
              </a:rPr>
              <a:t>クイックウィンでよりスマートに作業</a:t>
            </a:r>
          </a:p>
        </p:txBody>
      </p:sp>
    </p:spTree>
    <p:extLst>
      <p:ext uri="{BB962C8B-B14F-4D97-AF65-F5344CB8AC3E}">
        <p14:creationId xmlns:p14="http://schemas.microsoft.com/office/powerpoint/2010/main" val="4178565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F11ED-F25E-6F70-06A4-B93793E9C40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5BDA231-5185-5F65-5201-E6DD947953C7}"/>
              </a:ext>
            </a:extLst>
          </p:cNvPr>
          <p:cNvSpPr>
            <a:spLocks noGrp="1"/>
          </p:cNvSpPr>
          <p:nvPr>
            <p:ph type="title"/>
          </p:nvPr>
        </p:nvSpPr>
        <p:spPr>
          <a:xfrm>
            <a:off x="585216" y="2423825"/>
            <a:ext cx="6217920" cy="1107996"/>
          </a:xfrm>
        </p:spPr>
        <p:txBody>
          <a:bodyPr/>
          <a:lstStyle/>
          <a:p>
            <a:r>
              <a:rPr lang="ja" noProof="0"/>
              <a:t>1: AI の考え方を歓迎し、 </a:t>
            </a:r>
            <a:br>
              <a:rPr lang="en-US" noProof="0"/>
            </a:br>
            <a:r>
              <a:rPr lang="ja" noProof="0"/>
              <a:t>解き放つ</a:t>
            </a:r>
          </a:p>
        </p:txBody>
      </p:sp>
      <p:sp>
        <p:nvSpPr>
          <p:cNvPr id="5" name="Text Placeholder 4">
            <a:extLst>
              <a:ext uri="{FF2B5EF4-FFF2-40B4-BE49-F238E27FC236}">
                <a16:creationId xmlns:a16="http://schemas.microsoft.com/office/drawing/2014/main" id="{9DB0EF67-54B6-2AF0-D2F1-2BA1642F4590}"/>
              </a:ext>
            </a:extLst>
          </p:cNvPr>
          <p:cNvSpPr>
            <a:spLocks noGrp="1"/>
          </p:cNvSpPr>
          <p:nvPr>
            <p:ph type="body" sz="quarter" idx="12"/>
          </p:nvPr>
        </p:nvSpPr>
        <p:spPr>
          <a:xfrm>
            <a:off x="585216" y="3751542"/>
            <a:ext cx="6217920" cy="307777"/>
          </a:xfrm>
        </p:spPr>
        <p:txBody>
          <a:bodyPr/>
          <a:lstStyle/>
          <a:p>
            <a:r>
              <a:rPr lang="ja" sz="2000" noProof="0"/>
              <a:t>今日の学習を最大限に活用するために</a:t>
            </a:r>
          </a:p>
        </p:txBody>
      </p:sp>
    </p:spTree>
    <p:extLst>
      <p:ext uri="{BB962C8B-B14F-4D97-AF65-F5344CB8AC3E}">
        <p14:creationId xmlns:p14="http://schemas.microsoft.com/office/powerpoint/2010/main" val="19445380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0756C-E6C0-F31E-B24F-585A07F50D5E}"/>
            </a:ext>
          </a:extLst>
        </p:cNvPr>
        <p:cNvGrpSpPr/>
        <p:nvPr/>
      </p:nvGrpSpPr>
      <p:grpSpPr>
        <a:xfrm>
          <a:off x="0" y="0"/>
          <a:ext cx="0" cy="0"/>
          <a:chOff x="0" y="0"/>
          <a:chExt cx="0" cy="0"/>
        </a:xfrm>
      </p:grpSpPr>
      <p:pic>
        <p:nvPicPr>
          <p:cNvPr id="27" name="Picture 26">
            <a:extLst>
              <a:ext uri="{FF2B5EF4-FFF2-40B4-BE49-F238E27FC236}">
                <a16:creationId xmlns:a16="http://schemas.microsoft.com/office/drawing/2014/main" id="{CE8CB246-F125-4D0A-BCB3-0BF49B43FCA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flipH="1">
            <a:off x="-1" y="0"/>
            <a:ext cx="2619022" cy="1323975"/>
          </a:xfrm>
          <a:prstGeom prst="rect">
            <a:avLst/>
          </a:prstGeom>
        </p:spPr>
      </p:pic>
      <p:pic>
        <p:nvPicPr>
          <p:cNvPr id="31" name="Picture 30">
            <a:extLst>
              <a:ext uri="{FF2B5EF4-FFF2-40B4-BE49-F238E27FC236}">
                <a16:creationId xmlns:a16="http://schemas.microsoft.com/office/drawing/2014/main" id="{A69B4E77-DB32-F0AF-FC70-ED67A41916FB}"/>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785788" y="0"/>
            <a:ext cx="3499387" cy="1812182"/>
          </a:xfrm>
          <a:prstGeom prst="rect">
            <a:avLst/>
          </a:prstGeom>
        </p:spPr>
      </p:pic>
      <p:pic>
        <p:nvPicPr>
          <p:cNvPr id="25" name="Picture 24">
            <a:extLst>
              <a:ext uri="{FF2B5EF4-FFF2-40B4-BE49-F238E27FC236}">
                <a16:creationId xmlns:a16="http://schemas.microsoft.com/office/drawing/2014/main" id="{2F57C350-FE89-95B9-173C-7F686CDEC680}"/>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341093">
            <a:off x="10353336" y="62477"/>
            <a:ext cx="1708729" cy="1510959"/>
          </a:xfrm>
          <a:prstGeom prst="rect">
            <a:avLst/>
          </a:prstGeom>
        </p:spPr>
      </p:pic>
      <p:sp>
        <p:nvSpPr>
          <p:cNvPr id="47" name="Title 46">
            <a:extLst>
              <a:ext uri="{FF2B5EF4-FFF2-40B4-BE49-F238E27FC236}">
                <a16:creationId xmlns:a16="http://schemas.microsoft.com/office/drawing/2014/main" id="{0B6CB805-14B4-DDB6-A7A1-31F01A50293C}"/>
              </a:ext>
            </a:extLst>
          </p:cNvPr>
          <p:cNvSpPr>
            <a:spLocks noGrp="1"/>
          </p:cNvSpPr>
          <p:nvPr>
            <p:ph type="title"/>
          </p:nvPr>
        </p:nvSpPr>
        <p:spPr>
          <a:xfrm>
            <a:off x="586740" y="1562844"/>
            <a:ext cx="11018520" cy="615553"/>
          </a:xfrm>
        </p:spPr>
        <p:txBody>
          <a:bodyPr/>
          <a:lstStyle/>
          <a:p>
            <a:r>
              <a:rPr lang="ja" sz="4000" noProof="0" dirty="0"/>
              <a:t>ただの楽しみのために</a:t>
            </a:r>
          </a:p>
        </p:txBody>
      </p:sp>
      <p:pic>
        <p:nvPicPr>
          <p:cNvPr id="34" name="Graphic 33" descr="チャット概要">
            <a:extLst>
              <a:ext uri="{FF2B5EF4-FFF2-40B4-BE49-F238E27FC236}">
                <a16:creationId xmlns:a16="http://schemas.microsoft.com/office/drawing/2014/main" id="{0F6CB7C5-7EF2-F700-D985-F1B3DAC066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8306" y="2422675"/>
            <a:ext cx="1077217" cy="1077217"/>
          </a:xfrm>
          <a:prstGeom prst="rect">
            <a:avLst/>
          </a:prstGeom>
        </p:spPr>
      </p:pic>
      <p:sp>
        <p:nvSpPr>
          <p:cNvPr id="24" name="TextBox 23">
            <a:extLst>
              <a:ext uri="{FF2B5EF4-FFF2-40B4-BE49-F238E27FC236}">
                <a16:creationId xmlns:a16="http://schemas.microsoft.com/office/drawing/2014/main" id="{ED1B91E2-C110-4442-FDDE-9025E1AE302E}"/>
              </a:ext>
            </a:extLst>
          </p:cNvPr>
          <p:cNvSpPr txBox="1"/>
          <p:nvPr/>
        </p:nvSpPr>
        <p:spPr>
          <a:xfrm>
            <a:off x="272145" y="3429000"/>
            <a:ext cx="3505196" cy="1077218"/>
          </a:xfrm>
          <a:prstGeom prst="rect">
            <a:avLst/>
          </a:prstGeom>
          <a:noFill/>
        </p:spPr>
        <p:txBody>
          <a:bodyPr wrap="square">
            <a:spAutoFit/>
          </a:bodyPr>
          <a:lstStyle/>
          <a:p>
            <a:pPr defTabSz="1371600">
              <a:tabLst>
                <a:tab pos="1371600" algn="l"/>
              </a:tabLst>
              <a:defRPr/>
            </a:pPr>
            <a:r>
              <a:rPr lang="ja" sz="3200" noProof="0" dirty="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チャットで</a:t>
            </a:r>
            <a:br>
              <a:rPr lang="en-US" sz="3200" noProof="0" dirty="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br>
            <a:r>
              <a:rPr lang="ja" sz="3200" noProof="0" dirty="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共有しましょう...</a:t>
            </a:r>
          </a:p>
        </p:txBody>
      </p:sp>
      <p:cxnSp>
        <p:nvCxnSpPr>
          <p:cNvPr id="29" name="Straight Connector 28">
            <a:extLst>
              <a:ext uri="{FF2B5EF4-FFF2-40B4-BE49-F238E27FC236}">
                <a16:creationId xmlns:a16="http://schemas.microsoft.com/office/drawing/2014/main" id="{7FD449E0-8953-D4EC-C710-E35665D3CCB5}"/>
              </a:ext>
              <a:ext uri="{C183D7F6-B498-43B3-948B-1728B52AA6E4}">
                <adec:decorative xmlns:adec="http://schemas.microsoft.com/office/drawing/2017/decorative" val="1"/>
              </a:ext>
            </a:extLst>
          </p:cNvPr>
          <p:cNvCxnSpPr>
            <a:cxnSpLocks/>
          </p:cNvCxnSpPr>
          <p:nvPr/>
        </p:nvCxnSpPr>
        <p:spPr>
          <a:xfrm>
            <a:off x="3680178" y="2757293"/>
            <a:ext cx="0" cy="189158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87C30E-80B3-C687-C5C1-334EC72AEC13}"/>
              </a:ext>
            </a:extLst>
          </p:cNvPr>
          <p:cNvSpPr txBox="1"/>
          <p:nvPr/>
        </p:nvSpPr>
        <p:spPr>
          <a:xfrm>
            <a:off x="4199184" y="2679105"/>
            <a:ext cx="6392614" cy="1969770"/>
          </a:xfrm>
          <a:prstGeom prst="rect">
            <a:avLst/>
          </a:prstGeom>
          <a:noFill/>
        </p:spPr>
        <p:txBody>
          <a:bodyPr wrap="square" lIns="0" tIns="0" rIns="0" bIns="0" rtlCol="0">
            <a:spAutoFit/>
          </a:bodyPr>
          <a:lstStyle/>
          <a:p>
            <a:pPr defTabSz="1371600">
              <a:tabLst>
                <a:tab pos="1371600" algn="l"/>
              </a:tabLst>
              <a:defRPr/>
            </a:pPr>
            <a:r>
              <a:rPr lang="ja-JP" altLang="en-US" sz="320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cs typeface="Segoe UI" panose="020B0502040204020203" pitchFamily="34" charset="0"/>
              </a:rPr>
              <a:t>あなたがどこから参加しているか</a:t>
            </a:r>
            <a:endParaRPr lang="ja" sz="3200" noProof="0" dirty="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cs typeface="Segoe UI" panose="020B0502040204020203" pitchFamily="34" charset="0"/>
            </a:endParaRPr>
          </a:p>
          <a:p>
            <a:pPr defTabSz="1371600">
              <a:tabLst>
                <a:tab pos="1371600" algn="l"/>
              </a:tabLst>
              <a:defRPr/>
            </a:pPr>
            <a:endParaRPr lang="en-US" sz="3200" noProof="0" dirty="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cs typeface="Segoe UI" panose="020B0502040204020203" pitchFamily="34" charset="0"/>
            </a:endParaRPr>
          </a:p>
          <a:p>
            <a:pPr defTabSz="1371600">
              <a:tabLst>
                <a:tab pos="1371600" algn="l"/>
              </a:tabLst>
              <a:defRPr/>
            </a:pPr>
            <a:r>
              <a:rPr lang="ja" sz="3200" noProof="0">
                <a:ln w="3175">
                  <a:noFill/>
                </a:ln>
                <a:cs typeface="Segoe UI" panose="020B0502040204020203" pitchFamily="34" charset="0"/>
              </a:rPr>
              <a:t>AIについてどのように</a:t>
            </a:r>
            <a:br>
              <a:rPr lang="en-US" altLang="ja" sz="3200" noProof="0">
                <a:ln w="3175">
                  <a:noFill/>
                </a:ln>
                <a:cs typeface="Segoe UI" panose="020B0502040204020203" pitchFamily="34" charset="0"/>
              </a:rPr>
            </a:br>
            <a:r>
              <a:rPr lang="ja" sz="3200" noProof="0">
                <a:ln w="3175">
                  <a:noFill/>
                </a:ln>
                <a:cs typeface="Segoe UI" panose="020B0502040204020203" pitchFamily="34" charset="0"/>
              </a:rPr>
              <a:t>感じているか</a:t>
            </a:r>
            <a:r>
              <a:rPr lang="ja" sz="32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cs typeface="Segoe UI" panose="020B0502040204020203" pitchFamily="34" charset="0"/>
              </a:rPr>
              <a:t>を表す形容詞 </a:t>
            </a:r>
          </a:p>
        </p:txBody>
      </p:sp>
      <p:pic>
        <p:nvPicPr>
          <p:cNvPr id="26" name="Picture 25">
            <a:extLst>
              <a:ext uri="{FF2B5EF4-FFF2-40B4-BE49-F238E27FC236}">
                <a16:creationId xmlns:a16="http://schemas.microsoft.com/office/drawing/2014/main" id="{983B95E0-A40B-B3B9-C46D-23952E0B8832}"/>
              </a:ext>
              <a:ext uri="{C183D7F6-B498-43B3-948B-1728B52AA6E4}">
                <adec:decorative xmlns:adec="http://schemas.microsoft.com/office/drawing/2017/decorative" val="1"/>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10268655" y="3467100"/>
            <a:ext cx="1923345" cy="3390900"/>
          </a:xfrm>
          <a:prstGeom prst="rect">
            <a:avLst/>
          </a:prstGeom>
        </p:spPr>
      </p:pic>
      <p:pic>
        <p:nvPicPr>
          <p:cNvPr id="32" name="Picture 31">
            <a:extLst>
              <a:ext uri="{FF2B5EF4-FFF2-40B4-BE49-F238E27FC236}">
                <a16:creationId xmlns:a16="http://schemas.microsoft.com/office/drawing/2014/main" id="{5897C572-615B-A067-1B70-040BCE5672F9}"/>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8785788" y="5486400"/>
            <a:ext cx="2095500" cy="1371600"/>
          </a:xfrm>
          <a:prstGeom prst="rect">
            <a:avLst/>
          </a:prstGeom>
        </p:spPr>
      </p:pic>
    </p:spTree>
    <p:extLst>
      <p:ext uri="{BB962C8B-B14F-4D97-AF65-F5344CB8AC3E}">
        <p14:creationId xmlns:p14="http://schemas.microsoft.com/office/powerpoint/2010/main" val="424435700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AC23B-538C-63DA-3104-CB8150264719}"/>
            </a:ext>
          </a:extLst>
        </p:cNvPr>
        <p:cNvGrpSpPr/>
        <p:nvPr/>
      </p:nvGrpSpPr>
      <p:grpSpPr>
        <a:xfrm>
          <a:off x="0" y="0"/>
          <a:ext cx="0" cy="0"/>
          <a:chOff x="0" y="0"/>
          <a:chExt cx="0" cy="0"/>
        </a:xfrm>
      </p:grpSpPr>
      <p:sp>
        <p:nvSpPr>
          <p:cNvPr id="47" name="Title 46">
            <a:extLst>
              <a:ext uri="{FF2B5EF4-FFF2-40B4-BE49-F238E27FC236}">
                <a16:creationId xmlns:a16="http://schemas.microsoft.com/office/drawing/2014/main" id="{52E15215-43A6-7192-426A-70DF89EDEB90}"/>
              </a:ext>
            </a:extLst>
          </p:cNvPr>
          <p:cNvSpPr>
            <a:spLocks noGrp="1"/>
          </p:cNvSpPr>
          <p:nvPr>
            <p:ph type="title"/>
          </p:nvPr>
        </p:nvSpPr>
        <p:spPr>
          <a:xfrm>
            <a:off x="582504" y="745192"/>
            <a:ext cx="4880450" cy="984885"/>
          </a:xfrm>
        </p:spPr>
        <p:txBody>
          <a:bodyPr/>
          <a:lstStyle/>
          <a:p>
            <a:r>
              <a:rPr lang="ja" sz="3200" noProof="0"/>
              <a:t>いろんな気持ちを感じるのは当たり前です</a:t>
            </a:r>
          </a:p>
        </p:txBody>
      </p:sp>
      <p:pic>
        <p:nvPicPr>
          <p:cNvPr id="2" name="Picture 1" descr="さまざまな感情を説明するためのタグクラウドの視覚的表現のスクリーンショット。 ">
            <a:extLst>
              <a:ext uri="{FF2B5EF4-FFF2-40B4-BE49-F238E27FC236}">
                <a16:creationId xmlns:a16="http://schemas.microsoft.com/office/drawing/2014/main" id="{D10433D7-B8B4-9F6B-733F-8B512C1CB63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02830" y="1812182"/>
            <a:ext cx="5458178" cy="4434883"/>
          </a:xfrm>
          <a:prstGeom prst="rect">
            <a:avLst/>
          </a:prstGeom>
          <a:noFill/>
        </p:spPr>
      </p:pic>
      <p:sp>
        <p:nvSpPr>
          <p:cNvPr id="8" name="Rectangle 7" descr="言葉の視覚化のスクリーンショットは、観客が魔法のように毎週2時間余分に稼いだらどうするかを想像するように促します。">
            <a:extLst>
              <a:ext uri="{FF2B5EF4-FFF2-40B4-BE49-F238E27FC236}">
                <a16:creationId xmlns:a16="http://schemas.microsoft.com/office/drawing/2014/main" id="{03138698-D5D7-6293-2470-620A10C1AA99}"/>
              </a:ext>
            </a:extLst>
          </p:cNvPr>
          <p:cNvSpPr/>
          <p:nvPr/>
        </p:nvSpPr>
        <p:spPr bwMode="auto">
          <a:xfrm>
            <a:off x="6330994" y="0"/>
            <a:ext cx="5861006" cy="6858000"/>
          </a:xfrm>
          <a:prstGeom prst="rect">
            <a:avLst/>
          </a:prstGeom>
          <a:solidFill>
            <a:srgbClr val="E8E6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a:solidFill>
                <a:srgbClr val="FFFFFF"/>
              </a:solidFill>
              <a:ea typeface="Segoe UI" pitchFamily="34" charset="0"/>
              <a:cs typeface="Segoe UI" pitchFamily="34" charset="0"/>
            </a:endParaRPr>
          </a:p>
        </p:txBody>
      </p:sp>
      <p:pic>
        <p:nvPicPr>
          <p:cNvPr id="32" name="Picture 31">
            <a:extLst>
              <a:ext uri="{FF2B5EF4-FFF2-40B4-BE49-F238E27FC236}">
                <a16:creationId xmlns:a16="http://schemas.microsoft.com/office/drawing/2014/main" id="{7E5318DA-0C6C-8F1E-45CD-356E005A391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rot="10800000">
            <a:off x="6330994" y="-27277"/>
            <a:ext cx="2095500" cy="1371600"/>
          </a:xfrm>
          <a:prstGeom prst="rect">
            <a:avLst/>
          </a:prstGeom>
        </p:spPr>
      </p:pic>
      <p:sp>
        <p:nvSpPr>
          <p:cNvPr id="12" name="TextBox 11">
            <a:extLst>
              <a:ext uri="{FF2B5EF4-FFF2-40B4-BE49-F238E27FC236}">
                <a16:creationId xmlns:a16="http://schemas.microsoft.com/office/drawing/2014/main" id="{38CD40A6-3ABC-551B-341F-62FC41C97865}"/>
              </a:ext>
            </a:extLst>
          </p:cNvPr>
          <p:cNvSpPr txBox="1"/>
          <p:nvPr/>
        </p:nvSpPr>
        <p:spPr>
          <a:xfrm>
            <a:off x="6940594" y="2090476"/>
            <a:ext cx="5085644" cy="646331"/>
          </a:xfrm>
          <a:prstGeom prst="rect">
            <a:avLst/>
          </a:prstGeom>
          <a:noFill/>
        </p:spPr>
        <p:txBody>
          <a:bodyPr wrap="square">
            <a:spAutoFit/>
          </a:bodyPr>
          <a:lstStyle/>
          <a:p>
            <a:pPr defTabSz="1371600">
              <a:tabLst>
                <a:tab pos="1371600" algn="l"/>
              </a:tabLst>
              <a:defRPr/>
            </a:pPr>
            <a:r>
              <a:rPr lang="ja" sz="36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想像してみましょう</a:t>
            </a:r>
          </a:p>
        </p:txBody>
      </p:sp>
      <p:sp>
        <p:nvSpPr>
          <p:cNvPr id="9" name="Title 46">
            <a:extLst>
              <a:ext uri="{FF2B5EF4-FFF2-40B4-BE49-F238E27FC236}">
                <a16:creationId xmlns:a16="http://schemas.microsoft.com/office/drawing/2014/main" id="{0594C6D9-6C76-869E-A93C-2DEF767DC331}"/>
              </a:ext>
            </a:extLst>
          </p:cNvPr>
          <p:cNvSpPr txBox="1">
            <a:spLocks/>
          </p:cNvSpPr>
          <p:nvPr/>
        </p:nvSpPr>
        <p:spPr>
          <a:xfrm>
            <a:off x="7013440" y="2857513"/>
            <a:ext cx="5385330" cy="196977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ja" sz="3200" noProof="0">
                <a:latin typeface="+mn-lt"/>
              </a:rPr>
              <a:t>あなたは魔法のように</a:t>
            </a:r>
            <a:br>
              <a:rPr lang="en-US" sz="3200" noProof="0">
                <a:latin typeface="+mn-lt"/>
              </a:rPr>
            </a:br>
            <a:r>
              <a:rPr lang="ja" sz="3200" noProof="0">
                <a:latin typeface="+mn-lt"/>
              </a:rPr>
              <a:t>毎週2時間余分に増えました。</a:t>
            </a:r>
            <a:br>
              <a:rPr lang="en-US" sz="3200" noProof="0"/>
            </a:br>
            <a:endParaRPr lang="en-US" sz="3200" noProof="0"/>
          </a:p>
          <a:p>
            <a:r>
              <a:rPr lang="ja" sz="3200" noProof="0"/>
              <a:t>あなたならどうしますか?</a:t>
            </a:r>
          </a:p>
        </p:txBody>
      </p:sp>
      <p:pic>
        <p:nvPicPr>
          <p:cNvPr id="3" name="Picture 2">
            <a:extLst>
              <a:ext uri="{FF2B5EF4-FFF2-40B4-BE49-F238E27FC236}">
                <a16:creationId xmlns:a16="http://schemas.microsoft.com/office/drawing/2014/main" id="{59287694-7580-29D8-977E-B6AE9F4778DC}"/>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rot="16200000" flipH="1">
            <a:off x="9514237" y="4180237"/>
            <a:ext cx="1964627" cy="3390900"/>
          </a:xfrm>
          <a:prstGeom prst="rect">
            <a:avLst/>
          </a:prstGeom>
        </p:spPr>
      </p:pic>
    </p:spTree>
    <p:extLst>
      <p:ext uri="{BB962C8B-B14F-4D97-AF65-F5344CB8AC3E}">
        <p14:creationId xmlns:p14="http://schemas.microsoft.com/office/powerpoint/2010/main" val="16533526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939FE-B4E6-229C-5A0A-5A2B5B51C4D7}"/>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ACBB8E9D-ADA6-1581-13E3-27B1C1F36FC5}"/>
              </a:ext>
              <a:ext uri="{C183D7F6-B498-43B3-948B-1728B52AA6E4}">
                <adec:decorative xmlns:adec="http://schemas.microsoft.com/office/drawing/2017/decorative" val="1"/>
              </a:ext>
            </a:extLst>
          </p:cNvPr>
          <p:cNvGrpSpPr/>
          <p:nvPr/>
        </p:nvGrpSpPr>
        <p:grpSpPr>
          <a:xfrm rot="16200000">
            <a:off x="8828614" y="-27513"/>
            <a:ext cx="3335873" cy="3390900"/>
            <a:chOff x="8856127" y="3467100"/>
            <a:chExt cx="3335873" cy="3390900"/>
          </a:xfrm>
        </p:grpSpPr>
        <p:pic>
          <p:nvPicPr>
            <p:cNvPr id="2" name="Picture 1">
              <a:extLst>
                <a:ext uri="{FF2B5EF4-FFF2-40B4-BE49-F238E27FC236}">
                  <a16:creationId xmlns:a16="http://schemas.microsoft.com/office/drawing/2014/main" id="{29E626F4-9EF9-9395-7F3A-8E33A7A6D5D2}"/>
                </a:ext>
              </a:extLst>
            </p:cNvPr>
            <p:cNvPicPr>
              <a:picLocks noChangeAspect="1"/>
            </p:cNvPicPr>
            <p:nvPr/>
          </p:nvPicPr>
          <p:blipFill>
            <a:blip r:embed="rId3"/>
            <a:stretch>
              <a:fillRect/>
            </a:stretch>
          </p:blipFill>
          <p:spPr>
            <a:xfrm>
              <a:off x="8856127" y="5486400"/>
              <a:ext cx="2095500" cy="1371600"/>
            </a:xfrm>
            <a:prstGeom prst="rect">
              <a:avLst/>
            </a:prstGeom>
          </p:spPr>
        </p:pic>
        <p:pic>
          <p:nvPicPr>
            <p:cNvPr id="4" name="Picture 3">
              <a:extLst>
                <a:ext uri="{FF2B5EF4-FFF2-40B4-BE49-F238E27FC236}">
                  <a16:creationId xmlns:a16="http://schemas.microsoft.com/office/drawing/2014/main" id="{A013FC35-7BB6-18FE-1AB6-49D0383A776E}"/>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0268655" y="3467100"/>
              <a:ext cx="1923345" cy="3390900"/>
            </a:xfrm>
            <a:prstGeom prst="rect">
              <a:avLst/>
            </a:prstGeom>
          </p:spPr>
        </p:pic>
      </p:grpSp>
      <p:sp>
        <p:nvSpPr>
          <p:cNvPr id="47" name="Title 46">
            <a:extLst>
              <a:ext uri="{FF2B5EF4-FFF2-40B4-BE49-F238E27FC236}">
                <a16:creationId xmlns:a16="http://schemas.microsoft.com/office/drawing/2014/main" id="{C0B51AA5-82A9-14E2-476E-EE473F3B7404}"/>
              </a:ext>
            </a:extLst>
          </p:cNvPr>
          <p:cNvSpPr>
            <a:spLocks noGrp="1"/>
          </p:cNvSpPr>
          <p:nvPr>
            <p:ph type="title"/>
          </p:nvPr>
        </p:nvSpPr>
        <p:spPr>
          <a:xfrm>
            <a:off x="1691989" y="1512542"/>
            <a:ext cx="10253240" cy="615553"/>
          </a:xfrm>
        </p:spPr>
        <p:txBody>
          <a:bodyPr/>
          <a:lstStyle/>
          <a:p>
            <a:r>
              <a:rPr lang="ja" sz="4000" noProof="0"/>
              <a:t>今日のシンプルな目標は、</a:t>
            </a:r>
          </a:p>
        </p:txBody>
      </p:sp>
      <p:sp>
        <p:nvSpPr>
          <p:cNvPr id="5" name="TextBox 4">
            <a:extLst>
              <a:ext uri="{FF2B5EF4-FFF2-40B4-BE49-F238E27FC236}">
                <a16:creationId xmlns:a16="http://schemas.microsoft.com/office/drawing/2014/main" id="{837441D5-8ADB-0B05-22C0-7A4706BDB192}"/>
              </a:ext>
            </a:extLst>
          </p:cNvPr>
          <p:cNvSpPr txBox="1"/>
          <p:nvPr/>
        </p:nvSpPr>
        <p:spPr>
          <a:xfrm>
            <a:off x="1681356" y="2471729"/>
            <a:ext cx="7674749" cy="523220"/>
          </a:xfrm>
          <a:prstGeom prst="rect">
            <a:avLst/>
          </a:prstGeom>
          <a:noFill/>
        </p:spPr>
        <p:txBody>
          <a:bodyPr wrap="square">
            <a:spAutoFit/>
          </a:bodyPr>
          <a:lstStyle/>
          <a:p>
            <a:pPr defTabSz="1371600">
              <a:tabLst>
                <a:tab pos="1371600" algn="l"/>
              </a:tabLst>
              <a:defRPr/>
            </a:pPr>
            <a:r>
              <a:rPr lang="ja" sz="28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あなたの「AI Kickstarter」を見つけるお手伝いをします</a:t>
            </a:r>
          </a:p>
        </p:txBody>
      </p:sp>
      <p:pic>
        <p:nvPicPr>
          <p:cNvPr id="8" name="Graphic 7" descr="電球と鉛筆のアウトライン">
            <a:extLst>
              <a:ext uri="{FF2B5EF4-FFF2-40B4-BE49-F238E27FC236}">
                <a16:creationId xmlns:a16="http://schemas.microsoft.com/office/drawing/2014/main" id="{02A85697-E714-0B60-311E-23AA99E631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91989" y="3813601"/>
            <a:ext cx="914400" cy="914400"/>
          </a:xfrm>
          <a:prstGeom prst="rect">
            <a:avLst/>
          </a:prstGeom>
        </p:spPr>
      </p:pic>
      <p:sp>
        <p:nvSpPr>
          <p:cNvPr id="3" name="Text Placeholder 2">
            <a:extLst>
              <a:ext uri="{FF2B5EF4-FFF2-40B4-BE49-F238E27FC236}">
                <a16:creationId xmlns:a16="http://schemas.microsoft.com/office/drawing/2014/main" id="{848D57FA-1563-9496-D142-F7D7CF067454}"/>
              </a:ext>
            </a:extLst>
          </p:cNvPr>
          <p:cNvSpPr txBox="1">
            <a:spLocks/>
          </p:cNvSpPr>
          <p:nvPr/>
        </p:nvSpPr>
        <p:spPr>
          <a:xfrm>
            <a:off x="2761571" y="3580584"/>
            <a:ext cx="8530534" cy="1785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ja" noProof="0"/>
              <a:t>私の「</a:t>
            </a:r>
            <a:r>
              <a:rPr lang="ja" noProof="0">
                <a:latin typeface="+mj-lt"/>
              </a:rPr>
              <a:t>AI Kickstarter</a:t>
            </a:r>
            <a:r>
              <a:rPr lang="ja" noProof="0"/>
              <a:t>」</a:t>
            </a:r>
            <a:br>
              <a:rPr lang="en-US" noProof="0"/>
            </a:br>
            <a:r>
              <a:rPr lang="ja" noProof="0"/>
              <a:t>は、これらの感情を今日の自分の役割と影響力の真の機会に変えるための小さな方法の1つですか?</a:t>
            </a:r>
          </a:p>
        </p:txBody>
      </p:sp>
      <p:pic>
        <p:nvPicPr>
          <p:cNvPr id="27" name="Picture 26">
            <a:extLst>
              <a:ext uri="{FF2B5EF4-FFF2-40B4-BE49-F238E27FC236}">
                <a16:creationId xmlns:a16="http://schemas.microsoft.com/office/drawing/2014/main" id="{13B22CC7-DC04-F6B8-A9A6-47154BABDE04}"/>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rot="16200000" flipH="1">
            <a:off x="-647524" y="4886502"/>
            <a:ext cx="2619022" cy="1323975"/>
          </a:xfrm>
          <a:prstGeom prst="rect">
            <a:avLst/>
          </a:prstGeom>
        </p:spPr>
      </p:pic>
    </p:spTree>
    <p:extLst>
      <p:ext uri="{BB962C8B-B14F-4D97-AF65-F5344CB8AC3E}">
        <p14:creationId xmlns:p14="http://schemas.microsoft.com/office/powerpoint/2010/main" val="33427043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52CC0-D192-9506-3DEA-F4CD848C166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82B16CD-0943-1C10-7CDF-971FB869E4B8}"/>
              </a:ext>
            </a:extLst>
          </p:cNvPr>
          <p:cNvSpPr>
            <a:spLocks noGrp="1"/>
          </p:cNvSpPr>
          <p:nvPr>
            <p:ph type="title"/>
          </p:nvPr>
        </p:nvSpPr>
        <p:spPr>
          <a:xfrm>
            <a:off x="585215" y="1869828"/>
            <a:ext cx="7280969" cy="1661993"/>
          </a:xfrm>
        </p:spPr>
        <p:txBody>
          <a:bodyPr/>
          <a:lstStyle/>
          <a:p>
            <a:r>
              <a:rPr lang="ja" noProof="0"/>
              <a:t>2: AI の仕事仲間に会う: AI がどのように役立つか</a:t>
            </a:r>
          </a:p>
        </p:txBody>
      </p:sp>
      <p:sp>
        <p:nvSpPr>
          <p:cNvPr id="5" name="Text Placeholder 4">
            <a:extLst>
              <a:ext uri="{FF2B5EF4-FFF2-40B4-BE49-F238E27FC236}">
                <a16:creationId xmlns:a16="http://schemas.microsoft.com/office/drawing/2014/main" id="{5C1B5936-43B5-FC5A-72F3-F8C4C3BAC18B}"/>
              </a:ext>
            </a:extLst>
          </p:cNvPr>
          <p:cNvSpPr>
            <a:spLocks noGrp="1"/>
          </p:cNvSpPr>
          <p:nvPr>
            <p:ph type="body" sz="quarter" idx="12"/>
          </p:nvPr>
        </p:nvSpPr>
        <p:spPr>
          <a:xfrm>
            <a:off x="585216" y="3751542"/>
            <a:ext cx="6217920" cy="307777"/>
          </a:xfrm>
        </p:spPr>
        <p:txBody>
          <a:bodyPr/>
          <a:lstStyle/>
          <a:p>
            <a:r>
              <a:rPr lang="ja" sz="2000" noProof="0"/>
              <a:t>AIについて知っておくべきことの本質</a:t>
            </a:r>
          </a:p>
        </p:txBody>
      </p:sp>
    </p:spTree>
    <p:extLst>
      <p:ext uri="{BB962C8B-B14F-4D97-AF65-F5344CB8AC3E}">
        <p14:creationId xmlns:p14="http://schemas.microsoft.com/office/powerpoint/2010/main" val="22829583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xml><?xml version="1.0" encoding="utf-8"?>
<p:tagLst xmlns:a="http://schemas.openxmlformats.org/drawingml/2006/main" xmlns:r="http://schemas.openxmlformats.org/officeDocument/2006/relationships" xmlns:p="http://schemas.openxmlformats.org/presentationml/2006/main">
  <p:tag name="1LEVEL" val="10"/>
  <p:tag name="2LEVEL" val="5"/>
  <p:tag name="3LEVEL" val="2.5"/>
  <p:tag name="4LEVEL" val="1.25"/>
  <p:tag name="5LEVEL" val="0.62"/>
</p:tagLst>
</file>

<file path=ppt/tags/tag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xml><?xml version="1.0" encoding="utf-8"?>
<p:tagLst xmlns:a="http://schemas.openxmlformats.org/drawingml/2006/main" xmlns:r="http://schemas.openxmlformats.org/officeDocument/2006/relationships" xmlns:p="http://schemas.openxmlformats.org/presentationml/2006/main">
  <p:tag name="1LEVEL" val="6"/>
  <p:tag name="2LEVEL" val="3"/>
  <p:tag name="3LEVEL" val="1.5"/>
  <p:tag name="4LEVEL" val="0.75"/>
  <p:tag name="5LEVEL" val="0.38"/>
</p:tagLst>
</file>

<file path=ppt/tags/tag5.xml><?xml version="1.0" encoding="utf-8"?>
<p:tagLst xmlns:a="http://schemas.openxmlformats.org/drawingml/2006/main" xmlns:r="http://schemas.openxmlformats.org/officeDocument/2006/relationships" xmlns:p="http://schemas.openxmlformats.org/presentationml/2006/main">
  <p:tag name="1LEVEL" val="6"/>
  <p:tag name="2LEVEL" val="3"/>
  <p:tag name="3LEVEL" val="1.5"/>
  <p:tag name="4LEVEL" val="0.75"/>
  <p:tag name="5LEVEL" val="0.38"/>
</p:tagLst>
</file>

<file path=ppt/tags/tag6.xml><?xml version="1.0" encoding="utf-8"?>
<p:tagLst xmlns:a="http://schemas.openxmlformats.org/drawingml/2006/main" xmlns:r="http://schemas.openxmlformats.org/officeDocument/2006/relationships" xmlns:p="http://schemas.openxmlformats.org/presentationml/2006/main">
  <p:tag name="1LEVEL" val="6"/>
  <p:tag name="2LEVEL" val="3"/>
  <p:tag name="3LEVEL" val="1.5"/>
  <p:tag name="4LEVEL" val="0.75"/>
  <p:tag name="5LEVEL" val="0.38"/>
</p:tagLst>
</file>

<file path=ppt/tags/tag7.xml><?xml version="1.0" encoding="utf-8"?>
<p:tagLst xmlns:a="http://schemas.openxmlformats.org/drawingml/2006/main" xmlns:r="http://schemas.openxmlformats.org/officeDocument/2006/relationships" xmlns:p="http://schemas.openxmlformats.org/presentationml/2006/main">
  <p:tag name="1LEVEL" val="6"/>
  <p:tag name="2LEVEL" val="3"/>
  <p:tag name="3LEVEL" val="1.5"/>
  <p:tag name="4LEVEL" val="0.75"/>
  <p:tag name="5LEVEL" val="0.38"/>
</p:tagLst>
</file>

<file path=ppt/tags/tag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9.xml><?xml version="1.0" encoding="utf-8"?>
<p:tagLst xmlns:a="http://schemas.openxmlformats.org/drawingml/2006/main" xmlns:r="http://schemas.openxmlformats.org/officeDocument/2006/relationships" xmlns:p="http://schemas.openxmlformats.org/presentationml/2006/main">
  <p:tag name="SHAPENAME" val="2. Slide Title"/>
</p:tagLst>
</file>

<file path=ppt/theme/theme1.xml><?xml version="1.0" encoding="utf-8"?>
<a:theme xmlns:a="http://schemas.openxmlformats.org/drawingml/2006/main" name="MS Ignite 16:9 Template Light">
  <a:themeElements>
    <a:clrScheme name="AI Skills Fest">
      <a:dk1>
        <a:srgbClr val="000000"/>
      </a:dk1>
      <a:lt1>
        <a:srgbClr val="FFFFFF"/>
      </a:lt1>
      <a:dk2>
        <a:srgbClr val="091F2C"/>
      </a:dk2>
      <a:lt2>
        <a:srgbClr val="E8E6DF"/>
      </a:lt2>
      <a:accent1>
        <a:srgbClr val="0078D4"/>
      </a:accent1>
      <a:accent2>
        <a:srgbClr val="C73ECC"/>
      </a:accent2>
      <a:accent3>
        <a:srgbClr val="FF5C39"/>
      </a:accent3>
      <a:accent4>
        <a:srgbClr val="FFE399"/>
      </a:accent4>
      <a:accent5>
        <a:srgbClr val="49C5B1"/>
      </a:accent5>
      <a:accent6>
        <a:srgbClr val="8DE971"/>
      </a:accent6>
      <a:hlink>
        <a:srgbClr val="0067B8"/>
      </a:hlink>
      <a:folHlink>
        <a:srgbClr val="0067B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AI-Skills-Fest_16-9-Event-template_Microsoft_Final" id="{75E1E0E2-04CE-4333-8023-F1FBF65D0AF4}" vid="{9D43C70A-8B06-4E85-94DE-DC0023F047F2}"/>
    </a:ext>
  </a:extLst>
</a:theme>
</file>

<file path=ppt/theme/theme2.xml><?xml version="1.0" encoding="utf-8"?>
<a:theme xmlns:a="http://schemas.openxmlformats.org/drawingml/2006/main" name="MS Ignite 16:9 Template Dark">
  <a:themeElements>
    <a:clrScheme name="AI Skills Fest">
      <a:dk1>
        <a:srgbClr val="000000"/>
      </a:dk1>
      <a:lt1>
        <a:srgbClr val="FFFFFF"/>
      </a:lt1>
      <a:dk2>
        <a:srgbClr val="091F2C"/>
      </a:dk2>
      <a:lt2>
        <a:srgbClr val="E8E6DF"/>
      </a:lt2>
      <a:accent1>
        <a:srgbClr val="0078D4"/>
      </a:accent1>
      <a:accent2>
        <a:srgbClr val="C73ECC"/>
      </a:accent2>
      <a:accent3>
        <a:srgbClr val="FF5C39"/>
      </a:accent3>
      <a:accent4>
        <a:srgbClr val="FFE399"/>
      </a:accent4>
      <a:accent5>
        <a:srgbClr val="49C5B1"/>
      </a:accent5>
      <a:accent6>
        <a:srgbClr val="8DE971"/>
      </a:accent6>
      <a:hlink>
        <a:srgbClr val="0067B8"/>
      </a:hlink>
      <a:folHlink>
        <a:srgbClr val="0067B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AI-Skills-Fest_16-9-Event-template_Microsoft_Final" id="{75E1E0E2-04CE-4333-8023-F1FBF65D0AF4}" vid="{1B060373-179F-4912-B25A-27E70A84AC7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1F8D477975F064FB1DAD42B95778F02" ma:contentTypeVersion="16" ma:contentTypeDescription="Create a new document." ma:contentTypeScope="" ma:versionID="5cc7ac0f34baf0eada6fa9eed28b7488">
  <xsd:schema xmlns:xsd="http://www.w3.org/2001/XMLSchema" xmlns:xs="http://www.w3.org/2001/XMLSchema" xmlns:p="http://schemas.microsoft.com/office/2006/metadata/properties" xmlns:ns1="http://schemas.microsoft.com/sharepoint/v3" xmlns:ns2="30495282-f469-4b88-9594-adcd6ed307cd" xmlns:ns3="2051b924-7230-4cd5-b36c-b90b178af354" targetNamespace="http://schemas.microsoft.com/office/2006/metadata/properties" ma:root="true" ma:fieldsID="a16df0abda2412a95df5f2ba7db9abb9" ns1:_="" ns2:_="" ns3:_="">
    <xsd:import namespace="http://schemas.microsoft.com/sharepoint/v3"/>
    <xsd:import namespace="30495282-f469-4b88-9594-adcd6ed307cd"/>
    <xsd:import namespace="2051b924-7230-4cd5-b36c-b90b178af35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BillingMetadata" minOccurs="0"/>
                <xsd:element ref="ns1:_ip_UnifiedCompliancePolicyProperties" minOccurs="0"/>
                <xsd:element ref="ns1:_ip_UnifiedCompliancePolicyUIAction"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TranslatedLang"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0495282-f469-4b88-9594-adcd6ed307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BillingMetadata" ma:index="12" nillable="true" ma:displayName="MediaServiceBillingMetadata" ma:hidden="true" ma:internalName="MediaServiceBillingMetadata"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2" nillable="true" ma:displayName="Extracted Text" ma:internalName="MediaServiceOCR" ma:readOnly="true">
      <xsd:simpleType>
        <xsd:restriction base="dms:Note">
          <xsd:maxLength value="255"/>
        </xsd:restriction>
      </xsd:simpleType>
    </xsd:element>
    <xsd:element name="TranslatedLang" ma:index="23" nillable="true" ma:displayName="Translated Language" ma:internalName="TranslatedLang">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51b924-7230-4cd5-b36c-b90b178af354"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4440413c-f36a-433e-a112-4338506148df}" ma:internalName="TaxCatchAll" ma:showField="CatchAllData" ma:web="2051b924-7230-4cd5-b36c-b90b178af35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051b924-7230-4cd5-b36c-b90b178af354" xsi:nil="true"/>
    <lcf76f155ced4ddcb4097134ff3c332f xmlns="30495282-f469-4b88-9594-adcd6ed307cd">
      <Terms xmlns="http://schemas.microsoft.com/office/infopath/2007/PartnerControls"/>
    </lcf76f155ced4ddcb4097134ff3c332f>
    <TranslatedLang xmlns="30495282-f469-4b88-9594-adcd6ed307c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75A7997-9E60-4D13-A229-F5B77D749ECD}">
  <ds:schemaRefs>
    <ds:schemaRef ds:uri="2051b924-7230-4cd5-b36c-b90b178af354"/>
    <ds:schemaRef ds:uri="30495282-f469-4b88-9594-adcd6ed307c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EA0AF16-8F77-44D0-86EC-5FBDA94B5BE5}">
  <ds:schemaRefs>
    <ds:schemaRef ds:uri="2051b924-7230-4cd5-b36c-b90b178af354"/>
    <ds:schemaRef ds:uri="http://purl.org/dc/dcmitype/"/>
    <ds:schemaRef ds:uri="http://schemas.microsoft.com/office/2006/metadata/properties"/>
    <ds:schemaRef ds:uri="http://schemas.microsoft.com/office/infopath/2007/PartnerControls"/>
    <ds:schemaRef ds:uri="http://schemas.microsoft.com/office/2006/documentManagement/types"/>
    <ds:schemaRef ds:uri="http://schemas.openxmlformats.org/package/2006/metadata/core-properties"/>
    <ds:schemaRef ds:uri="30495282-f469-4b88-9594-adcd6ed307cd"/>
    <ds:schemaRef ds:uri="http://www.w3.org/XML/1998/namespace"/>
    <ds:schemaRef ds:uri="http://schemas.microsoft.com/sharepoint/v3"/>
    <ds:schemaRef ds:uri="http://purl.org/dc/terms/"/>
    <ds:schemaRef ds:uri="http://purl.org/dc/elements/1.1/"/>
  </ds:schemaRefs>
</ds:datastoreItem>
</file>

<file path=customXml/itemProps3.xml><?xml version="1.0" encoding="utf-8"?>
<ds:datastoreItem xmlns:ds="http://schemas.openxmlformats.org/officeDocument/2006/customXml" ds:itemID="{6D7C9C05-6A30-4261-951C-CE5C5F673950}">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MS-AI-Skills-Fest_16-9-Event-template_Microsoft_Final</Template>
  <TotalTime>12</TotalTime>
  <Words>21805</Words>
  <Application>Microsoft Office PowerPoint</Application>
  <PresentationFormat>Widescreen</PresentationFormat>
  <Paragraphs>750</Paragraphs>
  <Slides>34</Slides>
  <Notes>34</Notes>
  <HiddenSlides>1</HiddenSlides>
  <MMClips>0</MMClips>
  <ScaleCrop>false</ScaleCrop>
  <HeadingPairs>
    <vt:vector size="6" baseType="variant">
      <vt:variant>
        <vt:lpstr>Fonts Used</vt:lpstr>
      </vt:variant>
      <vt:variant>
        <vt:i4>19</vt:i4>
      </vt:variant>
      <vt:variant>
        <vt:lpstr>Theme</vt:lpstr>
      </vt:variant>
      <vt:variant>
        <vt:i4>2</vt:i4>
      </vt:variant>
      <vt:variant>
        <vt:lpstr>Slide Titles</vt:lpstr>
      </vt:variant>
      <vt:variant>
        <vt:i4>34</vt:i4>
      </vt:variant>
    </vt:vector>
  </HeadingPairs>
  <TitlesOfParts>
    <vt:vector size="55" baseType="lpstr">
      <vt:lpstr>SegoeUI</vt:lpstr>
      <vt:lpstr>Aptos</vt:lpstr>
      <vt:lpstr>Aptos SemiBold</vt:lpstr>
      <vt:lpstr>Arial</vt:lpstr>
      <vt:lpstr>Calibri</vt:lpstr>
      <vt:lpstr>Consolas</vt:lpstr>
      <vt:lpstr>Dreaming Outloud Pro</vt:lpstr>
      <vt:lpstr>Segoe Sans Display</vt:lpstr>
      <vt:lpstr>Segoe Sans Display Semibold</vt:lpstr>
      <vt:lpstr>Segoe UI</vt:lpstr>
      <vt:lpstr>Segoe UI Emoji</vt:lpstr>
      <vt:lpstr>Segoe UI Semibold</vt:lpstr>
      <vt:lpstr>Segoe UI Semilight</vt:lpstr>
      <vt:lpstr>Segoe UI Symbol</vt:lpstr>
      <vt:lpstr>Segoe UI Variable Display</vt:lpstr>
      <vt:lpstr>Segoe UI Variable Display Semib</vt:lpstr>
      <vt:lpstr>Segoe UI Variable Small</vt:lpstr>
      <vt:lpstr>Symbol</vt:lpstr>
      <vt:lpstr>Wingdings</vt:lpstr>
      <vt:lpstr>MS Ignite 16:9 Template Light</vt:lpstr>
      <vt:lpstr>MS Ignite 16:9 Template Dark</vt:lpstr>
      <vt:lpstr>Microsoft AI スキル フェスト</vt:lpstr>
      <vt:lpstr>動作中の AI: 仕事の生産性を最大限に引き出す</vt:lpstr>
      <vt:lpstr>Microsoft AI Skills Fest へようこそ。</vt:lpstr>
      <vt:lpstr>一緒に、私たちは探求します</vt:lpstr>
      <vt:lpstr>1: AI の考え方を歓迎し、  解き放つ</vt:lpstr>
      <vt:lpstr>ただの楽しみのために</vt:lpstr>
      <vt:lpstr>いろんな気持ちを感じるのは当たり前です</vt:lpstr>
      <vt:lpstr>今日のシンプルな目標は、</vt:lpstr>
      <vt:lpstr>2: AI の仕事仲間に会う: AI がどのように役立つか</vt:lpstr>
      <vt:lpstr>AIとは?</vt:lpstr>
      <vt:lpstr>AIの活用例を教えてください。</vt:lpstr>
      <vt:lpstr>なぜ今、AIなのか?(1/2)</vt:lpstr>
      <vt:lpstr>なぜ今、AIなのか?(2の2)</vt:lpstr>
      <vt:lpstr>AI のワーク バディに会う</vt:lpstr>
      <vt:lpstr>3:AIで実際の  仕事の問題を解決する</vt:lpstr>
      <vt:lpstr>企業はAIを活用した働き方を変革しています </vt:lpstr>
      <vt:lpstr>ケース例:AIの前と後</vt:lpstr>
      <vt:lpstr>自社のインパクトの機会を探る </vt:lpstr>
      <vt:lpstr>あなたの「AI Kickstarter」のために </vt:lpstr>
      <vt:lpstr>ひらめきの瞬間1</vt:lpstr>
      <vt:lpstr>ひらめきの瞬間2</vt:lpstr>
      <vt:lpstr>新しいイニシアチブのアイデアをブレインストーミングする</vt:lpstr>
      <vt:lpstr>プロジェクトのチェックリストを作成する</vt:lpstr>
      <vt:lpstr>3分間の自己反省</vt:lpstr>
      <vt:lpstr>4:ミニエクササイズで   基本的なプロンプトを練習する</vt:lpstr>
      <vt:lpstr>効果的なプロンプト の書き方 </vt:lpstr>
      <vt:lpstr>どう違いますか。&lt;ライブデモ&gt;</vt:lpstr>
      <vt:lpstr>ミニインタラクティブエクササイズ</vt:lpstr>
      <vt:lpstr>5:小さくて簡単なアクションを計画する:  クイックウィンでよりスマートに働く</vt:lpstr>
      <vt:lpstr>責任を持ってAI と連携する</vt:lpstr>
      <vt:lpstr>小さくて簡単なAIの習慣を身につける</vt:lpstr>
      <vt:lpstr>私たちは一緒に、 次のことについて話し合いました。</vt:lpstr>
      <vt:lpstr>万丈</vt:lpstr>
      <vt:lpstr>クロージングスライド、暗い</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Bernadette Kelly (WWL)</dc:creator>
  <dc:description/>
  <cp:lastModifiedBy>Sam Lee</cp:lastModifiedBy>
  <cp:revision>2</cp:revision>
  <dcterms:created xsi:type="dcterms:W3CDTF">2025-03-06T03:28:24Z</dcterms:created>
  <dcterms:modified xsi:type="dcterms:W3CDTF">2025-03-21T21:17:02Z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0x01010081F8D477975F064FB1DAD42B95778F02</vt:lpwstr>
  </property>
  <property fmtid="{D5CDD505-2E9C-101B-9397-08002B2CF9AE}" pid="3" name="MediaServiceImageTags">
    <vt:lpwstr/>
  </property>
</Properties>
</file>